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75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76398" y="2723540"/>
            <a:ext cx="7839202" cy="16910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00" b="0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751202" y="1276295"/>
            <a:ext cx="8313420" cy="190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19042" y="1644853"/>
            <a:ext cx="531177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5" dirty="0">
                <a:solidFill>
                  <a:srgbClr val="000000"/>
                </a:solidFill>
                <a:latin typeface="Calibri Light"/>
                <a:cs typeface="Calibri Light"/>
              </a:rPr>
              <a:t>PHYSICAL</a:t>
            </a:r>
            <a:r>
              <a:rPr sz="2400" spc="-80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2400" spc="-25" dirty="0">
                <a:solidFill>
                  <a:srgbClr val="000000"/>
                </a:solidFill>
                <a:latin typeface="Calibri Light"/>
                <a:cs typeface="Calibri Light"/>
              </a:rPr>
              <a:t>QUANTITIES</a:t>
            </a:r>
            <a:r>
              <a:rPr sz="2400" spc="-85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2400" spc="-5" dirty="0">
                <a:solidFill>
                  <a:srgbClr val="000000"/>
                </a:solidFill>
                <a:latin typeface="Calibri Light"/>
                <a:cs typeface="Calibri Light"/>
              </a:rPr>
              <a:t>AND</a:t>
            </a:r>
            <a:r>
              <a:rPr sz="2400" spc="-105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2400" spc="-25" dirty="0">
                <a:solidFill>
                  <a:srgbClr val="000000"/>
                </a:solidFill>
                <a:latin typeface="Calibri Light"/>
                <a:cs typeface="Calibri Light"/>
              </a:rPr>
              <a:t>MEASUREMENT</a:t>
            </a:r>
            <a:endParaRPr sz="2400" dirty="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29000" y="2286000"/>
            <a:ext cx="5115053" cy="119122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3820" marR="1346835" algn="ctr">
              <a:lnSpc>
                <a:spcPct val="110800"/>
              </a:lnSpc>
              <a:spcBef>
                <a:spcPts val="95"/>
              </a:spcBef>
            </a:pPr>
            <a:r>
              <a:rPr sz="2400" b="1" spc="-5" dirty="0">
                <a:latin typeface="Calibri"/>
                <a:cs typeface="Calibri"/>
              </a:rPr>
              <a:t>CHAPTER</a:t>
            </a:r>
            <a:r>
              <a:rPr sz="2400" b="1" spc="-8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NO.1 </a:t>
            </a:r>
            <a:r>
              <a:rPr sz="2400" b="1" spc="-530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SUB:</a:t>
            </a:r>
            <a:r>
              <a:rPr sz="2400" b="1" spc="-2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PHYSICS</a:t>
            </a:r>
            <a:endParaRPr sz="2400" b="1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380"/>
              </a:spcBef>
            </a:pPr>
            <a:r>
              <a:rPr lang="en-US" sz="2000" b="1" spc="-15" dirty="0" smtClean="0">
                <a:latin typeface="Calibri"/>
                <a:cs typeface="Calibri"/>
              </a:rPr>
              <a:t>STD- VII</a:t>
            </a:r>
            <a:endParaRPr sz="2000" b="1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134600" y="76200"/>
            <a:ext cx="1923288" cy="11430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5250758"/>
            <a:ext cx="12192000" cy="160724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3444" y="2177541"/>
            <a:ext cx="7256145" cy="15311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HOME</a:t>
            </a:r>
            <a:r>
              <a:rPr sz="1800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10" dirty="0" smtClean="0">
                <a:solidFill>
                  <a:srgbClr val="FF0000"/>
                </a:solidFill>
                <a:latin typeface="Calibri"/>
                <a:cs typeface="Calibri"/>
              </a:rPr>
              <a:t>ASSIGNMENT</a:t>
            </a:r>
            <a:endParaRPr sz="1800" dirty="0">
              <a:latin typeface="Calibri"/>
              <a:cs typeface="Calibri"/>
            </a:endParaRPr>
          </a:p>
          <a:p>
            <a:pPr marL="186690" indent="-174625">
              <a:lnSpc>
                <a:spcPct val="100000"/>
              </a:lnSpc>
              <a:spcBef>
                <a:spcPts val="1550"/>
              </a:spcBef>
              <a:buSzPct val="94444"/>
              <a:buAutoNum type="arabicPeriod"/>
              <a:tabLst>
                <a:tab pos="187325" algn="l"/>
              </a:tabLst>
            </a:pPr>
            <a:r>
              <a:rPr sz="1800" spc="-15" dirty="0">
                <a:latin typeface="Calibri"/>
                <a:cs typeface="Calibri"/>
              </a:rPr>
              <a:t>Define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term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volume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object</a:t>
            </a:r>
            <a:r>
              <a:rPr sz="1800" dirty="0">
                <a:latin typeface="Calibri"/>
                <a:cs typeface="Calibri"/>
              </a:rPr>
              <a:t> .</a:t>
            </a:r>
          </a:p>
          <a:p>
            <a:pPr marL="186690" indent="-174625">
              <a:lnSpc>
                <a:spcPct val="100000"/>
              </a:lnSpc>
              <a:spcBef>
                <a:spcPts val="765"/>
              </a:spcBef>
              <a:buSzPct val="94444"/>
              <a:buAutoNum type="arabicPeriod"/>
              <a:tabLst>
                <a:tab pos="187325" algn="l"/>
              </a:tabLst>
            </a:pPr>
            <a:r>
              <a:rPr sz="1800" spc="-20" dirty="0">
                <a:latin typeface="Calibri"/>
                <a:cs typeface="Calibri"/>
              </a:rPr>
              <a:t>State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and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define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S.I.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unit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volume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.</a:t>
            </a:r>
          </a:p>
          <a:p>
            <a:pPr marL="186690" indent="-174625">
              <a:lnSpc>
                <a:spcPct val="100000"/>
              </a:lnSpc>
              <a:spcBef>
                <a:spcPts val="795"/>
              </a:spcBef>
              <a:buSzPct val="94444"/>
              <a:buAutoNum type="arabicPeriod"/>
              <a:tabLst>
                <a:tab pos="187325" algn="l"/>
              </a:tabLst>
            </a:pPr>
            <a:r>
              <a:rPr sz="1800" spc="-20" dirty="0">
                <a:latin typeface="Calibri"/>
                <a:cs typeface="Calibri"/>
              </a:rPr>
              <a:t>State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two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smaller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units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5" dirty="0">
                <a:latin typeface="Calibri"/>
                <a:cs typeface="Calibri"/>
              </a:rPr>
              <a:t> volume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.How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are they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related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to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S.I.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unit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?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134600" y="0"/>
            <a:ext cx="1905000" cy="99974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02846" y="4267200"/>
            <a:ext cx="2510339" cy="2051553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THANKING</a:t>
            </a:r>
            <a:r>
              <a:rPr spc="-15" dirty="0"/>
              <a:t> </a:t>
            </a:r>
            <a:r>
              <a:rPr spc="-60" dirty="0"/>
              <a:t>YOU</a:t>
            </a:r>
          </a:p>
          <a:p>
            <a:pPr algn="ctr">
              <a:lnSpc>
                <a:spcPct val="100000"/>
              </a:lnSpc>
              <a:spcBef>
                <a:spcPts val="145"/>
              </a:spcBef>
            </a:pPr>
            <a:r>
              <a:rPr spc="-5" dirty="0"/>
              <a:t>ODM</a:t>
            </a:r>
            <a:r>
              <a:rPr spc="-40" dirty="0"/>
              <a:t> </a:t>
            </a:r>
            <a:r>
              <a:rPr spc="-45" dirty="0"/>
              <a:t>EDUCATIONAL</a:t>
            </a:r>
            <a:r>
              <a:rPr spc="-10" dirty="0"/>
              <a:t> </a:t>
            </a:r>
            <a:r>
              <a:rPr spc="-15" dirty="0"/>
              <a:t>GROUP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10800" y="152400"/>
            <a:ext cx="1752600" cy="1066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79934" y="1648691"/>
            <a:ext cx="27590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26845" algn="l"/>
              </a:tabLst>
            </a:pPr>
            <a:r>
              <a:rPr sz="2400" spc="-5" dirty="0"/>
              <a:t>LEARNING	</a:t>
            </a:r>
            <a:r>
              <a:rPr sz="2400" spc="-10" dirty="0"/>
              <a:t>OBJECTIVE</a:t>
            </a:r>
            <a:endParaRPr sz="2400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2286000" y="2039851"/>
            <a:ext cx="8500595" cy="1938020"/>
          </a:xfrm>
          <a:prstGeom prst="rect">
            <a:avLst/>
          </a:prstGeom>
        </p:spPr>
        <p:txBody>
          <a:bodyPr vert="horz" wrap="square" lIns="0" tIns="10795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850"/>
              </a:spcBef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pc="-10" dirty="0"/>
              <a:t>Students</a:t>
            </a:r>
            <a:r>
              <a:rPr spc="35" dirty="0"/>
              <a:t> </a:t>
            </a:r>
            <a:r>
              <a:rPr spc="-5" dirty="0"/>
              <a:t>will</a:t>
            </a:r>
            <a:r>
              <a:rPr spc="-10" dirty="0"/>
              <a:t> </a:t>
            </a:r>
            <a:r>
              <a:rPr dirty="0"/>
              <a:t>be</a:t>
            </a:r>
            <a:r>
              <a:rPr spc="15" dirty="0"/>
              <a:t> </a:t>
            </a:r>
            <a:r>
              <a:rPr dirty="0"/>
              <a:t>able</a:t>
            </a:r>
            <a:r>
              <a:rPr spc="-15" dirty="0"/>
              <a:t> </a:t>
            </a:r>
            <a:r>
              <a:rPr spc="-10" dirty="0"/>
              <a:t>to</a:t>
            </a:r>
            <a:r>
              <a:rPr spc="5" dirty="0"/>
              <a:t> </a:t>
            </a:r>
            <a:r>
              <a:rPr spc="-10" dirty="0"/>
              <a:t>define</a:t>
            </a:r>
            <a:r>
              <a:rPr spc="40" dirty="0"/>
              <a:t> </a:t>
            </a:r>
            <a:r>
              <a:rPr spc="-15" dirty="0"/>
              <a:t>measurement.</a:t>
            </a:r>
          </a:p>
          <a:p>
            <a:pPr marL="241300" indent="-228600">
              <a:lnSpc>
                <a:spcPct val="100000"/>
              </a:lnSpc>
              <a:spcBef>
                <a:spcPts val="745"/>
              </a:spcBef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pc="-10" dirty="0"/>
              <a:t>Students</a:t>
            </a:r>
            <a:r>
              <a:rPr spc="35" dirty="0"/>
              <a:t> </a:t>
            </a:r>
            <a:r>
              <a:rPr spc="-10" dirty="0"/>
              <a:t>will </a:t>
            </a:r>
            <a:r>
              <a:rPr spc="-5" dirty="0"/>
              <a:t>learn</a:t>
            </a:r>
            <a:r>
              <a:rPr spc="35" dirty="0"/>
              <a:t> </a:t>
            </a:r>
            <a:r>
              <a:rPr spc="-15" dirty="0"/>
              <a:t>what</a:t>
            </a:r>
            <a:r>
              <a:rPr spc="5" dirty="0"/>
              <a:t> </a:t>
            </a:r>
            <a:r>
              <a:rPr spc="-5" dirty="0"/>
              <a:t>is</a:t>
            </a:r>
            <a:r>
              <a:rPr spc="10" dirty="0"/>
              <a:t> </a:t>
            </a:r>
            <a:r>
              <a:rPr spc="-5" dirty="0"/>
              <a:t>unit.</a:t>
            </a:r>
          </a:p>
          <a:p>
            <a:pPr marL="241300" indent="-228600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pc="-10" dirty="0"/>
              <a:t>Students</a:t>
            </a:r>
            <a:r>
              <a:rPr spc="45" dirty="0"/>
              <a:t> </a:t>
            </a:r>
            <a:r>
              <a:rPr spc="-10" dirty="0"/>
              <a:t>will</a:t>
            </a:r>
            <a:r>
              <a:rPr spc="-5" dirty="0"/>
              <a:t> learn</a:t>
            </a:r>
            <a:r>
              <a:rPr spc="40" dirty="0"/>
              <a:t> </a:t>
            </a:r>
            <a:r>
              <a:rPr spc="-5" dirty="0"/>
              <a:t>about</a:t>
            </a:r>
            <a:r>
              <a:rPr spc="-15" dirty="0"/>
              <a:t> </a:t>
            </a:r>
            <a:r>
              <a:rPr spc="-10" dirty="0"/>
              <a:t>length,</a:t>
            </a:r>
            <a:r>
              <a:rPr spc="10" dirty="0"/>
              <a:t> </a:t>
            </a:r>
            <a:r>
              <a:rPr spc="-10" dirty="0"/>
              <a:t>time,</a:t>
            </a:r>
            <a:r>
              <a:rPr spc="55" dirty="0"/>
              <a:t> </a:t>
            </a:r>
            <a:r>
              <a:rPr spc="-15" dirty="0"/>
              <a:t>volume,</a:t>
            </a:r>
            <a:r>
              <a:rPr spc="35" dirty="0"/>
              <a:t> </a:t>
            </a:r>
            <a:r>
              <a:rPr spc="-15" dirty="0"/>
              <a:t>temperature</a:t>
            </a:r>
          </a:p>
          <a:p>
            <a:pPr marL="241300" indent="-228600">
              <a:lnSpc>
                <a:spcPts val="2280"/>
              </a:lnSpc>
              <a:spcBef>
                <a:spcPts val="770"/>
              </a:spcBef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pc="-10" dirty="0"/>
              <a:t>Students</a:t>
            </a:r>
            <a:r>
              <a:rPr spc="40" dirty="0"/>
              <a:t> </a:t>
            </a:r>
            <a:r>
              <a:rPr spc="-5" dirty="0"/>
              <a:t>will learn</a:t>
            </a:r>
            <a:r>
              <a:rPr spc="40" dirty="0"/>
              <a:t> </a:t>
            </a:r>
            <a:r>
              <a:rPr spc="-15" dirty="0"/>
              <a:t>to</a:t>
            </a:r>
            <a:r>
              <a:rPr spc="10" dirty="0"/>
              <a:t> </a:t>
            </a:r>
            <a:r>
              <a:rPr spc="-15" dirty="0"/>
              <a:t>express</a:t>
            </a:r>
            <a:r>
              <a:rPr spc="35" dirty="0"/>
              <a:t> </a:t>
            </a:r>
            <a:r>
              <a:rPr spc="-15" dirty="0"/>
              <a:t>volume</a:t>
            </a:r>
            <a:r>
              <a:rPr spc="45" dirty="0"/>
              <a:t> </a:t>
            </a:r>
            <a:r>
              <a:rPr spc="-5" dirty="0"/>
              <a:t>of</a:t>
            </a:r>
            <a:r>
              <a:rPr dirty="0"/>
              <a:t> </a:t>
            </a:r>
            <a:r>
              <a:rPr spc="-5" dirty="0"/>
              <a:t>an</a:t>
            </a:r>
            <a:r>
              <a:rPr spc="-10" dirty="0"/>
              <a:t> object</a:t>
            </a:r>
            <a:r>
              <a:rPr spc="30" dirty="0"/>
              <a:t> </a:t>
            </a:r>
            <a:r>
              <a:rPr spc="-5" dirty="0"/>
              <a:t>in</a:t>
            </a:r>
            <a:r>
              <a:rPr spc="-10" dirty="0"/>
              <a:t> </a:t>
            </a:r>
            <a:r>
              <a:rPr spc="-5" dirty="0"/>
              <a:t>a</a:t>
            </a:r>
            <a:r>
              <a:rPr spc="10" dirty="0"/>
              <a:t> </a:t>
            </a:r>
            <a:r>
              <a:rPr spc="-10" dirty="0"/>
              <a:t>proper</a:t>
            </a:r>
            <a:r>
              <a:rPr spc="5" dirty="0"/>
              <a:t> </a:t>
            </a:r>
            <a:r>
              <a:rPr dirty="0"/>
              <a:t>unit </a:t>
            </a:r>
            <a:r>
              <a:rPr spc="-5" dirty="0"/>
              <a:t>with</a:t>
            </a:r>
            <a:r>
              <a:rPr spc="10" dirty="0"/>
              <a:t> </a:t>
            </a:r>
            <a:r>
              <a:rPr spc="-10" dirty="0" smtClean="0"/>
              <a:t>proper</a:t>
            </a:r>
            <a:r>
              <a:rPr lang="en-US" spc="-10" dirty="0" smtClean="0"/>
              <a:t> </a:t>
            </a:r>
            <a:r>
              <a:rPr spc="-15" dirty="0" smtClean="0"/>
              <a:t>symbols</a:t>
            </a:r>
            <a:endParaRPr spc="-15" dirty="0"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170899" y="184404"/>
            <a:ext cx="1993392" cy="917447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95656" y="4194047"/>
            <a:ext cx="2749296" cy="266395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64819" y="2362199"/>
            <a:ext cx="9117381" cy="2330765"/>
          </a:xfrm>
          <a:prstGeom prst="rect">
            <a:avLst/>
          </a:prstGeom>
        </p:spPr>
        <p:txBody>
          <a:bodyPr vert="horz" wrap="square" lIns="0" tIns="11366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94"/>
              </a:spcBef>
            </a:pPr>
            <a:r>
              <a:rPr sz="1800" b="1" spc="-10" dirty="0">
                <a:latin typeface="Calibri"/>
                <a:cs typeface="Calibri"/>
              </a:rPr>
              <a:t>Physical</a:t>
            </a:r>
            <a:r>
              <a:rPr sz="1800" b="1" spc="-6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Quantities:</a:t>
            </a:r>
            <a:endParaRPr sz="1800" dirty="0">
              <a:latin typeface="Calibri"/>
              <a:cs typeface="Calibri"/>
            </a:endParaRPr>
          </a:p>
          <a:p>
            <a:pPr marL="356870" indent="-344805">
              <a:lnSpc>
                <a:spcPct val="100000"/>
              </a:lnSpc>
              <a:spcBef>
                <a:spcPts val="795"/>
              </a:spcBef>
              <a:buFont typeface="Wingdings"/>
              <a:buChar char=""/>
              <a:tabLst>
                <a:tab pos="356870" algn="l"/>
                <a:tab pos="357505" algn="l"/>
              </a:tabLst>
            </a:pPr>
            <a:r>
              <a:rPr sz="1800" dirty="0">
                <a:latin typeface="Calibri"/>
                <a:cs typeface="Calibri"/>
              </a:rPr>
              <a:t>A</a:t>
            </a:r>
            <a:r>
              <a:rPr sz="1800" spc="-15" dirty="0">
                <a:latin typeface="Calibri"/>
                <a:cs typeface="Calibri"/>
              </a:rPr>
              <a:t> physical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quantity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 </a:t>
            </a:r>
            <a:r>
              <a:rPr sz="1800" spc="-10" dirty="0">
                <a:latin typeface="Calibri"/>
                <a:cs typeface="Calibri"/>
              </a:rPr>
              <a:t>quantity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that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can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be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measured.</a:t>
            </a:r>
            <a:endParaRPr sz="1800" dirty="0">
              <a:latin typeface="Calibri"/>
              <a:cs typeface="Calibri"/>
            </a:endParaRPr>
          </a:p>
          <a:p>
            <a:pPr marL="356870" indent="-344805">
              <a:lnSpc>
                <a:spcPct val="100000"/>
              </a:lnSpc>
              <a:spcBef>
                <a:spcPts val="795"/>
              </a:spcBef>
              <a:buFont typeface="Wingdings"/>
              <a:buChar char=""/>
              <a:tabLst>
                <a:tab pos="356870" algn="l"/>
                <a:tab pos="357505" algn="l"/>
              </a:tabLst>
            </a:pPr>
            <a:r>
              <a:rPr sz="1800" spc="-10" dirty="0">
                <a:latin typeface="Calibri"/>
                <a:cs typeface="Calibri"/>
              </a:rPr>
              <a:t>Length,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time,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mass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and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temperature</a:t>
            </a:r>
            <a:r>
              <a:rPr sz="1800" spc="8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are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fundamental</a:t>
            </a:r>
            <a:r>
              <a:rPr sz="1800" spc="8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physical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quantities.</a:t>
            </a:r>
            <a:endParaRPr sz="1800" dirty="0">
              <a:latin typeface="Calibri"/>
              <a:cs typeface="Calibri"/>
            </a:endParaRPr>
          </a:p>
          <a:p>
            <a:pPr marL="356870" indent="-344805">
              <a:lnSpc>
                <a:spcPts val="2050"/>
              </a:lnSpc>
              <a:spcBef>
                <a:spcPts val="770"/>
              </a:spcBef>
              <a:buFont typeface="Wingdings"/>
              <a:buChar char=""/>
              <a:tabLst>
                <a:tab pos="356870" algn="l"/>
                <a:tab pos="357505" algn="l"/>
              </a:tabLst>
            </a:pPr>
            <a:r>
              <a:rPr sz="1800" dirty="0">
                <a:latin typeface="Calibri"/>
                <a:cs typeface="Calibri"/>
              </a:rPr>
              <a:t>A</a:t>
            </a:r>
            <a:r>
              <a:rPr sz="1800" spc="-15" dirty="0">
                <a:latin typeface="Calibri"/>
                <a:cs typeface="Calibri"/>
              </a:rPr>
              <a:t> physical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quantity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can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be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expressed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as</a:t>
            </a:r>
            <a:r>
              <a:rPr sz="1800" spc="-5" dirty="0">
                <a:latin typeface="Calibri"/>
                <a:cs typeface="Calibri"/>
              </a:rPr>
              <a:t> the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combination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numerical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value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and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5" dirty="0">
                <a:latin typeface="Calibri"/>
                <a:cs typeface="Calibri"/>
              </a:rPr>
              <a:t> unit.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For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example,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endParaRPr sz="1800" dirty="0">
              <a:latin typeface="Calibri"/>
              <a:cs typeface="Calibri"/>
            </a:endParaRPr>
          </a:p>
          <a:p>
            <a:pPr marL="356870">
              <a:lnSpc>
                <a:spcPts val="2050"/>
              </a:lnSpc>
            </a:pPr>
            <a:r>
              <a:rPr sz="1800" spc="-15" dirty="0">
                <a:latin typeface="Calibri"/>
                <a:cs typeface="Calibri"/>
              </a:rPr>
              <a:t>physical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quantity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mass</a:t>
            </a:r>
            <a:r>
              <a:rPr sz="1800" spc="-10" dirty="0">
                <a:latin typeface="Calibri"/>
                <a:cs typeface="Calibri"/>
              </a:rPr>
              <a:t> can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be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quantified</a:t>
            </a:r>
            <a:r>
              <a:rPr sz="1800" spc="8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as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kg,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where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n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numerical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value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and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kg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unit.</a:t>
            </a:r>
            <a:endParaRPr sz="18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93655" y="152400"/>
            <a:ext cx="1923287" cy="114299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0600" y="2133600"/>
            <a:ext cx="10084739" cy="2432076"/>
          </a:xfrm>
          <a:prstGeom prst="rect">
            <a:avLst/>
          </a:prstGeom>
        </p:spPr>
        <p:txBody>
          <a:bodyPr vert="horz" wrap="square" lIns="0" tIns="1123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sz="1800" b="1" spc="-5" dirty="0">
                <a:latin typeface="Calibri"/>
                <a:cs typeface="Calibri"/>
              </a:rPr>
              <a:t>Measurement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95"/>
              </a:spcBef>
            </a:pPr>
            <a:r>
              <a:rPr sz="1800" spc="-5" dirty="0">
                <a:latin typeface="Calibri"/>
                <a:cs typeface="Calibri"/>
              </a:rPr>
              <a:t>Comparing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unknown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quantity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with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some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known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quantity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called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measurement.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ts val="2050"/>
              </a:lnSpc>
              <a:spcBef>
                <a:spcPts val="795"/>
              </a:spcBef>
            </a:pPr>
            <a:r>
              <a:rPr sz="1800" b="1" spc="-10" dirty="0">
                <a:latin typeface="Calibri"/>
                <a:cs typeface="Calibri"/>
              </a:rPr>
              <a:t>Result</a:t>
            </a:r>
            <a:r>
              <a:rPr sz="1800" b="1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of</a:t>
            </a:r>
            <a:r>
              <a:rPr sz="1800" b="1" spc="5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Measurement: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result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measurement</a:t>
            </a:r>
            <a:r>
              <a:rPr sz="1800" spc="7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has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two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parts;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one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part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number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and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another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part </a:t>
            </a:r>
            <a:r>
              <a:rPr sz="1800" dirty="0" smtClean="0">
                <a:latin typeface="Calibri"/>
                <a:cs typeface="Calibri"/>
              </a:rPr>
              <a:t>is</a:t>
            </a:r>
            <a:r>
              <a:rPr lang="en-US" sz="1800" dirty="0" smtClean="0">
                <a:latin typeface="Calibri"/>
                <a:cs typeface="Calibri"/>
              </a:rPr>
              <a:t> </a:t>
            </a:r>
            <a:r>
              <a:rPr sz="1800" spc="-5" dirty="0" smtClean="0">
                <a:latin typeface="Calibri"/>
                <a:cs typeface="Calibri"/>
              </a:rPr>
              <a:t>the</a:t>
            </a:r>
            <a:r>
              <a:rPr sz="1800" spc="-20" dirty="0" smtClean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unit.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  <a:tabLst>
                <a:tab pos="240665" algn="l"/>
                <a:tab pos="241300" algn="l"/>
              </a:tabLst>
            </a:pP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known </a:t>
            </a:r>
            <a:r>
              <a:rPr sz="1800" spc="-10" dirty="0">
                <a:latin typeface="Calibri"/>
                <a:cs typeface="Calibri"/>
              </a:rPr>
              <a:t>quantity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which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used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measurement</a:t>
            </a:r>
            <a:r>
              <a:rPr sz="1800" spc="7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 </a:t>
            </a:r>
            <a:r>
              <a:rPr sz="1800" spc="-10" dirty="0">
                <a:latin typeface="Calibri"/>
                <a:cs typeface="Calibri"/>
              </a:rPr>
              <a:t>called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 </a:t>
            </a:r>
            <a:r>
              <a:rPr sz="1800" spc="-5" dirty="0" smtClean="0">
                <a:latin typeface="Calibri"/>
                <a:cs typeface="Calibri"/>
              </a:rPr>
              <a:t>unit.</a:t>
            </a:r>
            <a:endParaRPr lang="en-US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  <a:tabLst>
                <a:tab pos="240665" algn="l"/>
                <a:tab pos="241300" algn="l"/>
              </a:tabLst>
            </a:pPr>
            <a:r>
              <a:rPr sz="1800" spc="-15" dirty="0" smtClean="0">
                <a:latin typeface="Calibri"/>
                <a:cs typeface="Calibri"/>
              </a:rPr>
              <a:t>For</a:t>
            </a:r>
            <a:r>
              <a:rPr sz="1800" spc="-5" dirty="0" smtClean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example;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when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you </a:t>
            </a:r>
            <a:r>
              <a:rPr sz="1800" spc="-15" dirty="0">
                <a:latin typeface="Calibri"/>
                <a:cs typeface="Calibri"/>
              </a:rPr>
              <a:t>say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that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your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height</a:t>
            </a:r>
            <a:r>
              <a:rPr sz="1800" spc="7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 </a:t>
            </a:r>
            <a:r>
              <a:rPr sz="1800" dirty="0">
                <a:latin typeface="Calibri"/>
                <a:cs typeface="Calibri"/>
              </a:rPr>
              <a:t>150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cm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then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measurement</a:t>
            </a:r>
            <a:r>
              <a:rPr sz="1800" spc="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your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height</a:t>
            </a:r>
            <a:r>
              <a:rPr sz="1800" spc="7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 </a:t>
            </a:r>
            <a:r>
              <a:rPr sz="1800" spc="-10" dirty="0">
                <a:latin typeface="Calibri"/>
                <a:cs typeface="Calibri"/>
              </a:rPr>
              <a:t>being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spc="-15" dirty="0" smtClean="0">
                <a:latin typeface="Calibri"/>
                <a:cs typeface="Calibri"/>
              </a:rPr>
              <a:t>expressed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sz="1800" spc="-5" dirty="0" smtClean="0">
                <a:latin typeface="Calibri"/>
                <a:cs typeface="Calibri"/>
              </a:rPr>
              <a:t>in</a:t>
            </a:r>
            <a:r>
              <a:rPr sz="1800" dirty="0" smtClean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30" dirty="0">
                <a:latin typeface="Calibri"/>
                <a:cs typeface="Calibri"/>
              </a:rPr>
              <a:t>number,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i.e.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150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unit,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i.e.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centimetre.</a:t>
            </a:r>
            <a:endParaRPr sz="18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113695" y="228600"/>
            <a:ext cx="1923287" cy="114299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21868" y="1261367"/>
            <a:ext cx="6336665" cy="3395979"/>
          </a:xfrm>
          <a:prstGeom prst="rect">
            <a:avLst/>
          </a:prstGeom>
        </p:spPr>
        <p:txBody>
          <a:bodyPr vert="horz" wrap="square" lIns="0" tIns="11366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94"/>
              </a:spcBef>
            </a:pPr>
            <a:r>
              <a:rPr sz="1800" b="1" spc="-5" dirty="0">
                <a:latin typeface="Calibri"/>
                <a:cs typeface="Calibri"/>
              </a:rPr>
              <a:t>Length</a:t>
            </a:r>
            <a:endParaRPr sz="1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795"/>
              </a:spcBef>
              <a:buFont typeface="Wingdings"/>
              <a:buChar char=""/>
              <a:tabLst>
                <a:tab pos="241300" algn="l"/>
              </a:tabLst>
            </a:pPr>
            <a:r>
              <a:rPr sz="1800" dirty="0">
                <a:latin typeface="Calibri"/>
                <a:cs typeface="Calibri"/>
              </a:rPr>
              <a:t>It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is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distance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between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two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points</a:t>
            </a:r>
            <a:endParaRPr sz="1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795"/>
              </a:spcBef>
              <a:buFont typeface="Wingdings"/>
              <a:buChar char=""/>
              <a:tabLst>
                <a:tab pos="241300" algn="l"/>
              </a:tabLst>
            </a:pPr>
            <a:r>
              <a:rPr sz="1800" dirty="0">
                <a:latin typeface="Calibri"/>
                <a:cs typeface="Calibri"/>
              </a:rPr>
              <a:t>Its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SI</a:t>
            </a:r>
            <a:r>
              <a:rPr sz="1800" spc="-10" dirty="0">
                <a:latin typeface="Calibri"/>
                <a:cs typeface="Calibri"/>
              </a:rPr>
              <a:t> unit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metre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(symbol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m)</a:t>
            </a:r>
            <a:endParaRPr sz="1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765"/>
              </a:spcBef>
              <a:buFont typeface="Wingdings"/>
              <a:buChar char=""/>
              <a:tabLst>
                <a:tab pos="241300" algn="l"/>
              </a:tabLst>
            </a:pPr>
            <a:r>
              <a:rPr sz="1800" dirty="0">
                <a:latin typeface="Calibri"/>
                <a:cs typeface="Calibri"/>
              </a:rPr>
              <a:t>It </a:t>
            </a:r>
            <a:r>
              <a:rPr sz="1800" spc="-5" dirty="0">
                <a:latin typeface="Calibri"/>
                <a:cs typeface="Calibri"/>
              </a:rPr>
              <a:t>is </a:t>
            </a:r>
            <a:r>
              <a:rPr sz="1800" spc="-10" dirty="0">
                <a:latin typeface="Calibri"/>
                <a:cs typeface="Calibri"/>
              </a:rPr>
              <a:t>measured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with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help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metre ruler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or a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measuring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tape.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Wingdings"/>
              <a:buChar char=""/>
            </a:pPr>
            <a:endParaRPr sz="2000">
              <a:latin typeface="Calibri"/>
              <a:cs typeface="Calibri"/>
            </a:endParaRPr>
          </a:p>
          <a:p>
            <a:pPr marL="64135">
              <a:lnSpc>
                <a:spcPct val="100000"/>
              </a:lnSpc>
              <a:spcBef>
                <a:spcPts val="1305"/>
              </a:spcBef>
            </a:pPr>
            <a:r>
              <a:rPr sz="1800" b="1" dirty="0">
                <a:latin typeface="Calibri"/>
                <a:cs typeface="Calibri"/>
              </a:rPr>
              <a:t>Mass</a:t>
            </a:r>
            <a:endParaRPr sz="1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770"/>
              </a:spcBef>
              <a:buFont typeface="Wingdings"/>
              <a:buChar char=""/>
              <a:tabLst>
                <a:tab pos="241300" algn="l"/>
              </a:tabLst>
            </a:pPr>
            <a:r>
              <a:rPr sz="1800" dirty="0">
                <a:latin typeface="Calibri"/>
                <a:cs typeface="Calibri"/>
              </a:rPr>
              <a:t>It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is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quantity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matter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contained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in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30" dirty="0">
                <a:latin typeface="Calibri"/>
                <a:cs typeface="Calibri"/>
              </a:rPr>
              <a:t>body.</a:t>
            </a:r>
            <a:endParaRPr sz="1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795"/>
              </a:spcBef>
              <a:buFont typeface="Wingdings"/>
              <a:buChar char=""/>
              <a:tabLst>
                <a:tab pos="241300" algn="l"/>
              </a:tabLst>
            </a:pPr>
            <a:r>
              <a:rPr sz="1800" dirty="0">
                <a:latin typeface="Calibri"/>
                <a:cs typeface="Calibri"/>
              </a:rPr>
              <a:t>Its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SI unit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kilogram </a:t>
            </a:r>
            <a:r>
              <a:rPr sz="1800" spc="-5" dirty="0">
                <a:latin typeface="Calibri"/>
                <a:cs typeface="Calibri"/>
              </a:rPr>
              <a:t>(symbol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kg)</a:t>
            </a:r>
            <a:endParaRPr sz="1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795"/>
              </a:spcBef>
              <a:buFont typeface="Wingdings"/>
              <a:buChar char=""/>
              <a:tabLst>
                <a:tab pos="241300" algn="l"/>
              </a:tabLst>
            </a:pPr>
            <a:r>
              <a:rPr sz="1800" dirty="0">
                <a:latin typeface="Calibri"/>
                <a:cs typeface="Calibri"/>
              </a:rPr>
              <a:t>It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is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measured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using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5" dirty="0">
                <a:latin typeface="Calibri"/>
                <a:cs typeface="Calibri"/>
              </a:rPr>
              <a:t> beam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balance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or an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electronic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balance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134600" y="125295"/>
            <a:ext cx="1923287" cy="114299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36421" y="1390904"/>
            <a:ext cx="6447155" cy="3427861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90"/>
              </a:spcBef>
            </a:pPr>
            <a:r>
              <a:rPr sz="1800" b="1" spc="-25" dirty="0">
                <a:latin typeface="Calibri"/>
                <a:cs typeface="Calibri"/>
              </a:rPr>
              <a:t>Temperature</a:t>
            </a:r>
            <a:endParaRPr sz="1800" dirty="0">
              <a:latin typeface="Calibri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790"/>
              </a:spcBef>
              <a:buFont typeface="Wingdings"/>
              <a:buChar char=""/>
              <a:tabLst>
                <a:tab pos="241935" algn="l"/>
              </a:tabLst>
            </a:pPr>
            <a:r>
              <a:rPr sz="1800" dirty="0">
                <a:latin typeface="Calibri"/>
                <a:cs typeface="Calibri"/>
              </a:rPr>
              <a:t>It is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quantity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which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measures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hotness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and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coldness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 </a:t>
            </a:r>
            <a:r>
              <a:rPr sz="1800" spc="-5" dirty="0">
                <a:latin typeface="Calibri"/>
                <a:cs typeface="Calibri"/>
              </a:rPr>
              <a:t>body</a:t>
            </a:r>
            <a:endParaRPr sz="1800" dirty="0">
              <a:latin typeface="Calibri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795"/>
              </a:spcBef>
              <a:buFont typeface="Wingdings"/>
              <a:buChar char=""/>
              <a:tabLst>
                <a:tab pos="241935" algn="l"/>
              </a:tabLst>
            </a:pPr>
            <a:r>
              <a:rPr sz="1800" dirty="0">
                <a:latin typeface="Calibri"/>
                <a:cs typeface="Calibri"/>
              </a:rPr>
              <a:t>Its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SI</a:t>
            </a:r>
            <a:r>
              <a:rPr sz="1800" spc="-10" dirty="0">
                <a:latin typeface="Calibri"/>
                <a:cs typeface="Calibri"/>
              </a:rPr>
              <a:t> unit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Kelvin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(symbol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K)</a:t>
            </a:r>
          </a:p>
          <a:p>
            <a:pPr marL="241300" indent="-229235">
              <a:lnSpc>
                <a:spcPct val="100000"/>
              </a:lnSpc>
              <a:spcBef>
                <a:spcPts val="770"/>
              </a:spcBef>
              <a:buFont typeface="Wingdings"/>
              <a:buChar char=""/>
              <a:tabLst>
                <a:tab pos="241935" algn="l"/>
              </a:tabLst>
            </a:pPr>
            <a:r>
              <a:rPr sz="1800" dirty="0">
                <a:latin typeface="Calibri"/>
                <a:cs typeface="Calibri"/>
              </a:rPr>
              <a:t>It</a:t>
            </a:r>
            <a:r>
              <a:rPr sz="1800" spc="-5" dirty="0">
                <a:latin typeface="Calibri"/>
                <a:cs typeface="Calibri"/>
              </a:rPr>
              <a:t> is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measured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using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thermometer</a:t>
            </a:r>
            <a:r>
              <a:rPr sz="1800" spc="-25" dirty="0" smtClean="0">
                <a:latin typeface="Calibri"/>
                <a:cs typeface="Calibri"/>
              </a:rPr>
              <a:t>.</a:t>
            </a:r>
            <a:endParaRPr lang="en-US" sz="1800" spc="-25" dirty="0" smtClean="0">
              <a:latin typeface="Calibri"/>
              <a:cs typeface="Calibri"/>
            </a:endParaRPr>
          </a:p>
          <a:p>
            <a:pPr marL="12065">
              <a:lnSpc>
                <a:spcPct val="100000"/>
              </a:lnSpc>
              <a:spcBef>
                <a:spcPts val="770"/>
              </a:spcBef>
              <a:tabLst>
                <a:tab pos="241935" algn="l"/>
              </a:tabLst>
            </a:pPr>
            <a:endParaRPr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95"/>
              </a:spcBef>
            </a:pPr>
            <a:r>
              <a:rPr sz="1800" b="1" spc="-10" dirty="0">
                <a:latin typeface="Calibri"/>
                <a:cs typeface="Calibri"/>
              </a:rPr>
              <a:t>Time</a:t>
            </a:r>
            <a:endParaRPr sz="1800" dirty="0">
              <a:latin typeface="Calibri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790"/>
              </a:spcBef>
              <a:buFont typeface="Wingdings"/>
              <a:buChar char=""/>
              <a:tabLst>
                <a:tab pos="241935" algn="l"/>
              </a:tabLst>
            </a:pPr>
            <a:r>
              <a:rPr sz="1800" dirty="0">
                <a:latin typeface="Calibri"/>
                <a:cs typeface="Calibri"/>
              </a:rPr>
              <a:t>It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interval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occurrence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event.</a:t>
            </a:r>
            <a:endParaRPr sz="1800" dirty="0">
              <a:latin typeface="Calibri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770"/>
              </a:spcBef>
              <a:buFont typeface="Wingdings"/>
              <a:buChar char=""/>
              <a:tabLst>
                <a:tab pos="241935" algn="l"/>
              </a:tabLst>
            </a:pPr>
            <a:r>
              <a:rPr sz="1800" dirty="0">
                <a:latin typeface="Calibri"/>
                <a:cs typeface="Calibri"/>
              </a:rPr>
              <a:t>Its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SI</a:t>
            </a:r>
            <a:r>
              <a:rPr sz="1800" spc="-10" dirty="0">
                <a:latin typeface="Calibri"/>
                <a:cs typeface="Calibri"/>
              </a:rPr>
              <a:t> unit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second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(symbol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s)</a:t>
            </a:r>
            <a:endParaRPr sz="1800" dirty="0">
              <a:latin typeface="Calibri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795"/>
              </a:spcBef>
              <a:buFont typeface="Wingdings"/>
              <a:buChar char=""/>
              <a:tabLst>
                <a:tab pos="241935" algn="l"/>
              </a:tabLst>
            </a:pPr>
            <a:r>
              <a:rPr sz="1800" dirty="0">
                <a:latin typeface="Calibri"/>
                <a:cs typeface="Calibri"/>
              </a:rPr>
              <a:t>It</a:t>
            </a:r>
            <a:r>
              <a:rPr sz="1800" spc="-5" dirty="0">
                <a:latin typeface="Calibri"/>
                <a:cs typeface="Calibri"/>
              </a:rPr>
              <a:t> is</a:t>
            </a:r>
            <a:r>
              <a:rPr sz="1800" spc="-10" dirty="0">
                <a:latin typeface="Calibri"/>
                <a:cs typeface="Calibri"/>
              </a:rPr>
              <a:t> measured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with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help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 </a:t>
            </a:r>
            <a:r>
              <a:rPr sz="1800" spc="-10" dirty="0">
                <a:latin typeface="Calibri"/>
                <a:cs typeface="Calibri"/>
              </a:rPr>
              <a:t>pendulum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clock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or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watch</a:t>
            </a:r>
            <a:endParaRPr sz="18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68713" y="234050"/>
            <a:ext cx="1923287" cy="114299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28800" y="2362200"/>
            <a:ext cx="6306185" cy="20031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Calibri"/>
                <a:cs typeface="Calibri"/>
              </a:rPr>
              <a:t>Measurement</a:t>
            </a:r>
            <a:r>
              <a:rPr sz="1800" b="1" spc="-60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of</a:t>
            </a:r>
            <a:r>
              <a:rPr sz="1800" b="1" dirty="0">
                <a:latin typeface="Calibri"/>
                <a:cs typeface="Calibri"/>
              </a:rPr>
              <a:t> </a:t>
            </a:r>
            <a:r>
              <a:rPr sz="1800" b="1" spc="-25" dirty="0">
                <a:latin typeface="Calibri"/>
                <a:cs typeface="Calibri"/>
              </a:rPr>
              <a:t>Volume</a:t>
            </a:r>
            <a:endParaRPr sz="1800" dirty="0">
              <a:latin typeface="Calibri"/>
              <a:cs typeface="Calibri"/>
            </a:endParaRPr>
          </a:p>
          <a:p>
            <a:pPr marL="38100">
              <a:lnSpc>
                <a:spcPct val="100000"/>
              </a:lnSpc>
              <a:spcBef>
                <a:spcPts val="5"/>
              </a:spcBef>
            </a:pPr>
            <a:r>
              <a:rPr sz="1800" b="1" spc="-25" dirty="0">
                <a:latin typeface="Calibri"/>
                <a:cs typeface="Calibri"/>
              </a:rPr>
              <a:t>Volume</a:t>
            </a:r>
            <a:endParaRPr sz="1800" dirty="0">
              <a:latin typeface="Calibri"/>
              <a:cs typeface="Calibri"/>
            </a:endParaRPr>
          </a:p>
          <a:p>
            <a:pPr marL="324485" indent="-287020">
              <a:lnSpc>
                <a:spcPct val="100000"/>
              </a:lnSpc>
              <a:buFont typeface="Wingdings"/>
              <a:buChar char=""/>
              <a:tabLst>
                <a:tab pos="325120" algn="l"/>
              </a:tabLst>
            </a:pP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space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occupied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by</a:t>
            </a:r>
            <a:r>
              <a:rPr sz="1800" dirty="0">
                <a:latin typeface="Calibri"/>
                <a:cs typeface="Calibri"/>
              </a:rPr>
              <a:t> an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object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spc="-10" dirty="0">
                <a:latin typeface="Calibri"/>
                <a:cs typeface="Calibri"/>
              </a:rPr>
              <a:t> called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its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volume.</a:t>
            </a:r>
            <a:endParaRPr sz="1800" dirty="0">
              <a:latin typeface="Calibri"/>
              <a:cs typeface="Calibri"/>
            </a:endParaRPr>
          </a:p>
          <a:p>
            <a:pPr marL="324485" indent="-287020">
              <a:lnSpc>
                <a:spcPct val="100000"/>
              </a:lnSpc>
              <a:buFont typeface="Wingdings"/>
              <a:buChar char=""/>
              <a:tabLst>
                <a:tab pos="325120" algn="l"/>
              </a:tabLst>
            </a:pPr>
            <a:r>
              <a:rPr sz="1800" spc="-10" dirty="0">
                <a:latin typeface="Calibri"/>
                <a:cs typeface="Calibri"/>
              </a:rPr>
              <a:t>SI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Unit</a:t>
            </a:r>
            <a:r>
              <a:rPr sz="1800" spc="5" dirty="0">
                <a:latin typeface="Calibri"/>
                <a:cs typeface="Calibri"/>
              </a:rPr>
              <a:t> of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Volume</a:t>
            </a:r>
            <a:endParaRPr sz="1800" dirty="0">
              <a:latin typeface="Calibri"/>
              <a:cs typeface="Calibri"/>
            </a:endParaRPr>
          </a:p>
          <a:p>
            <a:pPr marL="324485" indent="-287020">
              <a:lnSpc>
                <a:spcPct val="100000"/>
              </a:lnSpc>
              <a:buFont typeface="Wingdings"/>
              <a:buChar char=""/>
              <a:tabLst>
                <a:tab pos="325120" algn="l"/>
              </a:tabLst>
            </a:pP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SI</a:t>
            </a:r>
            <a:r>
              <a:rPr sz="1800" spc="-5" dirty="0">
                <a:latin typeface="Calibri"/>
                <a:cs typeface="Calibri"/>
              </a:rPr>
              <a:t> unit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of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volume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cubic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meter(m</a:t>
            </a:r>
            <a:r>
              <a:rPr sz="1800" spc="-15" baseline="25462" dirty="0">
                <a:latin typeface="Calibri"/>
                <a:cs typeface="Calibri"/>
              </a:rPr>
              <a:t>3</a:t>
            </a:r>
            <a:r>
              <a:rPr sz="1800" spc="-10" dirty="0">
                <a:latin typeface="Calibri"/>
                <a:cs typeface="Calibri"/>
              </a:rPr>
              <a:t>)</a:t>
            </a:r>
            <a:endParaRPr sz="1800" dirty="0">
              <a:latin typeface="Calibri"/>
              <a:cs typeface="Calibri"/>
            </a:endParaRPr>
          </a:p>
          <a:p>
            <a:pPr marL="324485" indent="-287020">
              <a:lnSpc>
                <a:spcPct val="100000"/>
              </a:lnSpc>
              <a:buFont typeface="Wingdings"/>
              <a:buChar char=""/>
              <a:tabLst>
                <a:tab pos="325120" algn="l"/>
              </a:tabLst>
            </a:pPr>
            <a:r>
              <a:rPr sz="1800" spc="-5" dirty="0">
                <a:latin typeface="Calibri"/>
                <a:cs typeface="Calibri"/>
              </a:rPr>
              <a:t>One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cubic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meter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volume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of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 </a:t>
            </a:r>
            <a:r>
              <a:rPr sz="1800" spc="-5" dirty="0">
                <a:latin typeface="Calibri"/>
                <a:cs typeface="Calibri"/>
              </a:rPr>
              <a:t>cube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with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each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side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1m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long</a:t>
            </a:r>
            <a:endParaRPr sz="1800" dirty="0">
              <a:latin typeface="Calibri"/>
              <a:cs typeface="Calibri"/>
            </a:endParaRPr>
          </a:p>
          <a:p>
            <a:pPr marL="38100">
              <a:lnSpc>
                <a:spcPct val="100000"/>
              </a:lnSpc>
              <a:spcBef>
                <a:spcPts val="370"/>
              </a:spcBef>
            </a:pPr>
            <a:r>
              <a:rPr sz="1800" spc="-5" dirty="0" smtClean="0">
                <a:latin typeface="Calibri"/>
                <a:cs typeface="Calibri"/>
              </a:rPr>
              <a:t>1m</a:t>
            </a:r>
            <a:r>
              <a:rPr sz="1800" spc="-7" baseline="25462" dirty="0" smtClean="0">
                <a:latin typeface="Calibri"/>
                <a:cs typeface="Calibri"/>
              </a:rPr>
              <a:t>3</a:t>
            </a:r>
            <a:r>
              <a:rPr sz="1800" spc="-5" dirty="0" smtClean="0">
                <a:latin typeface="Calibri"/>
                <a:cs typeface="Calibri"/>
              </a:rPr>
              <a:t>=1m*1m*1m</a:t>
            </a:r>
            <a:endParaRPr sz="18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134600" y="152400"/>
            <a:ext cx="1923287" cy="1142999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8201" y="1524000"/>
            <a:ext cx="6781672" cy="3090846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1650" b="1" spc="75" dirty="0">
                <a:latin typeface="Calibri"/>
                <a:cs typeface="Calibri"/>
              </a:rPr>
              <a:t>Vessels</a:t>
            </a:r>
            <a:r>
              <a:rPr sz="1650" b="1" spc="30" dirty="0">
                <a:latin typeface="Calibri"/>
                <a:cs typeface="Calibri"/>
              </a:rPr>
              <a:t> </a:t>
            </a:r>
            <a:r>
              <a:rPr sz="1650" b="1" spc="75" dirty="0">
                <a:latin typeface="Calibri"/>
                <a:cs typeface="Calibri"/>
              </a:rPr>
              <a:t>for</a:t>
            </a:r>
            <a:r>
              <a:rPr sz="1650" b="1" spc="35" dirty="0">
                <a:latin typeface="Calibri"/>
                <a:cs typeface="Calibri"/>
              </a:rPr>
              <a:t> </a:t>
            </a:r>
            <a:r>
              <a:rPr sz="1650" b="1" spc="90" dirty="0">
                <a:latin typeface="Calibri"/>
                <a:cs typeface="Calibri"/>
              </a:rPr>
              <a:t>measuring</a:t>
            </a:r>
            <a:r>
              <a:rPr sz="1650" b="1" spc="40" dirty="0">
                <a:latin typeface="Calibri"/>
                <a:cs typeface="Calibri"/>
              </a:rPr>
              <a:t> </a:t>
            </a:r>
            <a:r>
              <a:rPr sz="1650" b="1" spc="80" dirty="0">
                <a:latin typeface="Calibri"/>
                <a:cs typeface="Calibri"/>
              </a:rPr>
              <a:t>the</a:t>
            </a:r>
            <a:r>
              <a:rPr sz="1650" b="1" spc="25" dirty="0">
                <a:latin typeface="Calibri"/>
                <a:cs typeface="Calibri"/>
              </a:rPr>
              <a:t> </a:t>
            </a:r>
            <a:r>
              <a:rPr sz="1650" b="1" spc="95" dirty="0">
                <a:latin typeface="Calibri"/>
                <a:cs typeface="Calibri"/>
              </a:rPr>
              <a:t>volume</a:t>
            </a:r>
            <a:r>
              <a:rPr sz="1650" b="1" spc="20" dirty="0">
                <a:latin typeface="Calibri"/>
                <a:cs typeface="Calibri"/>
              </a:rPr>
              <a:t> </a:t>
            </a:r>
            <a:r>
              <a:rPr sz="1650" b="1" spc="80" dirty="0">
                <a:latin typeface="Calibri"/>
                <a:cs typeface="Calibri"/>
              </a:rPr>
              <a:t>of</a:t>
            </a:r>
            <a:r>
              <a:rPr sz="1650" b="1" spc="35" dirty="0">
                <a:latin typeface="Calibri"/>
                <a:cs typeface="Calibri"/>
              </a:rPr>
              <a:t> </a:t>
            </a:r>
            <a:r>
              <a:rPr sz="1650" b="1" spc="65" dirty="0">
                <a:latin typeface="Calibri"/>
                <a:cs typeface="Calibri"/>
              </a:rPr>
              <a:t>liquids</a:t>
            </a:r>
            <a:endParaRPr sz="1650" dirty="0">
              <a:latin typeface="Calibri"/>
              <a:cs typeface="Calibri"/>
            </a:endParaRPr>
          </a:p>
          <a:p>
            <a:pPr marL="12700" marR="529590">
              <a:lnSpc>
                <a:spcPts val="2170"/>
              </a:lnSpc>
              <a:spcBef>
                <a:spcPts val="105"/>
              </a:spcBef>
            </a:pPr>
            <a:r>
              <a:rPr sz="1650" spc="85" dirty="0">
                <a:latin typeface="Calibri"/>
                <a:cs typeface="Calibri"/>
              </a:rPr>
              <a:t>To</a:t>
            </a:r>
            <a:r>
              <a:rPr sz="1650" spc="15" dirty="0">
                <a:latin typeface="Calibri"/>
                <a:cs typeface="Calibri"/>
              </a:rPr>
              <a:t> </a:t>
            </a:r>
            <a:r>
              <a:rPr sz="1650" spc="90" dirty="0">
                <a:latin typeface="Calibri"/>
                <a:cs typeface="Calibri"/>
              </a:rPr>
              <a:t>measure</a:t>
            </a:r>
            <a:r>
              <a:rPr sz="1650" spc="40" dirty="0">
                <a:latin typeface="Calibri"/>
                <a:cs typeface="Calibri"/>
              </a:rPr>
              <a:t> </a:t>
            </a:r>
            <a:r>
              <a:rPr sz="1650" spc="80" dirty="0">
                <a:latin typeface="Calibri"/>
                <a:cs typeface="Calibri"/>
              </a:rPr>
              <a:t>the</a:t>
            </a:r>
            <a:r>
              <a:rPr sz="1650" spc="40" dirty="0">
                <a:latin typeface="Calibri"/>
                <a:cs typeface="Calibri"/>
              </a:rPr>
              <a:t> </a:t>
            </a:r>
            <a:r>
              <a:rPr sz="1650" spc="90" dirty="0">
                <a:latin typeface="Calibri"/>
                <a:cs typeface="Calibri"/>
              </a:rPr>
              <a:t>volume</a:t>
            </a:r>
            <a:r>
              <a:rPr sz="1650" spc="65" dirty="0">
                <a:latin typeface="Calibri"/>
                <a:cs typeface="Calibri"/>
              </a:rPr>
              <a:t> of</a:t>
            </a:r>
            <a:r>
              <a:rPr sz="1650" spc="60" dirty="0">
                <a:latin typeface="Calibri"/>
                <a:cs typeface="Calibri"/>
              </a:rPr>
              <a:t> liquid </a:t>
            </a:r>
            <a:r>
              <a:rPr sz="1650" spc="80" dirty="0">
                <a:latin typeface="Calibri"/>
                <a:cs typeface="Calibri"/>
              </a:rPr>
              <a:t>such</a:t>
            </a:r>
            <a:r>
              <a:rPr sz="1650" spc="20" dirty="0">
                <a:latin typeface="Calibri"/>
                <a:cs typeface="Calibri"/>
              </a:rPr>
              <a:t> </a:t>
            </a:r>
            <a:r>
              <a:rPr sz="1650" spc="80" dirty="0">
                <a:latin typeface="Calibri"/>
                <a:cs typeface="Calibri"/>
              </a:rPr>
              <a:t>as</a:t>
            </a:r>
            <a:r>
              <a:rPr sz="1650" spc="75" dirty="0">
                <a:latin typeface="Calibri"/>
                <a:cs typeface="Calibri"/>
              </a:rPr>
              <a:t> </a:t>
            </a:r>
            <a:r>
              <a:rPr sz="1650" spc="80" dirty="0">
                <a:latin typeface="Calibri"/>
                <a:cs typeface="Calibri"/>
              </a:rPr>
              <a:t>water,</a:t>
            </a:r>
            <a:r>
              <a:rPr sz="1650" spc="25" dirty="0">
                <a:latin typeface="Calibri"/>
                <a:cs typeface="Calibri"/>
              </a:rPr>
              <a:t> </a:t>
            </a:r>
            <a:r>
              <a:rPr sz="1650" spc="80" dirty="0">
                <a:latin typeface="Calibri"/>
                <a:cs typeface="Calibri"/>
              </a:rPr>
              <a:t>milk,</a:t>
            </a:r>
            <a:r>
              <a:rPr sz="1650" spc="20" dirty="0">
                <a:latin typeface="Calibri"/>
                <a:cs typeface="Calibri"/>
              </a:rPr>
              <a:t> </a:t>
            </a:r>
            <a:r>
              <a:rPr sz="1650" spc="60" dirty="0">
                <a:latin typeface="Calibri"/>
                <a:cs typeface="Calibri"/>
              </a:rPr>
              <a:t>oil</a:t>
            </a:r>
            <a:r>
              <a:rPr sz="1650" spc="50" dirty="0">
                <a:latin typeface="Calibri"/>
                <a:cs typeface="Calibri"/>
              </a:rPr>
              <a:t> </a:t>
            </a:r>
            <a:r>
              <a:rPr sz="1650" spc="65" dirty="0">
                <a:latin typeface="Calibri"/>
                <a:cs typeface="Calibri"/>
              </a:rPr>
              <a:t>etc., </a:t>
            </a:r>
            <a:r>
              <a:rPr sz="1650" spc="-360" dirty="0">
                <a:latin typeface="Calibri"/>
                <a:cs typeface="Calibri"/>
              </a:rPr>
              <a:t> </a:t>
            </a:r>
            <a:r>
              <a:rPr sz="1650" spc="114" dirty="0">
                <a:latin typeface="Calibri"/>
                <a:cs typeface="Calibri"/>
              </a:rPr>
              <a:t>We</a:t>
            </a:r>
            <a:r>
              <a:rPr sz="1650" spc="35" dirty="0">
                <a:latin typeface="Calibri"/>
                <a:cs typeface="Calibri"/>
              </a:rPr>
              <a:t> </a:t>
            </a:r>
            <a:r>
              <a:rPr sz="1650" spc="75" dirty="0">
                <a:latin typeface="Calibri"/>
                <a:cs typeface="Calibri"/>
              </a:rPr>
              <a:t>generally</a:t>
            </a:r>
            <a:r>
              <a:rPr sz="1650" spc="40" dirty="0">
                <a:latin typeface="Calibri"/>
                <a:cs typeface="Calibri"/>
              </a:rPr>
              <a:t> </a:t>
            </a:r>
            <a:r>
              <a:rPr sz="1650" spc="85" dirty="0">
                <a:latin typeface="Calibri"/>
                <a:cs typeface="Calibri"/>
              </a:rPr>
              <a:t>use</a:t>
            </a:r>
            <a:r>
              <a:rPr sz="1650" spc="35" dirty="0">
                <a:latin typeface="Calibri"/>
                <a:cs typeface="Calibri"/>
              </a:rPr>
              <a:t> </a:t>
            </a:r>
            <a:r>
              <a:rPr sz="1650" spc="80" dirty="0">
                <a:latin typeface="Calibri"/>
                <a:cs typeface="Calibri"/>
              </a:rPr>
              <a:t>the</a:t>
            </a:r>
            <a:r>
              <a:rPr sz="1650" spc="35" dirty="0">
                <a:latin typeface="Calibri"/>
                <a:cs typeface="Calibri"/>
              </a:rPr>
              <a:t> </a:t>
            </a:r>
            <a:r>
              <a:rPr sz="1650" spc="70" dirty="0">
                <a:latin typeface="Calibri"/>
                <a:cs typeface="Calibri"/>
              </a:rPr>
              <a:t>following</a:t>
            </a:r>
            <a:r>
              <a:rPr sz="1650" spc="50" dirty="0">
                <a:latin typeface="Calibri"/>
                <a:cs typeface="Calibri"/>
              </a:rPr>
              <a:t> </a:t>
            </a:r>
            <a:r>
              <a:rPr sz="1650" spc="100" dirty="0">
                <a:latin typeface="Calibri"/>
                <a:cs typeface="Calibri"/>
              </a:rPr>
              <a:t>two</a:t>
            </a:r>
            <a:r>
              <a:rPr sz="1650" spc="15" dirty="0">
                <a:latin typeface="Calibri"/>
                <a:cs typeface="Calibri"/>
              </a:rPr>
              <a:t> </a:t>
            </a:r>
            <a:r>
              <a:rPr sz="1650" spc="75" dirty="0">
                <a:latin typeface="Calibri"/>
                <a:cs typeface="Calibri"/>
              </a:rPr>
              <a:t>kinds</a:t>
            </a:r>
            <a:r>
              <a:rPr sz="1650" spc="40" dirty="0">
                <a:latin typeface="Calibri"/>
                <a:cs typeface="Calibri"/>
              </a:rPr>
              <a:t> </a:t>
            </a:r>
            <a:r>
              <a:rPr sz="1650" spc="65" dirty="0">
                <a:latin typeface="Calibri"/>
                <a:cs typeface="Calibri"/>
              </a:rPr>
              <a:t>of</a:t>
            </a:r>
            <a:r>
              <a:rPr sz="1650" spc="55" dirty="0">
                <a:latin typeface="Calibri"/>
                <a:cs typeface="Calibri"/>
              </a:rPr>
              <a:t> </a:t>
            </a:r>
            <a:r>
              <a:rPr sz="1650" spc="70" dirty="0">
                <a:latin typeface="Calibri"/>
                <a:cs typeface="Calibri"/>
              </a:rPr>
              <a:t>vessels:</a:t>
            </a:r>
            <a:endParaRPr sz="1650" dirty="0">
              <a:latin typeface="Calibri"/>
              <a:cs typeface="Calibri"/>
            </a:endParaRPr>
          </a:p>
          <a:p>
            <a:pPr marL="712470" indent="-350520">
              <a:lnSpc>
                <a:spcPct val="100000"/>
              </a:lnSpc>
              <a:spcBef>
                <a:spcPts val="90"/>
              </a:spcBef>
              <a:buFont typeface="Wingdings"/>
              <a:buChar char=""/>
              <a:tabLst>
                <a:tab pos="712470" algn="l"/>
                <a:tab pos="713105" algn="l"/>
              </a:tabLst>
            </a:pPr>
            <a:r>
              <a:rPr sz="1650" spc="85" dirty="0">
                <a:latin typeface="Calibri"/>
                <a:cs typeface="Calibri"/>
              </a:rPr>
              <a:t>Measuring</a:t>
            </a:r>
            <a:r>
              <a:rPr sz="1650" spc="20" dirty="0">
                <a:latin typeface="Calibri"/>
                <a:cs typeface="Calibri"/>
              </a:rPr>
              <a:t> </a:t>
            </a:r>
            <a:r>
              <a:rPr sz="1650" spc="65" dirty="0">
                <a:latin typeface="Calibri"/>
                <a:cs typeface="Calibri"/>
              </a:rPr>
              <a:t>cylinders</a:t>
            </a:r>
            <a:endParaRPr sz="1650" dirty="0">
              <a:latin typeface="Calibri"/>
              <a:cs typeface="Calibri"/>
            </a:endParaRPr>
          </a:p>
          <a:p>
            <a:pPr marL="712470" indent="-350520">
              <a:lnSpc>
                <a:spcPct val="100000"/>
              </a:lnSpc>
              <a:spcBef>
                <a:spcPts val="155"/>
              </a:spcBef>
              <a:buFont typeface="Wingdings"/>
              <a:buChar char=""/>
              <a:tabLst>
                <a:tab pos="712470" algn="l"/>
                <a:tab pos="713105" algn="l"/>
              </a:tabLst>
            </a:pPr>
            <a:r>
              <a:rPr sz="1650" spc="85" dirty="0">
                <a:latin typeface="Calibri"/>
                <a:cs typeface="Calibri"/>
              </a:rPr>
              <a:t>Measuring</a:t>
            </a:r>
            <a:r>
              <a:rPr sz="1650" spc="10" dirty="0">
                <a:latin typeface="Calibri"/>
                <a:cs typeface="Calibri"/>
              </a:rPr>
              <a:t> </a:t>
            </a:r>
            <a:r>
              <a:rPr sz="1650" spc="80" dirty="0" smtClean="0">
                <a:latin typeface="Calibri"/>
                <a:cs typeface="Calibri"/>
              </a:rPr>
              <a:t>beakers</a:t>
            </a:r>
            <a:endParaRPr lang="en-US" sz="1650" spc="80" dirty="0" smtClean="0">
              <a:latin typeface="Calibri"/>
              <a:cs typeface="Calibri"/>
            </a:endParaRPr>
          </a:p>
          <a:p>
            <a:pPr marL="361950">
              <a:lnSpc>
                <a:spcPct val="100000"/>
              </a:lnSpc>
              <a:spcBef>
                <a:spcPts val="155"/>
              </a:spcBef>
              <a:tabLst>
                <a:tab pos="712470" algn="l"/>
                <a:tab pos="713105" algn="l"/>
              </a:tabLst>
            </a:pPr>
            <a:endParaRPr sz="165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sz="1650" b="1" spc="90" dirty="0">
                <a:latin typeface="Calibri"/>
                <a:cs typeface="Calibri"/>
              </a:rPr>
              <a:t>Measuring</a:t>
            </a:r>
            <a:r>
              <a:rPr sz="1650" b="1" spc="35" dirty="0">
                <a:latin typeface="Calibri"/>
                <a:cs typeface="Calibri"/>
              </a:rPr>
              <a:t> </a:t>
            </a:r>
            <a:r>
              <a:rPr sz="1650" b="1" spc="70" dirty="0">
                <a:latin typeface="Calibri"/>
                <a:cs typeface="Calibri"/>
              </a:rPr>
              <a:t>cylinders</a:t>
            </a:r>
            <a:endParaRPr sz="1650" dirty="0">
              <a:latin typeface="Calibri"/>
              <a:cs typeface="Calibri"/>
            </a:endParaRPr>
          </a:p>
          <a:p>
            <a:pPr marL="712470" marR="598170" indent="-349885">
              <a:lnSpc>
                <a:spcPct val="109600"/>
              </a:lnSpc>
              <a:buFont typeface="Wingdings"/>
              <a:buChar char=""/>
              <a:tabLst>
                <a:tab pos="712470" algn="l"/>
                <a:tab pos="713105" algn="l"/>
              </a:tabLst>
            </a:pPr>
            <a:r>
              <a:rPr sz="1650" spc="85" dirty="0">
                <a:latin typeface="Calibri"/>
                <a:cs typeface="Calibri"/>
              </a:rPr>
              <a:t>Measuring</a:t>
            </a:r>
            <a:r>
              <a:rPr sz="1650" spc="40" dirty="0">
                <a:latin typeface="Calibri"/>
                <a:cs typeface="Calibri"/>
              </a:rPr>
              <a:t> </a:t>
            </a:r>
            <a:r>
              <a:rPr sz="1650" spc="70" dirty="0">
                <a:latin typeface="Calibri"/>
                <a:cs typeface="Calibri"/>
              </a:rPr>
              <a:t>cylinder</a:t>
            </a:r>
            <a:r>
              <a:rPr sz="1650" spc="459" dirty="0">
                <a:latin typeface="Calibri"/>
                <a:cs typeface="Calibri"/>
              </a:rPr>
              <a:t> </a:t>
            </a:r>
            <a:r>
              <a:rPr sz="1650" spc="45" dirty="0">
                <a:latin typeface="Calibri"/>
                <a:cs typeface="Calibri"/>
              </a:rPr>
              <a:t>is</a:t>
            </a:r>
            <a:r>
              <a:rPr sz="1650" spc="40" dirty="0">
                <a:latin typeface="Calibri"/>
                <a:cs typeface="Calibri"/>
              </a:rPr>
              <a:t> </a:t>
            </a:r>
            <a:r>
              <a:rPr sz="1650" spc="90" dirty="0">
                <a:latin typeface="Calibri"/>
                <a:cs typeface="Calibri"/>
              </a:rPr>
              <a:t>a</a:t>
            </a:r>
            <a:r>
              <a:rPr sz="1650" spc="25" dirty="0">
                <a:latin typeface="Calibri"/>
                <a:cs typeface="Calibri"/>
              </a:rPr>
              <a:t> </a:t>
            </a:r>
            <a:r>
              <a:rPr sz="1650" spc="110" dirty="0">
                <a:latin typeface="Calibri"/>
                <a:cs typeface="Calibri"/>
              </a:rPr>
              <a:t>common</a:t>
            </a:r>
            <a:r>
              <a:rPr sz="1650" spc="55" dirty="0">
                <a:latin typeface="Calibri"/>
                <a:cs typeface="Calibri"/>
              </a:rPr>
              <a:t> </a:t>
            </a:r>
            <a:r>
              <a:rPr sz="1650" spc="75" dirty="0">
                <a:latin typeface="Calibri"/>
                <a:cs typeface="Calibri"/>
              </a:rPr>
              <a:t>piece</a:t>
            </a:r>
            <a:r>
              <a:rPr sz="1650" spc="60" dirty="0">
                <a:latin typeface="Calibri"/>
                <a:cs typeface="Calibri"/>
              </a:rPr>
              <a:t> </a:t>
            </a:r>
            <a:r>
              <a:rPr sz="1650" spc="65" dirty="0">
                <a:latin typeface="Calibri"/>
                <a:cs typeface="Calibri"/>
              </a:rPr>
              <a:t>of</a:t>
            </a:r>
            <a:r>
              <a:rPr sz="1650" spc="60" dirty="0">
                <a:latin typeface="Calibri"/>
                <a:cs typeface="Calibri"/>
              </a:rPr>
              <a:t> </a:t>
            </a:r>
            <a:r>
              <a:rPr sz="1650" spc="70" dirty="0"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laboratory </a:t>
            </a:r>
            <a:r>
              <a:rPr sz="1650" spc="-355" dirty="0">
                <a:latin typeface="Calibri"/>
                <a:cs typeface="Calibri"/>
              </a:rPr>
              <a:t> </a:t>
            </a:r>
            <a:r>
              <a:rPr sz="1650" spc="85" dirty="0"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equipment</a:t>
            </a:r>
            <a:r>
              <a:rPr sz="1650" spc="80" dirty="0">
                <a:latin typeface="Calibri"/>
                <a:cs typeface="Calibri"/>
              </a:rPr>
              <a:t> </a:t>
            </a:r>
            <a:r>
              <a:rPr sz="1650" spc="90" dirty="0">
                <a:latin typeface="Calibri"/>
                <a:cs typeface="Calibri"/>
              </a:rPr>
              <a:t>used</a:t>
            </a:r>
            <a:r>
              <a:rPr sz="1650" spc="20" dirty="0">
                <a:latin typeface="Calibri"/>
                <a:cs typeface="Calibri"/>
              </a:rPr>
              <a:t> </a:t>
            </a:r>
            <a:r>
              <a:rPr sz="1650" spc="80" dirty="0">
                <a:latin typeface="Calibri"/>
                <a:cs typeface="Calibri"/>
              </a:rPr>
              <a:t>to</a:t>
            </a:r>
            <a:r>
              <a:rPr sz="1650" spc="15" dirty="0">
                <a:latin typeface="Calibri"/>
                <a:cs typeface="Calibri"/>
              </a:rPr>
              <a:t> </a:t>
            </a:r>
            <a:r>
              <a:rPr sz="1650" spc="90" dirty="0">
                <a:latin typeface="Calibri"/>
                <a:cs typeface="Calibri"/>
              </a:rPr>
              <a:t>measure</a:t>
            </a:r>
            <a:r>
              <a:rPr sz="1650" spc="35" dirty="0">
                <a:latin typeface="Calibri"/>
                <a:cs typeface="Calibri"/>
              </a:rPr>
              <a:t> </a:t>
            </a:r>
            <a:r>
              <a:rPr sz="1650" spc="80" dirty="0">
                <a:latin typeface="Calibri"/>
                <a:cs typeface="Calibri"/>
              </a:rPr>
              <a:t>the</a:t>
            </a:r>
            <a:r>
              <a:rPr sz="1650" spc="35" dirty="0">
                <a:latin typeface="Calibri"/>
                <a:cs typeface="Calibri"/>
              </a:rPr>
              <a:t> </a:t>
            </a:r>
            <a:r>
              <a:rPr sz="1650" spc="90" dirty="0">
                <a:latin typeface="Calibri"/>
                <a:cs typeface="Calibri"/>
              </a:rPr>
              <a:t>volume</a:t>
            </a:r>
            <a:r>
              <a:rPr sz="1650" spc="30" dirty="0">
                <a:latin typeface="Calibri"/>
                <a:cs typeface="Calibri"/>
              </a:rPr>
              <a:t> </a:t>
            </a:r>
            <a:r>
              <a:rPr sz="1650" spc="85" dirty="0">
                <a:latin typeface="Calibri"/>
                <a:cs typeface="Calibri"/>
              </a:rPr>
              <a:t>of</a:t>
            </a:r>
            <a:r>
              <a:rPr sz="1650" spc="20" dirty="0">
                <a:latin typeface="Calibri"/>
                <a:cs typeface="Calibri"/>
              </a:rPr>
              <a:t> </a:t>
            </a:r>
            <a:r>
              <a:rPr sz="1650" spc="90" dirty="0">
                <a:latin typeface="Calibri"/>
                <a:cs typeface="Calibri"/>
              </a:rPr>
              <a:t>a</a:t>
            </a:r>
            <a:r>
              <a:rPr sz="1650" spc="70" dirty="0">
                <a:latin typeface="Calibri"/>
                <a:cs typeface="Calibri"/>
              </a:rPr>
              <a:t> </a:t>
            </a:r>
            <a:r>
              <a:rPr sz="1650" spc="60" dirty="0">
                <a:latin typeface="Calibri"/>
                <a:cs typeface="Calibri"/>
              </a:rPr>
              <a:t>liquid.</a:t>
            </a:r>
            <a:endParaRPr sz="1650" dirty="0">
              <a:latin typeface="Calibri"/>
              <a:cs typeface="Calibri"/>
            </a:endParaRPr>
          </a:p>
          <a:p>
            <a:pPr marL="712470" marR="5080" indent="-349885">
              <a:lnSpc>
                <a:spcPct val="109600"/>
              </a:lnSpc>
              <a:buFont typeface="Wingdings"/>
              <a:buChar char=""/>
              <a:tabLst>
                <a:tab pos="712470" algn="l"/>
                <a:tab pos="713105" algn="l"/>
              </a:tabLst>
            </a:pPr>
            <a:r>
              <a:rPr sz="1650" spc="80" dirty="0" smtClean="0">
                <a:latin typeface="Calibri"/>
                <a:cs typeface="Calibri"/>
              </a:rPr>
              <a:t>Each</a:t>
            </a:r>
            <a:r>
              <a:rPr sz="1650" spc="20" dirty="0" smtClean="0">
                <a:latin typeface="Calibri"/>
                <a:cs typeface="Calibri"/>
              </a:rPr>
              <a:t> </a:t>
            </a:r>
            <a:r>
              <a:rPr sz="1650" spc="95" dirty="0">
                <a:latin typeface="Calibri"/>
                <a:cs typeface="Calibri"/>
              </a:rPr>
              <a:t>marked</a:t>
            </a:r>
            <a:r>
              <a:rPr sz="1650" spc="55" dirty="0">
                <a:latin typeface="Calibri"/>
                <a:cs typeface="Calibri"/>
              </a:rPr>
              <a:t> </a:t>
            </a:r>
            <a:r>
              <a:rPr sz="1650" spc="65" dirty="0">
                <a:latin typeface="Calibri"/>
                <a:cs typeface="Calibri"/>
              </a:rPr>
              <a:t>line</a:t>
            </a:r>
            <a:r>
              <a:rPr sz="1650" spc="40" dirty="0">
                <a:latin typeface="Calibri"/>
                <a:cs typeface="Calibri"/>
              </a:rPr>
              <a:t> </a:t>
            </a:r>
            <a:r>
              <a:rPr sz="1650" spc="105" dirty="0">
                <a:latin typeface="Calibri"/>
                <a:cs typeface="Calibri"/>
              </a:rPr>
              <a:t>on</a:t>
            </a:r>
            <a:r>
              <a:rPr sz="1650" spc="20" dirty="0">
                <a:latin typeface="Calibri"/>
                <a:cs typeface="Calibri"/>
              </a:rPr>
              <a:t> </a:t>
            </a:r>
            <a:r>
              <a:rPr sz="1650" spc="80" dirty="0">
                <a:latin typeface="Calibri"/>
                <a:cs typeface="Calibri"/>
              </a:rPr>
              <a:t>the</a:t>
            </a:r>
            <a:r>
              <a:rPr sz="1650" spc="40" dirty="0">
                <a:latin typeface="Calibri"/>
                <a:cs typeface="Calibri"/>
              </a:rPr>
              <a:t> </a:t>
            </a:r>
            <a:r>
              <a:rPr sz="1650" spc="80" dirty="0">
                <a:latin typeface="Calibri"/>
                <a:cs typeface="Calibri"/>
              </a:rPr>
              <a:t>graduated</a:t>
            </a:r>
            <a:r>
              <a:rPr sz="1650" spc="55" dirty="0">
                <a:latin typeface="Calibri"/>
                <a:cs typeface="Calibri"/>
              </a:rPr>
              <a:t> </a:t>
            </a:r>
            <a:r>
              <a:rPr sz="1650" spc="70" dirty="0">
                <a:latin typeface="Calibri"/>
                <a:cs typeface="Calibri"/>
              </a:rPr>
              <a:t>cylinder</a:t>
            </a:r>
            <a:r>
              <a:rPr sz="1650" spc="50" dirty="0">
                <a:latin typeface="Calibri"/>
                <a:cs typeface="Calibri"/>
              </a:rPr>
              <a:t> </a:t>
            </a:r>
            <a:r>
              <a:rPr sz="1650" spc="80" dirty="0">
                <a:latin typeface="Calibri"/>
                <a:cs typeface="Calibri"/>
              </a:rPr>
              <a:t>represents</a:t>
            </a:r>
            <a:r>
              <a:rPr sz="1650" spc="45" dirty="0">
                <a:latin typeface="Calibri"/>
                <a:cs typeface="Calibri"/>
              </a:rPr>
              <a:t> </a:t>
            </a:r>
            <a:r>
              <a:rPr sz="1650" spc="80" dirty="0">
                <a:latin typeface="Calibri"/>
                <a:cs typeface="Calibri"/>
              </a:rPr>
              <a:t>the </a:t>
            </a:r>
            <a:r>
              <a:rPr sz="1650" spc="-360" dirty="0">
                <a:latin typeface="Calibri"/>
                <a:cs typeface="Calibri"/>
              </a:rPr>
              <a:t> </a:t>
            </a:r>
            <a:r>
              <a:rPr sz="1650" spc="90" dirty="0">
                <a:latin typeface="Calibri"/>
                <a:cs typeface="Calibri"/>
              </a:rPr>
              <a:t>amount</a:t>
            </a:r>
            <a:r>
              <a:rPr sz="1650" spc="35" dirty="0">
                <a:latin typeface="Calibri"/>
                <a:cs typeface="Calibri"/>
              </a:rPr>
              <a:t> </a:t>
            </a:r>
            <a:r>
              <a:rPr sz="1650" spc="65" dirty="0">
                <a:latin typeface="Calibri"/>
                <a:cs typeface="Calibri"/>
              </a:rPr>
              <a:t>of</a:t>
            </a:r>
            <a:r>
              <a:rPr sz="1650" spc="55" dirty="0">
                <a:latin typeface="Calibri"/>
                <a:cs typeface="Calibri"/>
              </a:rPr>
              <a:t> </a:t>
            </a:r>
            <a:r>
              <a:rPr sz="1650" spc="65" dirty="0">
                <a:latin typeface="Calibri"/>
                <a:cs typeface="Calibri"/>
              </a:rPr>
              <a:t>liquid</a:t>
            </a:r>
            <a:r>
              <a:rPr sz="1650" spc="20" dirty="0">
                <a:latin typeface="Calibri"/>
                <a:cs typeface="Calibri"/>
              </a:rPr>
              <a:t> </a:t>
            </a:r>
            <a:r>
              <a:rPr sz="1650" spc="75" dirty="0">
                <a:latin typeface="Calibri"/>
                <a:cs typeface="Calibri"/>
              </a:rPr>
              <a:t>that</a:t>
            </a:r>
            <a:r>
              <a:rPr sz="1650" spc="70" dirty="0">
                <a:latin typeface="Calibri"/>
                <a:cs typeface="Calibri"/>
              </a:rPr>
              <a:t> </a:t>
            </a:r>
            <a:r>
              <a:rPr sz="1650" spc="80" dirty="0">
                <a:latin typeface="Calibri"/>
                <a:cs typeface="Calibri"/>
              </a:rPr>
              <a:t>has</a:t>
            </a:r>
            <a:r>
              <a:rPr sz="1650" spc="40" dirty="0">
                <a:latin typeface="Calibri"/>
                <a:cs typeface="Calibri"/>
              </a:rPr>
              <a:t> </a:t>
            </a:r>
            <a:r>
              <a:rPr sz="1650" spc="90" dirty="0">
                <a:latin typeface="Calibri"/>
                <a:cs typeface="Calibri"/>
              </a:rPr>
              <a:t>been</a:t>
            </a:r>
            <a:r>
              <a:rPr sz="1650" spc="25" dirty="0">
                <a:latin typeface="Calibri"/>
                <a:cs typeface="Calibri"/>
              </a:rPr>
              <a:t> </a:t>
            </a:r>
            <a:r>
              <a:rPr sz="1650" spc="85" dirty="0">
                <a:latin typeface="Calibri"/>
                <a:cs typeface="Calibri"/>
              </a:rPr>
              <a:t>measured.</a:t>
            </a:r>
            <a:endParaRPr sz="165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82000" y="3200400"/>
            <a:ext cx="2512833" cy="228600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210800" y="152400"/>
            <a:ext cx="1877567" cy="105765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64565" y="1762944"/>
            <a:ext cx="8924925" cy="1149985"/>
          </a:xfrm>
          <a:prstGeom prst="rect">
            <a:avLst/>
          </a:prstGeom>
        </p:spPr>
        <p:txBody>
          <a:bodyPr vert="horz" wrap="square" lIns="0" tIns="1123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sz="1800" b="1" dirty="0">
                <a:latin typeface="Calibri"/>
                <a:cs typeface="Calibri"/>
              </a:rPr>
              <a:t>Measuring</a:t>
            </a:r>
            <a:r>
              <a:rPr sz="1800" b="1" spc="-80" dirty="0">
                <a:latin typeface="Calibri"/>
                <a:cs typeface="Calibri"/>
              </a:rPr>
              <a:t> </a:t>
            </a:r>
            <a:r>
              <a:rPr sz="1800" b="1" spc="-15" dirty="0">
                <a:latin typeface="Calibri"/>
                <a:cs typeface="Calibri"/>
              </a:rPr>
              <a:t>beakers</a:t>
            </a:r>
            <a:endParaRPr sz="1800">
              <a:latin typeface="Calibri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795"/>
              </a:spcBef>
              <a:buFont typeface="Wingdings"/>
              <a:buChar char=""/>
              <a:tabLst>
                <a:tab pos="241935" algn="l"/>
              </a:tabLst>
            </a:pPr>
            <a:r>
              <a:rPr sz="1800" dirty="0">
                <a:latin typeface="Calibri"/>
                <a:cs typeface="Calibri"/>
              </a:rPr>
              <a:t>A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measuring</a:t>
            </a:r>
            <a:r>
              <a:rPr sz="1800" spc="7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beaker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used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generally</a:t>
            </a:r>
            <a:r>
              <a:rPr sz="1800" spc="8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to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measure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fixed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volume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liquid</a:t>
            </a:r>
            <a:r>
              <a:rPr sz="1800" spc="7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such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as</a:t>
            </a:r>
            <a:r>
              <a:rPr sz="1800" spc="-5" dirty="0">
                <a:latin typeface="Calibri"/>
                <a:cs typeface="Calibri"/>
              </a:rPr>
              <a:t> milk,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oil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etc.</a:t>
            </a:r>
            <a:endParaRPr sz="1800">
              <a:latin typeface="Calibri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795"/>
              </a:spcBef>
              <a:buFont typeface="Wingdings"/>
              <a:buChar char=""/>
              <a:tabLst>
                <a:tab pos="241935" algn="l"/>
              </a:tabLst>
            </a:pPr>
            <a:r>
              <a:rPr sz="1800" spc="-5" dirty="0">
                <a:latin typeface="Calibri"/>
                <a:cs typeface="Calibri"/>
              </a:rPr>
              <a:t>They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are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available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different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capacities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such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as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50 </a:t>
            </a:r>
            <a:r>
              <a:rPr sz="1800" spc="10" dirty="0">
                <a:latin typeface="Calibri"/>
                <a:cs typeface="Calibri"/>
              </a:rPr>
              <a:t>mL,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100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mL,500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mL,1000mL.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421623" y="3590544"/>
            <a:ext cx="2316479" cy="2115311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134600" y="228600"/>
            <a:ext cx="1905000" cy="99974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</TotalTime>
  <Words>533</Words>
  <Application>Microsoft Office PowerPoint</Application>
  <PresentationFormat>Widescreen</PresentationFormat>
  <Paragraphs>60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 MT</vt:lpstr>
      <vt:lpstr>Calibri</vt:lpstr>
      <vt:lpstr>Calibri Light</vt:lpstr>
      <vt:lpstr>Wingdings</vt:lpstr>
      <vt:lpstr>Office Theme</vt:lpstr>
      <vt:lpstr>PHYSICAL QUANTITIES AND MEASUREMENT</vt:lpstr>
      <vt:lpstr>LEARNING OBJECTIVE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THANKING YOU ODM EDUCATIONAL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PHYSICAL QUANTITIES AND MEASUREMENT</dc:title>
  <cp:lastModifiedBy>Chinu</cp:lastModifiedBy>
  <cp:revision>4</cp:revision>
  <dcterms:created xsi:type="dcterms:W3CDTF">2021-12-18T06:29:56Z</dcterms:created>
  <dcterms:modified xsi:type="dcterms:W3CDTF">2021-12-18T09:50:12Z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2021-05-17T00:00:00Z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2021-12-18T00:00:00Z</vt:filetime>
  </property>
</Properties>
</file>