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8" r:id="rId12"/>
    <p:sldId id="25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3">
    <p:pos x="6000" y="100"/>
    <p:text>+amanrouniyar@odmegroup.org How come the website here is ODM Egroup and not ODM PS?
_Assigned to you_
-Swoyan Satyendu</p:text>
  </p:cm>
  <p:cm authorId="0" dt="2020-06-17T16:36:04.724" idx="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243855" y="775926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r>
              <a:rPr lang="en-I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 KINGDOM</a:t>
            </a:r>
          </a:p>
          <a:p>
            <a:pPr lvl="0" algn="ctr">
              <a:buSzPts val="3100"/>
            </a:pPr>
            <a:r>
              <a:rPr lang="en-IN" sz="25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CLASS-AVES </a:t>
            </a:r>
            <a:r>
              <a:rPr lang="en-IN" sz="25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&amp; MAMMALS </a:t>
            </a:r>
            <a:endParaRPr lang="en-IN" sz="25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2175" y="2571738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</a:t>
            </a:r>
            <a:r>
              <a:rPr lang="en" b="1" dirty="0" smtClean="0"/>
              <a:t>: 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ANIMAL KINGDOM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Examples</a:t>
            </a:r>
          </a:p>
        </p:txBody>
      </p:sp>
      <p:sp>
        <p:nvSpPr>
          <p:cNvPr id="71" name="Google Shape;71;p15"/>
          <p:cNvSpPr txBox="1"/>
          <p:nvPr/>
        </p:nvSpPr>
        <p:spPr>
          <a:xfrm>
            <a:off x="291335" y="849871"/>
            <a:ext cx="8628729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Oviparous –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Omithorhynchus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(Duck Billed Platypus),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Tachyglossus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= Echidna (Spiny Anteater).</a:t>
            </a: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Viviparous —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Macropus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(Kangaroo),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Pteropus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(Large bat),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Camelus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(Camel),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Macaca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(Monkey),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Rattus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(Rat),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Canis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(Dog),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Elephas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(Elephant),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Felis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(Cat)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Delphinus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(Common dolphin),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Equus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(Horse),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Balaenoptera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(Blue whale),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Panthera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tigns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(Tiger),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Panthera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leo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(Lion).</a:t>
            </a:r>
          </a:p>
        </p:txBody>
      </p:sp>
      <p:pic>
        <p:nvPicPr>
          <p:cNvPr id="4100" name="Picture 4" descr="Short-beaked Echidna (Tachyglossus Aculeatus) In Australia. Stock ..."/>
          <p:cNvPicPr>
            <a:picLocks noChangeAspect="1" noChangeArrowheads="1"/>
          </p:cNvPicPr>
          <p:nvPr/>
        </p:nvPicPr>
        <p:blipFill>
          <a:blip r:embed="rId4"/>
          <a:srcRect l="9091" r="10451" b="15083"/>
          <a:stretch>
            <a:fillRect/>
          </a:stretch>
        </p:blipFill>
        <p:spPr bwMode="auto">
          <a:xfrm>
            <a:off x="911093" y="3493698"/>
            <a:ext cx="2028050" cy="1425867"/>
          </a:xfrm>
          <a:prstGeom prst="rect">
            <a:avLst/>
          </a:prstGeom>
          <a:noFill/>
        </p:spPr>
      </p:pic>
      <p:pic>
        <p:nvPicPr>
          <p:cNvPr id="4102" name="Picture 6" descr="Amazon.com: MOJO Duck Billed Platapus Realistic International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444" y="2319759"/>
            <a:ext cx="2307706" cy="942453"/>
          </a:xfrm>
          <a:prstGeom prst="rect">
            <a:avLst/>
          </a:prstGeom>
          <a:noFill/>
        </p:spPr>
      </p:pic>
      <p:pic>
        <p:nvPicPr>
          <p:cNvPr id="4104" name="Picture 8" descr="File:Davidraju img15(Macaca mulatta) Rhesus macaque.jpg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6921" y="2279001"/>
            <a:ext cx="1743075" cy="2619375"/>
          </a:xfrm>
          <a:prstGeom prst="rect">
            <a:avLst/>
          </a:prstGeom>
          <a:noFill/>
        </p:spPr>
      </p:pic>
      <p:pic>
        <p:nvPicPr>
          <p:cNvPr id="4106" name="Picture 10" descr="Flying Fox (PSD) | Official PS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9690" y="3330457"/>
            <a:ext cx="2108720" cy="1587005"/>
          </a:xfrm>
          <a:prstGeom prst="rect">
            <a:avLst/>
          </a:prstGeom>
          <a:noFill/>
        </p:spPr>
      </p:pic>
      <p:pic>
        <p:nvPicPr>
          <p:cNvPr id="11" name="Picture 2" descr="Equus: Equus is the modern horse. The first Equus... | Sutor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4228" y="2281335"/>
            <a:ext cx="1814400" cy="144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1167" y="3564294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Equus</a:t>
            </a:r>
            <a:endParaRPr lang="en-IN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7004" y="3327918"/>
            <a:ext cx="28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72204" y="3023118"/>
            <a:ext cx="28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682621" y="3026228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Duck Billed Platypus</a:t>
            </a:r>
            <a:endParaRPr lang="en-IN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5094" y="4550229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Macaca</a:t>
            </a:r>
            <a:endParaRPr lang="en-IN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67135" y="466530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>
                <a:latin typeface="Calibri"/>
                <a:ea typeface="Calibri"/>
                <a:cs typeface="Calibri"/>
                <a:sym typeface="Calibri"/>
              </a:rPr>
              <a:t>Echidna</a:t>
            </a:r>
            <a:endParaRPr lang="en-IN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45903" y="4556450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err="1" smtClean="0">
                <a:latin typeface="Calibri"/>
                <a:ea typeface="Calibri"/>
                <a:cs typeface="Calibri"/>
                <a:sym typeface="Calibri"/>
              </a:rPr>
              <a:t>Pteropus</a:t>
            </a:r>
            <a:endParaRPr lang="en-IN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Oviparous </a:t>
            </a:r>
            <a:r>
              <a:rPr lang="en-IN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viviparous animals</a:t>
            </a:r>
          </a:p>
        </p:txBody>
      </p:sp>
      <p:pic>
        <p:nvPicPr>
          <p:cNvPr id="16386" name="Picture 2" descr="Distinguish between oviparous and viviparous animals."/>
          <p:cNvPicPr>
            <a:picLocks noChangeAspect="1" noChangeArrowheads="1"/>
          </p:cNvPicPr>
          <p:nvPr/>
        </p:nvPicPr>
        <p:blipFill>
          <a:blip r:embed="rId4"/>
          <a:srcRect t="5013" b="6332"/>
          <a:stretch>
            <a:fillRect/>
          </a:stretch>
        </p:blipFill>
        <p:spPr bwMode="auto">
          <a:xfrm>
            <a:off x="1306286" y="1250302"/>
            <a:ext cx="6279502" cy="313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Aves</a:t>
            </a:r>
            <a:endParaRPr sz="1800" b="1" i="0" u="none" strike="noStrike" cap="none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67951" y="615821"/>
            <a:ext cx="3963423" cy="424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  <a:tabLst>
                <a:tab pos="895350" algn="l"/>
              </a:tabLst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Aves belong to the phylum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Chordata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of the animal kingdom. It has about 9,000 species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Aves are adapted to fly.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All the birds come in the class Aves.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Members of this class exhibit one of the most beautiful and visually stunning features such as bright and contrasting colours, unique patterns and a wide variety of striking poses. </a:t>
            </a: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</a:pPr>
            <a:endParaRPr lang="en-IN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show courtship, parental care, nest building, and territorial behaviour.</a:t>
            </a:r>
          </a:p>
        </p:txBody>
      </p:sp>
      <p:pic>
        <p:nvPicPr>
          <p:cNvPr id="5" name="Picture 2" descr="Class A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335" y="923730"/>
            <a:ext cx="4591050" cy="326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Characteristics of Aves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91336" y="849872"/>
            <a:ext cx="4252672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Birds are warm-blooded animals. Their forelimbs are modified into wings.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hind limbs are adapted for walking, perching, and swimming.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There is no skin gland except the oil gland.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upper and lower jaws are modified into a beak. They have no teeth.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Legs are modified for walking, hopping, grasping, perching, wading and swimming. There are epidermal scales on their legs.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alimentary canal has a crop and a gizzard. The crops help in softening food, and the gizzard helps in crushing the food.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Some seed-eating birds do not have a gall bladder.</a:t>
            </a:r>
          </a:p>
        </p:txBody>
      </p:sp>
      <p:pic>
        <p:nvPicPr>
          <p:cNvPr id="16386" name="Picture 2" descr="Diagram Showing the Streamlined Body of Bi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8408"/>
            <a:ext cx="4572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200" b="1" i="0" u="none" strike="noStrike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Contd</a:t>
            </a:r>
            <a:r>
              <a:rPr lang="en-IN" sz="22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 ..</a:t>
            </a:r>
            <a:endParaRPr sz="2200" b="1" i="0" u="none" strike="noStrike" cap="none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2005" y="1008492"/>
            <a:ext cx="8311489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a spindle-shaped body to minimize resistance to the wind.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feathers allow the air to pass and reduce friction to a minimum.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well-developed flight muscles that help during flight.</a:t>
            </a:r>
          </a:p>
          <a:p>
            <a:pPr marL="93663" lvl="0" indent="-93663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spongy and elastic lungs for respiration.</a:t>
            </a:r>
          </a:p>
          <a:p>
            <a:pPr marL="93663" lvl="0" indent="-93663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voice is produced by a special organ, the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syrinx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heart is four-chambered. The RBCs are nucleated, oval, and biconvex.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12 pairs of cranial nerves.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a sharp sight.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endoskeleton is bony with long hollow bones filled with air cavities.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a single ovary and oviduct on the left side</a:t>
            </a:r>
          </a:p>
          <a:p>
            <a:pPr lvl="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All the birds are oviparous and exhibit sexual dimorphism. The eggs have four embryonic membranes-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chorion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amnion,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allantois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, and yolk sac.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7848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Flight Adaptations in Class Aves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092467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77800">
              <a:spcAft>
                <a:spcPts val="600"/>
              </a:spcAft>
              <a:buSzPts val="1400"/>
              <a:buAutoNum type="arabicPeriod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Spindle-Shaped Body: It is designed to offer minimum resistance to the wind.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2. Feathers : They provide the passage for air and reduce friction to minimum. They also prevent loss of heat and help to maintain a constant temperature.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3. Wings: Fore-limbs are modified into wings, which help during flight.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4. Beak: Besides procurement of food, the beak is also used for nest-building.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5. Neck and Head: Mobile neck and head are very useful for feeding, nest building, offence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defense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6. Flight Muscles: The flight muscles on the breast are greatly developed which help in flight.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7. Hind Limbs (Legs):They are well suited for perching.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8. Endoskeleton: Most of bones are pneumatic and filled with air instead of bone marrow. It makes the body light. Most of bones are firmly fused together, which help in flight.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9. Air Sacs : These are attached to lungs which serve as reservoirs of air. They may also aid as cooling devices in regulation of the temperature of the body.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8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200" b="1" i="0" u="none" strike="noStrike" cap="none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Contd</a:t>
            </a:r>
            <a:r>
              <a:rPr lang="en-IN" sz="2200" b="1" i="0" u="none" strike="noStrike" cap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Arial"/>
              </a:rPr>
              <a:t> ..</a:t>
            </a:r>
            <a:endParaRPr sz="2200" b="1" i="0" u="none" strike="noStrike" cap="none">
              <a:solidFill>
                <a:srgbClr val="FF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91337" y="980500"/>
            <a:ext cx="4056728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10. Warm-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Bloodedness:Birds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are warm-blooded animals which is necessary for flight.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11. Circulatory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System:A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large oxygen supply is required for rapid metabolism and warm-bloodedness. It is done by an efficient circulatory system.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12. Absence of Urinary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Bladder:Except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Rhea, urinary bladder is absent in birds. Excreta are passed out at once. This helps in reducing the weight of the body.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13. Brain and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Eyes:Brain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and eyes are well developed. Equilibrium is maintained by well developed cerebellum of the brain.</a:t>
            </a:r>
          </a:p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14. Single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Ovary:Presence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of a single functional ovary on the left side in the female bird also leads to reduction of weight which is so essential for flight.</a:t>
            </a:r>
          </a:p>
        </p:txBody>
      </p:sp>
      <p:pic>
        <p:nvPicPr>
          <p:cNvPr id="10242" name="Picture 2" descr="Amazing Animals' Adaptations 3: Raptor of the 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317" y="1187935"/>
            <a:ext cx="4352726" cy="336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Mammalia</a:t>
            </a:r>
            <a:endParaRPr lang="en-IN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35353" y="859202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4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Animals belonging to class Mammalia are referred to as mammals. Mammals are one of the most evolved species in the animal kingdom categorized under vertebrate.</a:t>
            </a:r>
          </a:p>
          <a:p>
            <a:pPr lvl="0">
              <a:spcAft>
                <a:spcPts val="4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exhibit advanced characteristics which set them apart from all other animals. They are characterized by the presence of mammary glands through which they feed their younger ones.</a:t>
            </a:r>
          </a:p>
          <a:p>
            <a:pPr lvl="0">
              <a:spcAft>
                <a:spcPts val="4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are distributed worldwide and have adapted well to their surroundings – from oceans, deserts and polar regions to rainforests and rivers etc.</a:t>
            </a:r>
          </a:p>
        </p:txBody>
      </p:sp>
      <p:pic>
        <p:nvPicPr>
          <p:cNvPr id="8194" name="Picture 2" descr="You didnÃ¢â‚¬â„¢t study these things about amphibians, reptile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277" y="2335147"/>
            <a:ext cx="4686300" cy="260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63345" y="536976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Characteristics Of Mammals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91336" y="1139121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  <a:buSzPts val="1400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Following are a list of distinct characteristics of mammals that separates them from other classes: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Mammals are warm-blooded animals who give birth to their younger ones.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are the most dominant form of animals found in almost all types of habitats.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have mammary glands that help them produce milk to feed their younger ones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Their skin possesses oil glands (sebaceous glands) and sweat glands (sudoriferous glands).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fur of hair throughout the body which helps animals adapt to their environment.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are heterodont , i.e., possess different types of teeth.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Mammals also possess cervical vertebrae.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skull is </a:t>
            </a:r>
            <a:r>
              <a:rPr lang="en-IN" dirty="0" err="1" smtClean="0">
                <a:latin typeface="Calibri"/>
                <a:ea typeface="Calibri"/>
                <a:cs typeface="Calibri"/>
                <a:sym typeface="Calibri"/>
              </a:rPr>
              <a:t>dicondylic</a:t>
            </a: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trunk is divided into thorax and abdomen.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54014" y="5089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Characteristics Of Mammals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82005" y="1129791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mammals respire through lungs.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Good sense of hearing as mammals are aided with 3 middle ear bones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Mammals have a four-chambered heart. The sinus venous and renal portal system are absent.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Presence of single-boned lower jaws.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brain is well developed divided into cerebrum, cerebellum and medulla.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They possess 12 pairs of cranial nerves.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/>
                <a:ea typeface="Calibri"/>
                <a:cs typeface="Calibri"/>
                <a:sym typeface="Calibri"/>
              </a:rPr>
              <a:t>The mammals can lay eggs also. They are known as viviparous.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904</Words>
  <Application>Microsoft Office PowerPoint</Application>
  <PresentationFormat>On-screen Show (16:9)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PRAVAT</cp:lastModifiedBy>
  <cp:revision>12</cp:revision>
  <dcterms:modified xsi:type="dcterms:W3CDTF">2020-08-27T07:15:28Z</dcterms:modified>
</cp:coreProperties>
</file>