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comments+xml" PartName="/ppt/comments/comment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commentAuthors+xml" PartName="/ppt/commentAuthors.xml"/>
  <Override ContentType="application/vnd.openxmlformats-officedocument.presentationml.presProps+xml" PartName="/ppt/pres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6" roundtripDataSignature="AMtx7mjO3pQBcuT3KLJ1HOhJkwQX1U66hA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Author clrIdx="0" id="0" initials="" lastIdx="2" name="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comments/comment1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 authorId="0" idx="1" dt="2020-08-19T16:51:20.460">
    <p:pos x="6118" y="0"/>
    <p:text>+amanrouniyar@odmegroup.org How come the website here is ODM Egroup and not ODM PS?
_Assigned to you_
-Swoyan Satyendu</p:text>
    <p:extLst>
      <p:ext uri="{C676402C-5697-4E1C-873F-D02D1690AC5C}">
        <p15:threadingInfo timeZoneBias="0"/>
      </p:ext>
      <p:ext uri="http://customooxmlschemas.google.com/">
        <go:slidesCustomData xmlns:go="http://customooxmlschemas.google.com/" commentPostId="AAAAKHMUU2w"/>
      </p:ext>
    </p:extLst>
  </p:cm>
  <p:cm authorId="0" idx="2" dt="2020-08-19T16:51:20.460">
    <p:pos x="6118" y="0"/>
    <p:text>1. The logo in the centre looks bad. take it to TOP-LEFT
2. Where in ODM E Group Logo, here? 
3. What about, Closing Slide? 
Similar changes, pending in Kids World PPT as well +amanrouniyar@odmegroup.org
_Assigned to you_
-Swoyan Satyendu</p:text>
    <p:extLst>
      <p:ext uri="{C676402C-5697-4E1C-873F-D02D1690AC5C}">
        <p15:threadingInfo timeZoneBias="0"/>
      </p:ext>
      <p:ext uri="http://customooxmlschemas.google.com/">
        <go:slidesCustomData xmlns:go="http://customooxmlschemas.google.com/" commentPostId="AAAAKHMUU20"/>
      </p:ext>
    </p:extLst>
  </p:cm>
</p:cmLst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912f9a25ac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912f9a25ac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912f9a25ac_0_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912f9a25ac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912f9a25ac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912f9a25ac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912f9a25ac_0_2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912f9a25ac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7"/>
          <p:cNvSpPr txBox="1"/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7"/>
          <p:cNvSpPr txBox="1"/>
          <p:nvPr>
            <p:ph idx="1"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7"/>
          <p:cNvSpPr txBox="1"/>
          <p:nvPr>
            <p:ph idx="2"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8"/>
          <p:cNvSpPr txBox="1"/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8"/>
          <p:cNvSpPr txBox="1"/>
          <p:nvPr>
            <p:ph idx="1"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8"/>
          <p:cNvSpPr txBox="1"/>
          <p:nvPr>
            <p:ph idx="2"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8"/>
          <p:cNvSpPr txBox="1"/>
          <p:nvPr>
            <p:ph idx="3"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8"/>
          <p:cNvSpPr txBox="1"/>
          <p:nvPr>
            <p:ph idx="4"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9"/>
          <p:cNvSpPr txBox="1"/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9"/>
          <p:cNvSpPr txBox="1"/>
          <p:nvPr>
            <p:ph idx="1"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9"/>
          <p:cNvSpPr txBox="1"/>
          <p:nvPr>
            <p:ph idx="2"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2" name="Google Shape;52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3" name="Google Shape;5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/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" name="Google Shape;11;p9"/>
          <p:cNvSpPr txBox="1"/>
          <p:nvPr>
            <p:ph idx="1"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10"/>
          <p:cNvSpPr txBox="1"/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0"/>
          <p:cNvSpPr txBox="1"/>
          <p:nvPr>
            <p:ph idx="1"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1"/>
          <p:cNvSpPr txBox="1"/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1"/>
          <p:cNvSpPr txBox="1"/>
          <p:nvPr>
            <p:ph idx="1"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1"/>
          <p:cNvSpPr txBox="1"/>
          <p:nvPr>
            <p:ph idx="2"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2"/>
          <p:cNvSpPr txBox="1"/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3"/>
          <p:cNvSpPr txBox="1"/>
          <p:nvPr>
            <p:ph idx="1"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4"/>
          <p:cNvSpPr txBox="1"/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4"/>
          <p:cNvSpPr txBox="1"/>
          <p:nvPr>
            <p:ph idx="1"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4"/>
          <p:cNvSpPr txBox="1"/>
          <p:nvPr>
            <p:ph idx="2"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4"/>
          <p:cNvSpPr txBox="1"/>
          <p:nvPr>
            <p:ph idx="3"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5"/>
          <p:cNvSpPr txBox="1"/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5"/>
          <p:cNvSpPr txBox="1"/>
          <p:nvPr>
            <p:ph idx="1"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5"/>
          <p:cNvSpPr txBox="1"/>
          <p:nvPr>
            <p:ph idx="2"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5"/>
          <p:cNvSpPr txBox="1"/>
          <p:nvPr>
            <p:ph idx="3"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6"/>
          <p:cNvSpPr txBox="1"/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6"/>
          <p:cNvSpPr txBox="1"/>
          <p:nvPr>
            <p:ph idx="1"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6"/>
          <p:cNvSpPr txBox="1"/>
          <p:nvPr>
            <p:ph idx="2"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6"/>
          <p:cNvSpPr txBox="1"/>
          <p:nvPr>
            <p:ph idx="3"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comments" Target="../comments/comment1.xml"/><Relationship Id="rId4" Type="http://schemas.openxmlformats.org/officeDocument/2006/relationships/image" Target="../media/image2.jpg"/><Relationship Id="rId5" Type="http://schemas.openxmlformats.org/officeDocument/2006/relationships/image" Target="../media/image3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Relationship Id="rId4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jpg"/><Relationship Id="rId4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Google Shape;58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3777480"/>
            <a:ext cx="9141480" cy="1363320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904880" y="105840"/>
            <a:ext cx="1167840" cy="1167840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"/>
          <p:cNvSpPr/>
          <p:nvPr/>
        </p:nvSpPr>
        <p:spPr>
          <a:xfrm>
            <a:off x="191160" y="752040"/>
            <a:ext cx="8760600" cy="104472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0000" spcFirstLastPara="1" rIns="90000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IN" sz="30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ANATOMY OF COCKROACH</a:t>
            </a:r>
            <a:endParaRPr b="1" sz="30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COCKROACH: MALE AND FEMALE REPRODUCTIVE  SYSTEM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1"/>
          <p:cNvSpPr/>
          <p:nvPr/>
        </p:nvSpPr>
        <p:spPr>
          <a:xfrm>
            <a:off x="1979650" y="2701878"/>
            <a:ext cx="5754900" cy="8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0000" spcFirstLastPara="1" rIns="90000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BIOLOGY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07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 STRUCTURAL ORGANISATION IN ANIMALS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Google Shape;120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08000" y="72000"/>
            <a:ext cx="923040" cy="923040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6"/>
          <p:cNvSpPr/>
          <p:nvPr/>
        </p:nvSpPr>
        <p:spPr>
          <a:xfrm>
            <a:off x="621360" y="743400"/>
            <a:ext cx="7798680" cy="3559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0000" spcFirstLastPara="1" rIns="90000" wrap="square" tIns="91425">
            <a:noAutofit/>
          </a:bodyPr>
          <a:lstStyle/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IN" sz="4000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IN" sz="4000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944840" y="-9360"/>
            <a:ext cx="1198800" cy="945000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2"/>
          <p:cNvSpPr/>
          <p:nvPr/>
        </p:nvSpPr>
        <p:spPr>
          <a:xfrm>
            <a:off x="1368000" y="285120"/>
            <a:ext cx="6119640" cy="50508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0000" spcFirstLastPara="1" rIns="90000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MALE REPRODUCTIVE SYSTEM OF COCKROACH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"/>
          <p:cNvSpPr/>
          <p:nvPr/>
        </p:nvSpPr>
        <p:spPr>
          <a:xfrm>
            <a:off x="272675" y="991525"/>
            <a:ext cx="8871000" cy="349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3175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ts val="1400"/>
              <a:buFont typeface="Calibri"/>
              <a:buChar char="●"/>
            </a:pPr>
            <a:r>
              <a:rPr lang="en-IN">
                <a:solidFill>
                  <a:srgbClr val="212529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The male reproductive system of cockroach consists of a pair of testes. </a:t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ts val="1400"/>
              <a:buFont typeface="Calibri"/>
              <a:buChar char="●"/>
            </a:pPr>
            <a:r>
              <a:rPr lang="en-IN">
                <a:solidFill>
                  <a:srgbClr val="212529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The testes lie on each lateral side in the 4th – 6th abdominal segments. </a:t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ts val="1400"/>
              <a:buFont typeface="Calibri"/>
              <a:buChar char="●"/>
            </a:pPr>
            <a:r>
              <a:rPr lang="en-IN">
                <a:solidFill>
                  <a:srgbClr val="212529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A thin vas deferens arises from each testis.</a:t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ts val="1400"/>
              <a:buFont typeface="Calibri"/>
              <a:buChar char="●"/>
            </a:pPr>
            <a:r>
              <a:rPr lang="en-IN">
                <a:solidFill>
                  <a:srgbClr val="212529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It opens into ejaculatory duct through seminal vesicle.</a:t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ts val="1400"/>
              <a:buFont typeface="Calibri"/>
              <a:buChar char="●"/>
            </a:pPr>
            <a:r>
              <a:rPr lang="en-IN">
                <a:solidFill>
                  <a:srgbClr val="212529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The ejaculatory duct opens into male gonopore which is situated ventral to anus. </a:t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ts val="1400"/>
              <a:buFont typeface="Calibri"/>
              <a:buChar char="●"/>
            </a:pPr>
            <a:r>
              <a:rPr lang="en-IN">
                <a:solidFill>
                  <a:srgbClr val="212529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A typical mushroom-shaped gland is present in the 6th-7th abdominal segments. </a:t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ts val="1400"/>
              <a:buFont typeface="Calibri"/>
              <a:buChar char="●"/>
            </a:pPr>
            <a:r>
              <a:rPr lang="en-IN">
                <a:solidFill>
                  <a:srgbClr val="212529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It is an accessory reproductive gland.</a:t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912f9a25ac_0_1"/>
          <p:cNvSpPr txBox="1"/>
          <p:nvPr/>
        </p:nvSpPr>
        <p:spPr>
          <a:xfrm>
            <a:off x="520550" y="644475"/>
            <a:ext cx="8390700" cy="23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ts val="1400"/>
              <a:buFont typeface="Calibri"/>
              <a:buChar char="●"/>
            </a:pPr>
            <a:r>
              <a:rPr lang="en-IN">
                <a:solidFill>
                  <a:srgbClr val="212529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Male gonapophysis or phallomeres represent the external genitalia.</a:t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>
                <a:solidFill>
                  <a:srgbClr val="212529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ts val="1400"/>
              <a:buFont typeface="Calibri"/>
              <a:buChar char="●"/>
            </a:pPr>
            <a:r>
              <a:rPr lang="en-IN">
                <a:solidFill>
                  <a:srgbClr val="212529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These are made up of chitin.</a:t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ts val="1400"/>
              <a:buFont typeface="Calibri"/>
              <a:buChar char="●"/>
            </a:pPr>
            <a:r>
              <a:rPr lang="en-IN">
                <a:solidFill>
                  <a:srgbClr val="212529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They are asymmetrical structures and surround the male gonopore.</a:t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ts val="1400"/>
              <a:buFont typeface="Calibri"/>
              <a:buChar char="●"/>
            </a:pPr>
            <a:r>
              <a:rPr lang="en-IN">
                <a:solidFill>
                  <a:srgbClr val="212529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The sperms are stored in the seminal vesicles. </a:t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ts val="1400"/>
              <a:buFont typeface="Calibri"/>
              <a:buChar char="●"/>
            </a:pPr>
            <a:r>
              <a:rPr lang="en-IN">
                <a:solidFill>
                  <a:srgbClr val="212529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The sperms are glued together in the form of bundles called spermatophores.</a:t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ts val="1400"/>
              <a:buFont typeface="Calibri"/>
              <a:buChar char="●"/>
            </a:pPr>
            <a:r>
              <a:rPr lang="en-IN">
                <a:solidFill>
                  <a:srgbClr val="212529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Spermatophores are discharged during copulation.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4" name="Google Shape;74;g912f9a25ac_0_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944840" y="-9360"/>
            <a:ext cx="1198800" cy="94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male reproductive system of cockroach" id="79" name="Google Shape;79;g912f9a25ac_0_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66700" y="685325"/>
            <a:ext cx="3790950" cy="408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g912f9a25ac_0_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944840" y="-9360"/>
            <a:ext cx="1198800" cy="94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72360" y="62640"/>
            <a:ext cx="923040" cy="72756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3"/>
          <p:cNvSpPr/>
          <p:nvPr/>
        </p:nvSpPr>
        <p:spPr>
          <a:xfrm>
            <a:off x="1656360" y="358560"/>
            <a:ext cx="6047280" cy="50508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0000" spcFirstLastPara="1" rIns="90000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IN" sz="2200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FEMALE REPRODUCTIVE SYSTEM OF COCKROACH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3"/>
          <p:cNvSpPr/>
          <p:nvPr/>
        </p:nvSpPr>
        <p:spPr>
          <a:xfrm>
            <a:off x="818000" y="846725"/>
            <a:ext cx="7453500" cy="297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3175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ts val="1400"/>
              <a:buChar char="●"/>
            </a:pPr>
            <a:r>
              <a:rPr lang="en-IN">
                <a:solidFill>
                  <a:srgbClr val="212529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The female reproductive system of cockroach consists of two large ovaries. </a:t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ts val="1400"/>
              <a:buFont typeface="Calibri"/>
              <a:buChar char="●"/>
            </a:pPr>
            <a:r>
              <a:rPr lang="en-IN">
                <a:solidFill>
                  <a:srgbClr val="212529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The ovaries lie laterally in the 2nd – 6th abdominal segments. </a:t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ts val="1400"/>
              <a:buFont typeface="Calibri"/>
              <a:buChar char="●"/>
            </a:pPr>
            <a:r>
              <a:rPr lang="en-IN">
                <a:solidFill>
                  <a:srgbClr val="212529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Each ovary is formed of a group of eight ovarian tubules or ovarioles. </a:t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ts val="1400"/>
              <a:buFont typeface="Calibri"/>
              <a:buChar char="●"/>
            </a:pPr>
            <a:r>
              <a:rPr lang="en-IN">
                <a:solidFill>
                  <a:srgbClr val="212529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They contain a chain of developing ova.</a:t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ts val="1400"/>
              <a:buFont typeface="Calibri"/>
              <a:buChar char="●"/>
            </a:pPr>
            <a:r>
              <a:rPr lang="en-IN">
                <a:solidFill>
                  <a:srgbClr val="212529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Oviducts from each ovary unite into a single median oviduct. </a:t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ts val="1400"/>
              <a:buFont typeface="Calibri"/>
              <a:buChar char="●"/>
            </a:pPr>
            <a:r>
              <a:rPr lang="en-IN">
                <a:solidFill>
                  <a:srgbClr val="212529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This is also called vagina and it opens into the genital chamber. </a:t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ts val="1400"/>
              <a:buFont typeface="Calibri"/>
              <a:buChar char="●"/>
            </a:pPr>
            <a:r>
              <a:rPr lang="en-IN">
                <a:solidFill>
                  <a:srgbClr val="212529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A pair of spermatheca is present in the 6th segment which opens into the genital chamber.</a:t>
            </a:r>
            <a:endParaRPr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g912f9a25ac_0_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944840" y="-9360"/>
            <a:ext cx="1198800" cy="94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female reproductive system of cockroach" id="93" name="Google Shape;93;g912f9a25ac_0_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01375" y="833450"/>
            <a:ext cx="6382900" cy="3839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72360" y="62640"/>
            <a:ext cx="923040" cy="72756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4"/>
          <p:cNvSpPr/>
          <p:nvPr/>
        </p:nvSpPr>
        <p:spPr>
          <a:xfrm>
            <a:off x="1656360" y="358560"/>
            <a:ext cx="6047280" cy="50508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0000" spcFirstLastPara="1" rIns="90000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IN" sz="2200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FEMALE REPRODUCTIVE SYSTEM OF COCKROACH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4"/>
          <p:cNvSpPr/>
          <p:nvPr/>
        </p:nvSpPr>
        <p:spPr>
          <a:xfrm>
            <a:off x="594900" y="1735150"/>
            <a:ext cx="8019000" cy="298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ts val="1400"/>
              <a:buFont typeface="Calibri"/>
              <a:buChar char="●"/>
            </a:pPr>
            <a:r>
              <a:rPr lang="en-IN">
                <a:solidFill>
                  <a:srgbClr val="212529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Sperms are transferred through spermatophores. </a:t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ts val="1400"/>
              <a:buFont typeface="Calibri"/>
              <a:buChar char="●"/>
            </a:pPr>
            <a:r>
              <a:rPr lang="en-IN">
                <a:solidFill>
                  <a:srgbClr val="212529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The fertilized eggs are encased in capsules called ootheca. </a:t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ts val="1400"/>
              <a:buFont typeface="Calibri"/>
              <a:buChar char="●"/>
            </a:pPr>
            <a:r>
              <a:rPr lang="en-IN">
                <a:solidFill>
                  <a:srgbClr val="212529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An ootheca is a dark reddish to blackish brown capsule.</a:t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ts val="1400"/>
              <a:buFont typeface="Calibri"/>
              <a:buChar char="●"/>
            </a:pPr>
            <a:r>
              <a:rPr lang="en-IN">
                <a:solidFill>
                  <a:srgbClr val="212529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It is about 8 mm long. </a:t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ts val="1400"/>
              <a:buFont typeface="Calibri"/>
              <a:buChar char="●"/>
            </a:pPr>
            <a:r>
              <a:rPr lang="en-IN">
                <a:solidFill>
                  <a:srgbClr val="212529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IN">
                <a:solidFill>
                  <a:srgbClr val="212529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ootheca</a:t>
            </a:r>
            <a:r>
              <a:rPr lang="en-IN">
                <a:solidFill>
                  <a:srgbClr val="212529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are dropped or glued to a suitable surface usually at a place with high relative humidity or near a food source. </a:t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ts val="1400"/>
              <a:buFont typeface="Calibri"/>
              <a:buChar char="●"/>
            </a:pPr>
            <a:r>
              <a:rPr lang="en-IN">
                <a:solidFill>
                  <a:srgbClr val="212529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On an average, 9 – 10 </a:t>
            </a:r>
            <a:r>
              <a:rPr lang="en-IN">
                <a:solidFill>
                  <a:srgbClr val="212529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ootheca</a:t>
            </a:r>
            <a:r>
              <a:rPr lang="en-IN">
                <a:solidFill>
                  <a:srgbClr val="212529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are produced by a female. </a:t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>
                <a:solidFill>
                  <a:srgbClr val="212529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.</a:t>
            </a:r>
            <a:endParaRPr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4"/>
          <p:cNvSpPr txBox="1"/>
          <p:nvPr/>
        </p:nvSpPr>
        <p:spPr>
          <a:xfrm>
            <a:off x="768425" y="1127850"/>
            <a:ext cx="2231700" cy="3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IN" sz="1800">
                <a:solidFill>
                  <a:srgbClr val="212529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Fertilization</a:t>
            </a:r>
            <a:endParaRPr b="1"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912f9a25ac_0_27"/>
          <p:cNvSpPr txBox="1"/>
          <p:nvPr/>
        </p:nvSpPr>
        <p:spPr>
          <a:xfrm>
            <a:off x="433800" y="1214600"/>
            <a:ext cx="7882500" cy="298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ts val="1400"/>
              <a:buFont typeface="Calibri"/>
              <a:buChar char="●"/>
            </a:pPr>
            <a:r>
              <a:rPr lang="en-IN">
                <a:solidFill>
                  <a:srgbClr val="212529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Each ootheca contains 14 – 16 eggs. </a:t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ts val="1400"/>
              <a:buFont typeface="Calibri"/>
              <a:buChar char="●"/>
            </a:pPr>
            <a:r>
              <a:rPr lang="en-IN">
                <a:solidFill>
                  <a:srgbClr val="212529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Development is indirect and is paurometabolous.</a:t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ts val="1400"/>
              <a:buFont typeface="Calibri"/>
              <a:buChar char="●"/>
            </a:pPr>
            <a:r>
              <a:rPr lang="en-IN">
                <a:solidFill>
                  <a:srgbClr val="212529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Development through nymph stage is called paurometabolous. </a:t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ts val="1400"/>
              <a:buFont typeface="Calibri"/>
              <a:buChar char="●"/>
            </a:pPr>
            <a:r>
              <a:rPr lang="en-IN">
                <a:solidFill>
                  <a:srgbClr val="212529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The nymph resembles the adults. </a:t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ts val="1400"/>
              <a:buFont typeface="Calibri"/>
              <a:buChar char="●"/>
            </a:pPr>
            <a:r>
              <a:rPr lang="en-IN">
                <a:solidFill>
                  <a:srgbClr val="212529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The nymph grows by moulting about 13 times to reach the adult form. </a:t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12529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ts val="1400"/>
              <a:buFont typeface="Calibri"/>
              <a:buChar char="●"/>
            </a:pPr>
            <a:r>
              <a:rPr lang="en-IN">
                <a:solidFill>
                  <a:srgbClr val="212529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Wing pads are seen in the penultimate stage of development but wings are present only in adults</a:t>
            </a:r>
            <a:endParaRPr/>
          </a:p>
        </p:txBody>
      </p:sp>
      <p:pic>
        <p:nvPicPr>
          <p:cNvPr id="107" name="Google Shape;107;g912f9a25ac_0_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72360" y="62640"/>
            <a:ext cx="923040" cy="727560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g912f9a25ac_0_27"/>
          <p:cNvSpPr txBox="1"/>
          <p:nvPr/>
        </p:nvSpPr>
        <p:spPr>
          <a:xfrm>
            <a:off x="656875" y="632075"/>
            <a:ext cx="4003200" cy="6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IN" sz="1800">
                <a:solidFill>
                  <a:srgbClr val="212529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POST </a:t>
            </a:r>
            <a:r>
              <a:rPr b="1" lang="en-IN" sz="1800">
                <a:solidFill>
                  <a:srgbClr val="212529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FERTILIZATION DEVELOPMENT</a:t>
            </a:r>
            <a:r>
              <a:rPr b="1" lang="en-IN" sz="1800">
                <a:solidFill>
                  <a:srgbClr val="212529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Google Shape;113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72360" y="62640"/>
            <a:ext cx="923040" cy="727560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5"/>
          <p:cNvSpPr/>
          <p:nvPr/>
        </p:nvSpPr>
        <p:spPr>
          <a:xfrm>
            <a:off x="1656360" y="358560"/>
            <a:ext cx="6047280" cy="50508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0000" spcFirstLastPara="1" rIns="90000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IN" sz="2200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ECONOMIC IMPORTANCE  OF COCKROACH</a:t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5"/>
          <p:cNvSpPr/>
          <p:nvPr/>
        </p:nvSpPr>
        <p:spPr>
          <a:xfrm>
            <a:off x="1239400" y="1202225"/>
            <a:ext cx="7064700" cy="162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3175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Calibri"/>
              <a:buChar char="●"/>
            </a:pPr>
            <a:r>
              <a:rPr lang="en-IN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Many species of </a:t>
            </a:r>
            <a:r>
              <a:rPr lang="en-IN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lang="en-IN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ockroaches are wild and are of no known economic importance yet. </a:t>
            </a:r>
            <a:endParaRPr strike="noStrike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Calibri"/>
              <a:buChar char="●"/>
            </a:pPr>
            <a:r>
              <a:rPr lang="en-IN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A few species thrive in and around human habitat. </a:t>
            </a:r>
            <a:endParaRPr strike="noStrike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●"/>
            </a:pPr>
            <a:r>
              <a:rPr lang="en-IN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They are</a:t>
            </a:r>
            <a:r>
              <a:rPr lang="en-IN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IN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pests because they spoil food and contaminate it with their smelly excreta.</a:t>
            </a:r>
            <a:endParaRPr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Calibri"/>
              <a:buChar char="●"/>
            </a:pPr>
            <a:r>
              <a:rPr lang="en-IN" strike="noStrike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They can transmit a variety of bacterial diseases by contaminating food material.</a:t>
            </a:r>
            <a:endParaRPr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On-screen Show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3</vt:i4>
  </property>
</Properties>
</file>