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0"/>
  </p:notesMasterIdLst>
  <p:sldIdLst>
    <p:sldId id="260" r:id="rId2"/>
    <p:sldId id="257" r:id="rId3"/>
    <p:sldId id="261" r:id="rId4"/>
    <p:sldId id="262" r:id="rId5"/>
    <p:sldId id="263" r:id="rId6"/>
    <p:sldId id="264" r:id="rId7"/>
    <p:sldId id="265" r:id="rId8"/>
    <p:sldId id="259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38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3">
    <p:pos x="6000" y="100"/>
    <p:text>+amanrouniyar@odmegroup.org How come the website here is ODM Egroup and not ODM PS?
_Assigned to you_
-Swoyan Satyendu</p:text>
  </p:cm>
  <p:cm authorId="0" dt="2020-06-17T16:36:04.724" idx="4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50667" y="1177142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3100"/>
            </a:pPr>
            <a:r>
              <a:rPr lang="en-IN" sz="30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ANIMAL KINGDOM</a:t>
            </a:r>
          </a:p>
          <a:p>
            <a:pPr lvl="0" algn="ctr">
              <a:buSzPts val="3100"/>
            </a:pPr>
            <a:r>
              <a:rPr lang="en-IN" sz="2500" b="1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CLASS-AMPHIBIA,REPTILIA </a:t>
            </a:r>
            <a:endParaRPr lang="en-IN" sz="2500" b="0" i="0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222175" y="2571738"/>
            <a:ext cx="4764000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</a:t>
            </a:r>
            <a:r>
              <a:rPr lang="en" b="1" dirty="0" smtClean="0"/>
              <a:t>: 4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</a:t>
            </a:r>
            <a:r>
              <a:rPr lang="en" b="1" dirty="0" smtClean="0"/>
              <a:t>: ANIMAL KINGDOM</a:t>
            </a:r>
            <a:endParaRPr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200" b="1" dirty="0" err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Amphibia</a:t>
            </a:r>
            <a:endParaRPr sz="1800" b="1" i="0" u="none" strike="noStrike" cap="none">
              <a:solidFill>
                <a:srgbClr val="000000"/>
              </a:solidFill>
              <a:latin typeface="Calibri" pitchFamily="34" charset="0"/>
              <a:cs typeface="Calibri" pitchFamily="34" charset="0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26022" y="775225"/>
            <a:ext cx="3450239" cy="35915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spcAft>
                <a:spcPts val="600"/>
              </a:spcAft>
              <a:buSzPts val="1400"/>
              <a:buFont typeface="Arial" pitchFamily="34" charset="0"/>
              <a:buChar char="•"/>
            </a:pPr>
            <a:endParaRPr lang="en-IN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organisms belonging to the class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Amphibia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fall under the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Chordata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phylum of the kingdom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Animalia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lvl="0">
              <a:spcAft>
                <a:spcPts val="600"/>
              </a:spcAft>
              <a:buSzPts val="1400"/>
            </a:pPr>
            <a:endParaRPr lang="en-IN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These are multicellular vertebrates that live both on land and water. </a:t>
            </a:r>
            <a:endParaRPr lang="en-IN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spcAft>
                <a:spcPts val="600"/>
              </a:spcAft>
              <a:buSzPts val="1400"/>
            </a:pPr>
            <a:endParaRPr lang="en-IN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This class includes about 3000 species. </a:t>
            </a:r>
            <a:endParaRPr lang="en-IN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spcAft>
                <a:spcPts val="600"/>
              </a:spcAft>
              <a:buSzPts val="1400"/>
            </a:pPr>
            <a:endParaRPr lang="en-IN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They are the first cold-blooded animals to have appeared on land.</a:t>
            </a:r>
          </a:p>
        </p:txBody>
      </p:sp>
      <p:pic>
        <p:nvPicPr>
          <p:cNvPr id="20482" name="Picture 2" descr="Amphibian Fact | Definition, Characteristics, List of Typ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47859" y="1026367"/>
            <a:ext cx="4658040" cy="32867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General characters of Amphibians</a:t>
            </a:r>
          </a:p>
        </p:txBody>
      </p:sp>
      <p:sp>
        <p:nvSpPr>
          <p:cNvPr id="64" name="Google Shape;64;p14"/>
          <p:cNvSpPr txBox="1"/>
          <p:nvPr/>
        </p:nvSpPr>
        <p:spPr>
          <a:xfrm>
            <a:off x="465029" y="887194"/>
            <a:ext cx="4573501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spcAft>
                <a:spcPts val="6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1) Amphibians are cold blooded vertebrates which can hue on land and in water.</a:t>
            </a:r>
          </a:p>
          <a:p>
            <a:pPr lvl="0">
              <a:spcAft>
                <a:spcPts val="6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2) Amphibians show four limbs with which they can swim in water and jump or walk on the land, (But In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apoda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limbs are absent.)</a:t>
            </a:r>
          </a:p>
          <a:p>
            <a:pPr lvl="0">
              <a:spcAft>
                <a:spcPts val="6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3) In Amphibians  animals exoskeleton is absent. But in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apoda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animals small cycloid scales are present.</a:t>
            </a:r>
          </a:p>
          <a:p>
            <a:pPr lvl="0">
              <a:spcAft>
                <a:spcPts val="6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4) In Amphibians the adult animals lungs are present. Gills are absent. But In some the gills are present.</a:t>
            </a:r>
          </a:p>
          <a:p>
            <a:pPr lvl="0">
              <a:spcAft>
                <a:spcPts val="6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5) Amphibians Skin is a respiratory organ.</a:t>
            </a:r>
          </a:p>
          <a:p>
            <a:pPr lvl="0">
              <a:spcAft>
                <a:spcPts val="6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6) The Amphibians skull is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dicondylic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lvl="0">
              <a:spcAft>
                <a:spcPts val="6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7) Amphibians Ribs are absent.</a:t>
            </a:r>
          </a:p>
          <a:p>
            <a:pPr lvl="0">
              <a:spcAft>
                <a:spcPts val="6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8) In Amphibians The body divisible into head and trunk Tail is present in,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urodela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animals.</a:t>
            </a:r>
          </a:p>
          <a:p>
            <a:pPr lvl="0">
              <a:spcAft>
                <a:spcPts val="6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9) Amphibians  Digestive system is well developed. A well developed liver Is present</a:t>
            </a:r>
          </a:p>
        </p:txBody>
      </p:sp>
      <p:pic>
        <p:nvPicPr>
          <p:cNvPr id="12290" name="Picture 2" descr="Pin on Animals and Their Parts"/>
          <p:cNvPicPr>
            <a:picLocks noChangeAspect="1" noChangeArrowheads="1"/>
          </p:cNvPicPr>
          <p:nvPr/>
        </p:nvPicPr>
        <p:blipFill>
          <a:blip r:embed="rId4"/>
          <a:srcRect t="4188" r="3783" b="14179"/>
          <a:stretch>
            <a:fillRect/>
          </a:stretch>
        </p:blipFill>
        <p:spPr bwMode="auto">
          <a:xfrm>
            <a:off x="5137258" y="1334279"/>
            <a:ext cx="3820129" cy="302311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IN" sz="2200" b="1" i="0" u="none" strike="noStrike" cap="none" dirty="0" err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  <a:sym typeface="Arial"/>
              </a:rPr>
              <a:t>Contd</a:t>
            </a:r>
            <a:r>
              <a:rPr lang="en-IN" sz="2200" b="1" i="0" u="none" strike="noStrike" cap="none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  <a:sym typeface="Arial"/>
              </a:rPr>
              <a:t> ..</a:t>
            </a:r>
            <a:endParaRPr sz="2200" b="1" i="0" u="none" strike="noStrike" cap="none">
              <a:solidFill>
                <a:srgbClr val="FF0000"/>
              </a:solidFill>
              <a:latin typeface="Calibri" pitchFamily="34" charset="0"/>
              <a:cs typeface="Calibri" pitchFamily="34" charset="0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82005" y="1139121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Aft>
                <a:spcPts val="6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10) External ear is absent. Middle and inner ears are present.</a:t>
            </a:r>
          </a:p>
          <a:p>
            <a:pPr lvl="0">
              <a:spcAft>
                <a:spcPts val="6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11)Amphibians Heart is 3 chambered with 2 auricles and 1 ventricle The blood contains R.B.C. They are nucleated. They contain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hemoglobin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lvl="0">
              <a:spcAft>
                <a:spcPts val="6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12) Blood vascular system contain hepatic and renal portal systems.</a:t>
            </a:r>
          </a:p>
          <a:p>
            <a:pPr lvl="0">
              <a:spcAft>
                <a:spcPts val="6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13) Amphibians Kidneys are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mesonephric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. Urinary bladder is present. It stores urine.</a:t>
            </a:r>
          </a:p>
          <a:p>
            <a:pPr lvl="0">
              <a:spcAft>
                <a:spcPts val="6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14) Central nervous system is well developed. The brain occupies completely the cranial cavity. The brain is divided into fore, mid and hind brains. Brain continuous as spinal cord.</a:t>
            </a:r>
          </a:p>
          <a:p>
            <a:pPr lvl="0">
              <a:spcAft>
                <a:spcPts val="6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15)10 pairs of cranial nerves will arise.</a:t>
            </a:r>
          </a:p>
          <a:p>
            <a:pPr lvl="0">
              <a:spcAft>
                <a:spcPts val="6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16) Sexes are separate.</a:t>
            </a:r>
          </a:p>
          <a:p>
            <a:pPr lvl="0">
              <a:spcAft>
                <a:spcPts val="6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17) Male and female can be indentified - Sexual dimorphism.</a:t>
            </a:r>
          </a:p>
          <a:p>
            <a:pPr lvl="0">
              <a:spcAft>
                <a:spcPts val="6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18) In Amphibians the life history a larva stage may be present.</a:t>
            </a:r>
          </a:p>
          <a:p>
            <a:pPr>
              <a:spcAft>
                <a:spcPts val="6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19)Examples: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Bufo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(Toad),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Rana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(Frog),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Hyla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(Tree frog),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Salamandra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(Salamander),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Ichthyophis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(Limbless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amphibia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)</a:t>
            </a:r>
          </a:p>
          <a:p>
            <a:pPr lvl="0">
              <a:spcAft>
                <a:spcPts val="600"/>
              </a:spcAft>
              <a:buSzPts val="1400"/>
            </a:pPr>
            <a:endParaRPr lang="en-IN" dirty="0" smtClean="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200" b="1" dirty="0" err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Reptilia</a:t>
            </a:r>
            <a:endParaRPr sz="1800" b="1" i="0" u="none" strike="noStrike" cap="none">
              <a:solidFill>
                <a:srgbClr val="000000"/>
              </a:solidFill>
              <a:latin typeface="Calibri" pitchFamily="34" charset="0"/>
              <a:cs typeface="Calibri" pitchFamily="34" charset="0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347321" y="1027153"/>
            <a:ext cx="3384924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These were the first class of organisms to adapt to life on land. </a:t>
            </a:r>
          </a:p>
          <a:p>
            <a:pPr lvl="0"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They are believed to have evolved from the amphibians millions of years ago. </a:t>
            </a:r>
          </a:p>
          <a:p>
            <a:pPr lvl="0"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There are about 10000 different species of reptiles on earth. </a:t>
            </a:r>
          </a:p>
          <a:p>
            <a:pPr lvl="0"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They are cold-blooded animals belonging to the phylum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Chordata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of Animal kingdom.</a:t>
            </a:r>
          </a:p>
          <a:p>
            <a:pPr lvl="0"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skull of the reptiles is modified that gives the reptiles an efficient and powerful jaw action. The modification also makes the skull light.</a:t>
            </a:r>
          </a:p>
        </p:txBody>
      </p:sp>
      <p:pic>
        <p:nvPicPr>
          <p:cNvPr id="10242" name="Picture 2" descr="Classification of Living Things Chart | Class - Reptiles (Grade K ...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29486" y="806029"/>
            <a:ext cx="5214514" cy="339274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0489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Characteristics of </a:t>
            </a:r>
            <a:r>
              <a:rPr lang="en-IN" sz="2200" b="1" dirty="0" err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Reptilia</a:t>
            </a:r>
            <a:endParaRPr lang="en-IN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91336" y="849871"/>
            <a:ext cx="4541921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spcAft>
                <a:spcPts val="6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Following are the important characteristics of the animals belonging to Class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Reptilia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:</a:t>
            </a:r>
          </a:p>
          <a:p>
            <a:pPr lvl="0"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These are creeping and burrowing terrestrial animals with scales on their body.</a:t>
            </a:r>
          </a:p>
          <a:p>
            <a:pPr lvl="0"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They are cold-blooded animals found in most of the warmer regions of the world.</a:t>
            </a:r>
          </a:p>
          <a:p>
            <a:pPr lvl="0"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Their skin is dry, and rough, without any glands.</a:t>
            </a:r>
          </a:p>
          <a:p>
            <a:pPr lvl="0"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body is divided into head, neck, trunk, and tail.</a:t>
            </a:r>
          </a:p>
          <a:p>
            <a:pPr lvl="0"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Few of these shed the scales on their skin as skin cast.</a:t>
            </a:r>
          </a:p>
          <a:p>
            <a:pPr lvl="0"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respiration takes place with the help of the lungs.</a:t>
            </a:r>
          </a:p>
          <a:p>
            <a:pPr lvl="0"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skull is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monocondylic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lvl="0"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They have two pairs of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pentadactyl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limbs, each bearing claws. Snakes are an exception.</a:t>
            </a:r>
          </a:p>
        </p:txBody>
      </p:sp>
      <p:pic>
        <p:nvPicPr>
          <p:cNvPr id="6146" name="Picture 2" descr="DK Science: Reptil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74637" y="1382323"/>
            <a:ext cx="4310807" cy="325499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0489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Characteristics of </a:t>
            </a:r>
            <a:r>
              <a:rPr lang="en-IN" sz="2200" b="1" dirty="0" err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Reptilia</a:t>
            </a:r>
            <a:endParaRPr lang="en-IN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44683" y="840540"/>
            <a:ext cx="4103383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spcAft>
                <a:spcPts val="6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Following are the important characteristics of the animals belonging to Class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Reptilia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:</a:t>
            </a:r>
          </a:p>
          <a:p>
            <a:pPr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heart is 3 chambered. However, crocodiles have a 4-chambered heart.</a:t>
            </a:r>
          </a:p>
          <a:p>
            <a:pPr lvl="0"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nervous system comprises of 12 pairs of cranial nerves.</a:t>
            </a:r>
          </a:p>
          <a:p>
            <a:pPr lvl="0"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lateral line system is absent in reptiles.</a:t>
            </a:r>
          </a:p>
          <a:p>
            <a:pPr lvl="0"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Except for snakes, all the reptiles have well-developed ears.</a:t>
            </a:r>
          </a:p>
          <a:p>
            <a:pPr lvl="0"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They possess a typical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cloaca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.</a:t>
            </a:r>
          </a:p>
          <a:p>
            <a:pPr lvl="0"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Reptiles are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ureotelic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,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uricotelic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, and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ammonotelic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.</a:t>
            </a:r>
          </a:p>
          <a:p>
            <a:pPr lvl="0"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Fertilization is internal.</a:t>
            </a:r>
          </a:p>
          <a:p>
            <a:pPr lvl="0"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They are oviparous and the eggs are very yolky.</a:t>
            </a:r>
          </a:p>
          <a:p>
            <a:pPr>
              <a:spcAft>
                <a:spcPts val="6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Eg., Poisonous snakes –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Naja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(Cobra),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Bangarus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(Krait),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Vipera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(Viper), Turtles, Lizards, Crocodiles</a:t>
            </a:r>
          </a:p>
        </p:txBody>
      </p:sp>
      <p:pic>
        <p:nvPicPr>
          <p:cNvPr id="2050" name="Picture 2" descr="Reptile Fact | Definition, Characteristics, List of Types"/>
          <p:cNvPicPr>
            <a:picLocks noChangeAspect="1" noChangeArrowheads="1"/>
          </p:cNvPicPr>
          <p:nvPr/>
        </p:nvPicPr>
        <p:blipFill>
          <a:blip r:embed="rId4"/>
          <a:srcRect t="12751" b="2351"/>
          <a:stretch>
            <a:fillRect/>
          </a:stretch>
        </p:blipFill>
        <p:spPr bwMode="auto">
          <a:xfrm>
            <a:off x="4217855" y="1054359"/>
            <a:ext cx="4590243" cy="34709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532</Words>
  <Application>Microsoft Office PowerPoint</Application>
  <PresentationFormat>On-screen Show (16:9)</PresentationFormat>
  <Paragraphs>64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PRAVAT</cp:lastModifiedBy>
  <cp:revision>15</cp:revision>
  <dcterms:modified xsi:type="dcterms:W3CDTF">2020-08-27T07:12:37Z</dcterms:modified>
</cp:coreProperties>
</file>