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60" r:id="rId2"/>
    <p:sldId id="257" r:id="rId3"/>
    <p:sldId id="261" r:id="rId4"/>
    <p:sldId id="262" r:id="rId5"/>
    <p:sldId id="263" r:id="rId6"/>
    <p:sldId id="264" r:id="rId7"/>
    <p:sldId id="265" r:id="rId8"/>
    <p:sldId id="267" r:id="rId9"/>
    <p:sldId id="266" r:id="rId10"/>
    <p:sldId id="268" r:id="rId11"/>
    <p:sldId id="269" r:id="rId12"/>
    <p:sldId id="270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49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50667" y="1177142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ANIMAL KIGDOM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CLASS-CYCLOSTOMATA,SUPER </a:t>
            </a: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CLASS-PISCES </a:t>
            </a:r>
            <a:endParaRPr lang="en-IN" sz="25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765100" y="26098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4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ANIMAL KINGDOM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1527" y="1"/>
            <a:ext cx="662472" cy="75578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Contd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..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35547" y="732850"/>
            <a:ext cx="871795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well developed lateral line system which runs through the body and consists of a series of sensory organs that help to sense both water pressure and vibrations.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Digestive tract leads into the anus with no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cloaca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well-developed eyes with the nictitating membrane.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Generally, their fertilization is external with direct development. Most of the fishes are oviparous but some are ovoviviparous.</a:t>
            </a:r>
          </a:p>
          <a:p>
            <a:pPr marL="180975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Examples: Marine –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Exocoetus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(Flying fish), Hippocampus (Sea horse); Freshwater –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Labeo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Rohu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Catla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Katla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Clarias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Magur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); Aquarium –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Betta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(Fighting fish),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Pterophyllum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(Angel fish).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1527" y="1"/>
            <a:ext cx="662472" cy="75578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Chondrichthyes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Osteichthyes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 descr="Difference Between Chondrichthyes and Osteichthyes | Filter feeder ..."/>
          <p:cNvPicPr>
            <a:picLocks noChangeAspect="1" noChangeArrowheads="1"/>
          </p:cNvPicPr>
          <p:nvPr/>
        </p:nvPicPr>
        <p:blipFill>
          <a:blip r:embed="rId4"/>
          <a:srcRect t="18440" b="37209"/>
          <a:stretch>
            <a:fillRect/>
          </a:stretch>
        </p:blipFill>
        <p:spPr bwMode="auto">
          <a:xfrm>
            <a:off x="1609725" y="781050"/>
            <a:ext cx="5819775" cy="4181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ifference Between Chondrichthyes and Osteichthyes | Filter feeder ..."/>
          <p:cNvPicPr>
            <a:picLocks noChangeAspect="1" noChangeArrowheads="1"/>
          </p:cNvPicPr>
          <p:nvPr/>
        </p:nvPicPr>
        <p:blipFill>
          <a:blip r:embed="rId2"/>
          <a:srcRect t="63415" b="1456"/>
          <a:stretch>
            <a:fillRect/>
          </a:stretch>
        </p:blipFill>
        <p:spPr bwMode="auto">
          <a:xfrm>
            <a:off x="1676400" y="828675"/>
            <a:ext cx="5362575" cy="3676650"/>
          </a:xfrm>
          <a:prstGeom prst="rect">
            <a:avLst/>
          </a:prstGeom>
          <a:noFill/>
        </p:spPr>
      </p:pic>
      <p:sp>
        <p:nvSpPr>
          <p:cNvPr id="4" name="Google Shape;63;p14"/>
          <p:cNvSpPr txBox="1"/>
          <p:nvPr/>
        </p:nvSpPr>
        <p:spPr>
          <a:xfrm>
            <a:off x="-990600" y="219075"/>
            <a:ext cx="6791326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</a:rPr>
              <a:t>	       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Chondrichthyes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vs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Osteichthyes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982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7052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90" name="Picture 6" descr="Kingdoms Plantae and Animalia: Phylum: Chordata and Classification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47057" y="244764"/>
            <a:ext cx="7107465" cy="47626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Cyclostomata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16691" y="532631"/>
            <a:ext cx="483117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400"/>
              </a:spcAft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Cyclostomata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are the modified and degenerate offshoot of the primitive vertebrate stalk. Due to their circular mouth, they are named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Cyclostomata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They are parasitic, usually feeding on fish in their adult stage. Morphologically, they resemble eels. They are known to be the only living vertebrates without true jaws, hence called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Agnatha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. </a:t>
            </a:r>
            <a:r>
              <a:rPr lang="en-IN" dirty="0" err="1" smtClean="0">
                <a:latin typeface="Calibri" pitchFamily="34" charset="0"/>
                <a:ea typeface="Calibri"/>
                <a:cs typeface="Calibri"/>
                <a:sym typeface="Calibri"/>
              </a:rPr>
              <a:t>Cyclostomata</a:t>
            </a:r>
            <a:r>
              <a:rPr lang="en-IN" dirty="0" smtClean="0">
                <a:latin typeface="Calibri" pitchFamily="34" charset="0"/>
                <a:ea typeface="Calibri"/>
                <a:cs typeface="Calibri"/>
                <a:sym typeface="Calibri"/>
              </a:rPr>
              <a:t> includes hagfishes and lampreys.</a:t>
            </a:r>
          </a:p>
        </p:txBody>
      </p:sp>
      <p:pic>
        <p:nvPicPr>
          <p:cNvPr id="14338" name="Picture 2" descr="Cyclostomata"/>
          <p:cNvPicPr>
            <a:picLocks noChangeAspect="1" noChangeArrowheads="1"/>
          </p:cNvPicPr>
          <p:nvPr/>
        </p:nvPicPr>
        <p:blipFill>
          <a:blip r:embed="rId4"/>
          <a:srcRect l="2785" t="8731" r="3827" b="2430"/>
          <a:stretch>
            <a:fillRect/>
          </a:stretch>
        </p:blipFill>
        <p:spPr bwMode="auto">
          <a:xfrm>
            <a:off x="4945223" y="1101013"/>
            <a:ext cx="4198777" cy="3694922"/>
          </a:xfrm>
          <a:prstGeom prst="rect">
            <a:avLst/>
          </a:prstGeom>
          <a:noFill/>
        </p:spPr>
      </p:pic>
      <p:pic>
        <p:nvPicPr>
          <p:cNvPr id="14340" name="Picture 4" descr="lamprey-hagfish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1519" y="2536274"/>
            <a:ext cx="4416424" cy="2485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1326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Characteristics of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Cyclostomata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91530" y="66287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spcAft>
                <a:spcPts val="400"/>
              </a:spcAft>
              <a:buSzPts val="1400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Following are the characteristics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cyclostomata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: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round and elongated like an eel.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paired fins are absent, median fins with cartilaginous fin rays.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No paired appendages.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skin is soft and smooth, devoid of any scales.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exoskeleton is absent. The endoskeleton is cartilaginous with no bones.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notochord is present throughout their lives..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gills are five to sixteen in pairs.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heart is two-chambered.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brain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visible.The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lateral line acts as a sense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organ.About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ten pairs of cranial nerves are present.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sexes are separate. Some hagfish species are believed to be hermaphrodite.</a:t>
            </a:r>
          </a:p>
          <a:p>
            <a:pPr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middle stage of their life is spent in the saltwater of the ocean or in a large freshwater lake. Then they return as breeding adults to spawn in the freshwater streams and rivers, and die shortly after spawning.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Catadromous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fish migrate from fresh water down into the sea to spawn.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Development may be direct or indirect.</a:t>
            </a:r>
          </a:p>
          <a:p>
            <a:pPr lvl="0">
              <a:spcAft>
                <a:spcPts val="4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Eg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., </a:t>
            </a:r>
            <a:r>
              <a:rPr lang="en-IN" i="1" dirty="0" err="1" smtClean="0">
                <a:latin typeface="Calibri"/>
                <a:ea typeface="Calibri"/>
                <a:cs typeface="Calibri"/>
                <a:sym typeface="Calibri"/>
              </a:rPr>
              <a:t>Petromyzon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IN" i="1" dirty="0" smtClean="0">
                <a:latin typeface="Calibri"/>
                <a:ea typeface="Calibri"/>
                <a:cs typeface="Calibri"/>
                <a:sym typeface="Calibri"/>
              </a:rPr>
              <a:t>Maxine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pic>
        <p:nvPicPr>
          <p:cNvPr id="12290" name="Picture 2" descr="Cyclostomat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72181" y="414985"/>
            <a:ext cx="1971675" cy="2286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Pisces</a:t>
            </a:r>
            <a:endParaRPr sz="18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88699" y="691251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true, jawed vertebrates with specific organs for respiration, excretion and blood circulation. The organisms belonging to this class are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poikilotherms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, meaning that they cannot regulate their own body temperature. Essentially, all the fish come in this category.</a:t>
            </a:r>
          </a:p>
          <a:p>
            <a:pPr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Characteristics of Pisces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found in fresh, marine, and brackish water.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usually streamlined. Some have a spindle-shaped or elongated body as well.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Their body is distributed into a head, trunk and tail.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swim with the help of their tail.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Paired and unpaired fins represent the appendages. These help the fish to balance while swimming.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lateral line system functions as a sensory organ to sense the disturbances in the nearby environment.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covered with scales, which helps by providing protection to the internal organelles.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gills help in respiration.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Closed type blood circulation is observed.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internal skeleton is bony or cartilaginous.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These are cold-blooded organisms.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may be herbivores or carnivores, oviparous or ovoviviparous.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sexes are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separate.Fertilization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may be external or internal.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digestive system is well-developed.</a:t>
            </a:r>
          </a:p>
          <a:p>
            <a:pPr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nervous system comprises of the brain and ten pairs of the cranial nerves.</a:t>
            </a:r>
          </a:p>
          <a:p>
            <a:pPr>
              <a:buSzPts val="1400"/>
              <a:buFont typeface="Arial" pitchFamily="34" charset="0"/>
              <a:buChar char="•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28111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Classification of Pisces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017823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N" dirty="0" smtClean="0">
                <a:latin typeface="Calibri" pitchFamily="34" charset="0"/>
              </a:rPr>
              <a:t>Pisces are classified into three categories:</a:t>
            </a:r>
          </a:p>
          <a:p>
            <a:pPr>
              <a:buFont typeface="Arial" pitchFamily="34" charset="0"/>
              <a:buChar char="•"/>
            </a:pPr>
            <a:r>
              <a:rPr lang="en-IN" dirty="0" err="1" smtClean="0">
                <a:latin typeface="Calibri" pitchFamily="34" charset="0"/>
              </a:rPr>
              <a:t>Chondrichthyes</a:t>
            </a:r>
            <a:endParaRPr lang="en-IN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dirty="0" err="1" smtClean="0">
                <a:latin typeface="Calibri" pitchFamily="34" charset="0"/>
              </a:rPr>
              <a:t>Osteichthyes</a:t>
            </a:r>
            <a:endParaRPr lang="en-IN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IN" dirty="0" err="1" smtClean="0">
                <a:latin typeface="Calibri" pitchFamily="34" charset="0"/>
              </a:rPr>
              <a:t>Placodermi</a:t>
            </a:r>
            <a:r>
              <a:rPr lang="en-IN" dirty="0" smtClean="0">
                <a:latin typeface="Calibri" pitchFamily="34" charset="0"/>
              </a:rPr>
              <a:t> (extinct)</a:t>
            </a:r>
            <a:endParaRPr lang="en-IN" dirty="0">
              <a:latin typeface="Calibri" pitchFamily="34" charset="0"/>
            </a:endParaRPr>
          </a:p>
        </p:txBody>
      </p:sp>
      <p:pic>
        <p:nvPicPr>
          <p:cNvPr id="8194" name="Picture 2" descr="Sub phylum : Vertebrata (Craniata) and Classification of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17027" y="1099781"/>
            <a:ext cx="3893911" cy="3619500"/>
          </a:xfrm>
          <a:prstGeom prst="rect">
            <a:avLst/>
          </a:prstGeom>
          <a:noFill/>
        </p:spPr>
      </p:pic>
      <p:pic>
        <p:nvPicPr>
          <p:cNvPr id="8196" name="Picture 4" descr="Classification of Vertebrata (Phylum Chordata)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3485" y="2192694"/>
            <a:ext cx="3857625" cy="25936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General Characteristics of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Chondrichthyes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62761" y="781058"/>
            <a:ext cx="6738114" cy="394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  <a:tabLst>
                <a:tab pos="2416175" algn="l"/>
              </a:tabLst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covered by tough skin with minute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placoid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scale and mucous glands.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jaws and paired appendages.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lack the air-filled swim bladder.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median and paired fins which are supported by cartilaginous fin rays.</a:t>
            </a:r>
          </a:p>
          <a:p>
            <a:pPr marL="180975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mouth is ventrally placed with rows of teeth.</a:t>
            </a:r>
          </a:p>
          <a:p>
            <a:pPr marL="180975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Their jaws are very powerful. These animals are predaceous.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heterocercal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type caudal fin.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a well-developed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electroreceptive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system.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5-7 pairs of gills for performing respiration with no operculum.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male members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Chondrichthyes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have specialized paired reproductive organs at the inner edge of the pelvic fins which is known as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clasper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pic>
        <p:nvPicPr>
          <p:cNvPr id="6146" name="Picture 2" descr="image of Heterocercal-tai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1060774"/>
            <a:ext cx="2409295" cy="1758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Contd..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62761" y="781058"/>
            <a:ext cx="7814439" cy="3943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may be oviparous (egg layers), viviparous (live-bearer) or some species are ovoviviparous (mother carry eggs in her body).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produce large-sized yolky eggs and their fertilization is internal with direct development.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digestive system consists of a j-shaped stomach and short intestine with a spiral valve.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fish bears one or two nostrils which never opens in the mouth cavity.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typically paired gonads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gonoducts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which open into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cloaca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80975" lvl="0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Most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Chondrichthyes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exhibit a massive growth with up to 21.5 tonnes in weight (whale shark).</a:t>
            </a:r>
          </a:p>
          <a:p>
            <a:pPr marL="180975" indent="-180975">
              <a:lnSpc>
                <a:spcPct val="150000"/>
              </a:lnSpc>
              <a:spcAft>
                <a:spcPts val="20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Examples: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Scoliodon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(Dog fish),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Pristis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(Saw fish),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Carcharodon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(Great white shark),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Trygon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(Sting ray).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81527" y="1"/>
            <a:ext cx="662472" cy="75578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General Characteristics of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Osteichthyes</a:t>
            </a:r>
            <a:endParaRPr lang="en-IN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35547" y="732850"/>
            <a:ext cx="8717953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body is rounded and tapered at the ends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fusiform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body).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bear paired (pectoral and pelvic fins) and unpaired fins (dorsal, anal, and tail fins).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endoskeleton is made up of bones.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are found in either marine or freshwater habitats.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caudal or tail fin is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homocercal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type.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4 pairs of gills or breathing organs.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gill covered by the operculum on each side.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have sac-like outgrowth which is known as swim bladder or air bladder that also acts as a hydrostatic organ. It arises from the dorsal wall of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esophagus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which is used to maintain balance and to swim up and down.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exoskeleton is dermal in origin if present which is composed of cycloid,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ctenoid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ganoid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scales.</a:t>
            </a:r>
          </a:p>
          <a:p>
            <a:pPr marL="180975" lvl="0" indent="-180975">
              <a:lnSpc>
                <a:spcPct val="150000"/>
              </a:lnSpc>
              <a:spcAft>
                <a:spcPts val="350"/>
              </a:spcAft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They possess a terminal mouth which is located at the anterior tip of the body.</a:t>
            </a:r>
          </a:p>
        </p:txBody>
      </p:sp>
      <p:pic>
        <p:nvPicPr>
          <p:cNvPr id="4098" name="Picture 2" descr="image of Homocercal-tail"/>
          <p:cNvPicPr>
            <a:picLocks noChangeAspect="1" noChangeArrowheads="1"/>
          </p:cNvPicPr>
          <p:nvPr/>
        </p:nvPicPr>
        <p:blipFill>
          <a:blip r:embed="rId4"/>
          <a:srcRect l="18367" r="7837"/>
          <a:stretch>
            <a:fillRect/>
          </a:stretch>
        </p:blipFill>
        <p:spPr bwMode="auto">
          <a:xfrm>
            <a:off x="6086475" y="1485900"/>
            <a:ext cx="2886075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999</Words>
  <Application>Microsoft Office PowerPoint</Application>
  <PresentationFormat>On-screen Show (16:9)</PresentationFormat>
  <Paragraphs>87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17</cp:revision>
  <dcterms:modified xsi:type="dcterms:W3CDTF">2020-08-27T07:10:42Z</dcterms:modified>
</cp:coreProperties>
</file>