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" y="-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118" y="0"/>
    <p:text>+amanrouniyar@odmegroup.org How come the website here is ODM Egroup and not ODM PS?
_Assigned to you_
-Swoyan Satyendu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39680" cy="136152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6040" cy="116604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457200" y="361950"/>
            <a:ext cx="7239000" cy="104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15000"/>
              </a:lnSpc>
            </a:pP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CHEMICAL </a:t>
            </a:r>
            <a:r>
              <a:rPr lang="en-IN" sz="3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CONTROL AND INTEGRATION	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15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15000"/>
              </a:lnSpc>
            </a:pPr>
            <a:r>
              <a:rPr lang="en-IN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                             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15000"/>
              </a:lnSpc>
            </a:pPr>
            <a:r>
              <a:rPr lang="en-IN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1979640" y="2355840"/>
            <a:ext cx="5753160" cy="1221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: BIOLOGY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22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CHEMICAL CONTROL AND INTEGRATION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2081160" y="1322640"/>
            <a:ext cx="5262120" cy="476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15000"/>
              </a:lnSpc>
            </a:pPr>
            <a:r>
              <a:rPr lang="en-IN" sz="2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MECHANISM OF HORMONE ACTION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2304000" y="432000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152400" y="590550"/>
            <a:ext cx="6553200" cy="411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IN" sz="22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MECHANISM OF HORMONE ACTION</a:t>
            </a:r>
            <a:endParaRPr lang="en-IN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just"/>
            <a:endParaRPr lang="en-IN" sz="1400" b="0" strike="noStrike" spc="-1" dirty="0" smtClean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 smtClean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Hormones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produce their effects on target tissues by binding to specific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proteins called </a:t>
            </a:r>
            <a:r>
              <a:rPr lang="en-IN" sz="1400" b="1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Berlin Sans FB Demi"/>
              </a:rPr>
              <a:t>hormone receptors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located in the target tissues only.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Hormone receptors present on the cell membrane of the target cells are called membrane-bound receptors and the receptors present inside the target cell are called intracellular receptors, mostly nuclear receptors (present in the nucleus).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Binding of a hormone to its receptor leads to the formation of a </a:t>
            </a:r>
            <a:r>
              <a:rPr lang="en-IN" sz="1400" b="1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Berlin Sans FB Demi"/>
              </a:rPr>
              <a:t>hormone-receptor complex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. Each receptor is specific to one hormone only and hence receptors are specific.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JhengHei Light"/>
              </a:rPr>
              <a:t>Hormone-Receptor complex formation leads to certain biochemical changes in the target tissue. Target tissue metabolism and hence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2304000" y="432000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228600" y="514350"/>
            <a:ext cx="7632000" cy="3962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IN" sz="22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MECHANISM OF HORMONE ACTION</a:t>
            </a:r>
            <a:endParaRPr lang="en-IN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just"/>
            <a:endParaRPr lang="en-IN" sz="1400" b="0" strike="noStrike" spc="-1" dirty="0" smtClean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 smtClean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Physiological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functions are regulated by hormones. On the basis of their chemical nature, hormones can be divided into groups :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</a:t>
            </a:r>
            <a:r>
              <a:rPr lang="en-IN" sz="1400" b="0" strike="noStrike" spc="-1" dirty="0" err="1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Peptide, polypeptide, protein hormones (e.g., insulin, glucagon, pituitary hormones,                     hypothalamic hormones, etc.)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(ii) Steroids (e.g., </a:t>
            </a:r>
            <a:r>
              <a:rPr lang="en-IN" sz="1400" b="0" strike="noStrike" spc="-1" dirty="0" err="1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cortisol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testosterone, </a:t>
            </a:r>
            <a:r>
              <a:rPr lang="en-IN" sz="1400" b="0" strike="noStrike" spc="-1" dirty="0" err="1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estradiol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and progesterone)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(iii) </a:t>
            </a:r>
            <a:r>
              <a:rPr lang="en-IN" sz="1400" b="0" strike="noStrike" spc="-1" dirty="0" err="1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Iodothyronines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(thyroid hormones)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(iv) Amino-acid derivatives (e.g., epinephrine).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49" name="CustomShape 1"/>
          <p:cNvSpPr/>
          <p:nvPr/>
        </p:nvSpPr>
        <p:spPr>
          <a:xfrm>
            <a:off x="72000" y="216720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576000" y="922320"/>
            <a:ext cx="5520000" cy="3249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>
              <a:lnSpc>
                <a:spcPct val="150000"/>
              </a:lnSpc>
            </a:pPr>
            <a:r>
              <a:rPr lang="en-IN" sz="22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MECHANISM OF HORMONE ACTION</a:t>
            </a:r>
            <a:endParaRPr lang="en-IN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just">
              <a:lnSpc>
                <a:spcPct val="150000"/>
              </a:lnSpc>
            </a:pPr>
            <a:endParaRPr lang="en-IN" sz="1400" b="0" strike="noStrike" spc="-1" dirty="0" smtClean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endParaRPr lang="en-IN" sz="1400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Hormones 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which interact with membrane-bound receptors normally do not enter the target cell, but generate second messengers (e.g., cyclic AMP, IP 3 , Ca++  etc) which in turn regulate cellular metabolism. 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>
              <a:lnSpc>
                <a:spcPct val="150000"/>
              </a:lnSpc>
            </a:pP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 l="19649" r="9174"/>
          <a:stretch/>
        </p:blipFill>
        <p:spPr>
          <a:xfrm>
            <a:off x="533400" y="209550"/>
            <a:ext cx="5817600" cy="4536000"/>
          </a:xfrm>
          <a:prstGeom prst="rect">
            <a:avLst/>
          </a:prstGeom>
          <a:ln>
            <a:noFill/>
          </a:ln>
        </p:spPr>
      </p:pic>
      <p:pic>
        <p:nvPicPr>
          <p:cNvPr id="5" name="Google Shape;62;p14"/>
          <p:cNvPicPr/>
          <p:nvPr/>
        </p:nvPicPr>
        <p:blipFill>
          <a:blip r:embed="rId3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52" name="CustomShape 1"/>
          <p:cNvSpPr/>
          <p:nvPr/>
        </p:nvSpPr>
        <p:spPr>
          <a:xfrm rot="16166400">
            <a:off x="2806573" y="2304282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MECHANISM OF HORMONE ACTION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3" name="Picture 52"/>
          <p:cNvPicPr/>
          <p:nvPr/>
        </p:nvPicPr>
        <p:blipFill>
          <a:blip r:embed="rId3"/>
          <a:srcRect t="2467"/>
          <a:stretch/>
        </p:blipFill>
        <p:spPr>
          <a:xfrm>
            <a:off x="0" y="285750"/>
            <a:ext cx="4461600" cy="43690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55" name="CustomShape 1"/>
          <p:cNvSpPr/>
          <p:nvPr/>
        </p:nvSpPr>
        <p:spPr>
          <a:xfrm>
            <a:off x="2304000" y="432000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2"/>
          <p:cNvSpPr/>
          <p:nvPr/>
        </p:nvSpPr>
        <p:spPr>
          <a:xfrm>
            <a:off x="576000" y="922320"/>
            <a:ext cx="7632000" cy="328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>
              <a:lnSpc>
                <a:spcPct val="150000"/>
              </a:lnSpc>
            </a:pP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MECHANISM </a:t>
            </a:r>
            <a:r>
              <a:rPr lang="en-IN" sz="22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OF HORMONE ACTION</a:t>
            </a:r>
            <a:endParaRPr lang="en-IN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just">
              <a:lnSpc>
                <a:spcPct val="150000"/>
              </a:lnSpc>
            </a:pPr>
            <a:endParaRPr lang="en-IN" sz="1400" b="0" strike="noStrike" spc="-1" dirty="0" smtClean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Hormones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which interact with intracellular receptors (e.g., steroid hormones, </a:t>
            </a:r>
            <a:r>
              <a:rPr lang="en-IN" sz="1400" b="0" strike="noStrike" spc="-1" dirty="0" err="1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iodothyronines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etc.) mostly regulate gene expression or chromosome function by the interaction of hormone-receptor complex with the genome. 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  <a:p>
            <a:pPr algn="just"/>
            <a:endParaRPr lang="en-IN" sz="1400" b="0" strike="noStrike" spc="-1" dirty="0" smtClean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en-IN" sz="1400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en-IN" sz="1400" b="0" strike="noStrike" spc="-1" dirty="0" smtClean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Cumulative </a:t>
            </a:r>
            <a:r>
              <a:rPr lang="en-IN" sz="1400" b="0" strike="noStrike" spc="-1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biochemical actions result in physiological and developmental effects. </a:t>
            </a:r>
            <a:endParaRPr lang="en-IN" sz="1400" b="0" strike="noStrike" spc="-1" dirty="0">
              <a:solidFill>
                <a:srgbClr val="231F20"/>
              </a:solidFill>
              <a:uFill>
                <a:solidFill>
                  <a:srgbClr val="FFFFFF"/>
                </a:solidFill>
              </a:uFill>
              <a:latin typeface="Calibri"/>
              <a:ea typeface="Microsoft YaHe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62;p14"/>
          <p:cNvPicPr/>
          <p:nvPr/>
        </p:nvPicPr>
        <p:blipFill>
          <a:blip r:embed="rId2"/>
          <a:stretch/>
        </p:blipFill>
        <p:spPr>
          <a:xfrm>
            <a:off x="8172360" y="62640"/>
            <a:ext cx="921240" cy="725760"/>
          </a:xfrm>
          <a:prstGeom prst="rect">
            <a:avLst/>
          </a:prstGeom>
          <a:ln>
            <a:noFill/>
          </a:ln>
        </p:spPr>
      </p:pic>
      <p:sp>
        <p:nvSpPr>
          <p:cNvPr id="58" name="CustomShape 1"/>
          <p:cNvSpPr/>
          <p:nvPr/>
        </p:nvSpPr>
        <p:spPr>
          <a:xfrm>
            <a:off x="288360" y="144720"/>
            <a:ext cx="4535640" cy="5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MECHANISM OF HORMONE ACTION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9" name="Picture 58"/>
          <p:cNvPicPr/>
          <p:nvPr/>
        </p:nvPicPr>
        <p:blipFill>
          <a:blip r:embed="rId3"/>
          <a:srcRect t="6373"/>
          <a:stretch/>
        </p:blipFill>
        <p:spPr>
          <a:xfrm>
            <a:off x="533400" y="666750"/>
            <a:ext cx="6023400" cy="430077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1240" cy="921240"/>
          </a:xfrm>
          <a:prstGeom prst="rect">
            <a:avLst/>
          </a:prstGeom>
          <a:ln>
            <a:noFill/>
          </a:ln>
        </p:spPr>
      </p:pic>
      <p:sp>
        <p:nvSpPr>
          <p:cNvPr id="61" name="CustomShape 1"/>
          <p:cNvSpPr/>
          <p:nvPr/>
        </p:nvSpPr>
        <p:spPr>
          <a:xfrm>
            <a:off x="621360" y="743400"/>
            <a:ext cx="7796880" cy="355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318</Words>
  <Application>LibreOffice/5.1.2.2$Windows_X86_64 LibreOffice_project/d3bf12ecb743fc0d20e0be0c58ca359301eb705f</Application>
  <PresentationFormat>On-screen Show (16:9)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ODMPC037</cp:lastModifiedBy>
  <cp:revision>149</cp:revision>
  <dcterms:modified xsi:type="dcterms:W3CDTF">2020-08-14T10:30:06Z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