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gbBSWRQydgJLLDxsZSw/+QKR9Uv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8-18T15:53:54.107">
    <p:pos x="6118" y="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KHO-l1Y"/>
      </p:ext>
    </p:extLst>
  </p:cm>
  <p:cm authorId="0" idx="2" dt="2020-08-18T15:53:54.106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KHO-l1U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1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1"/>
          <p:cNvSpPr txBox="1"/>
          <p:nvPr>
            <p:ph idx="1"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1"/>
          <p:cNvSpPr txBox="1"/>
          <p:nvPr>
            <p:ph idx="2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4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2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2" name="Google Shape;5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4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4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2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idx="1"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2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3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3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480"/>
            <a:ext cx="9141120" cy="136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04880" y="105840"/>
            <a:ext cx="1167480" cy="116748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/>
          <p:nvPr/>
        </p:nvSpPr>
        <p:spPr>
          <a:xfrm>
            <a:off x="1003900" y="752050"/>
            <a:ext cx="6097800" cy="5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ANATOMY OF COCKROACH</a:t>
            </a:r>
            <a:endParaRPr b="1" i="0" sz="3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1979640" y="2355840"/>
            <a:ext cx="5754600" cy="1222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BIOLOGY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07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STRUCTURAL ORGANISATION IN ANIMALS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0" y="1412925"/>
            <a:ext cx="8427900" cy="5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b="1" lang="en-IN" sz="25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IN" sz="2500">
                <a:latin typeface="Calibri"/>
                <a:ea typeface="Calibri"/>
                <a:cs typeface="Calibri"/>
                <a:sym typeface="Calibri"/>
              </a:rPr>
              <a:t>DIGESTION IN COCKROACH,</a:t>
            </a:r>
            <a:r>
              <a:rPr b="1" lang="en-IN" sz="2500">
                <a:latin typeface="Calibri"/>
                <a:ea typeface="Calibri"/>
                <a:cs typeface="Calibri"/>
                <a:sym typeface="Calibri"/>
              </a:rPr>
              <a:t>CIRCULATION IN COCKROACH</a:t>
            </a:r>
            <a:endParaRPr sz="17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8000" y="72000"/>
            <a:ext cx="922680" cy="92268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0"/>
          <p:cNvSpPr/>
          <p:nvPr/>
        </p:nvSpPr>
        <p:spPr>
          <a:xfrm>
            <a:off x="621360" y="743400"/>
            <a:ext cx="7798320" cy="3559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0000" spcFirstLastPara="1" rIns="90000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"/>
          <p:cNvSpPr/>
          <p:nvPr/>
        </p:nvSpPr>
        <p:spPr>
          <a:xfrm>
            <a:off x="3369240" y="285120"/>
            <a:ext cx="4045680" cy="504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DIGESTION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830400" y="1728000"/>
            <a:ext cx="7114200" cy="22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alimentary canal present in the body cavity is divided into three regions: </a:t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1. Foregut</a:t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2.  Midgut </a:t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	3.Hind-gut. </a:t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"/>
          <p:cNvSpPr/>
          <p:nvPr/>
        </p:nvSpPr>
        <p:spPr>
          <a:xfrm>
            <a:off x="216000" y="1008000"/>
            <a:ext cx="3384000" cy="504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DIGESTION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p3"/>
          <p:cNvPicPr preferRelativeResize="0"/>
          <p:nvPr/>
        </p:nvPicPr>
        <p:blipFill rotWithShape="1">
          <a:blip r:embed="rId4">
            <a:alphaModFix/>
          </a:blip>
          <a:srcRect b="16698" l="0" r="0" t="0"/>
          <a:stretch/>
        </p:blipFill>
        <p:spPr>
          <a:xfrm>
            <a:off x="3962880" y="72360"/>
            <a:ext cx="4245120" cy="4790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/>
          <p:nvPr/>
        </p:nvSpPr>
        <p:spPr>
          <a:xfrm>
            <a:off x="2515976" y="285125"/>
            <a:ext cx="48990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DIGESTION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396600" y="864000"/>
            <a:ext cx="7667400" cy="41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mouth opens into a short tubular pharynx, leading to a narrow tubular passage called oesophagus.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This in turn opens into a sac like structure called crop used for storing of food.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crop is followed by gizzard or proventriculus. 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It has an outer layer of thick circular muscles and thick inner cuticle forming six highly chitinous plate called teeth. Gizzard helps in grinding the food particles. 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5"/>
          <p:cNvSpPr/>
          <p:nvPr/>
        </p:nvSpPr>
        <p:spPr>
          <a:xfrm>
            <a:off x="265575" y="-11750"/>
            <a:ext cx="4642500" cy="8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DIGESTI</a:t>
            </a:r>
            <a:r>
              <a:rPr b="1" lang="en-IN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VE SYSTEM</a:t>
            </a: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5"/>
          <p:cNvPicPr preferRelativeResize="0"/>
          <p:nvPr/>
        </p:nvPicPr>
        <p:blipFill rotWithShape="1">
          <a:blip r:embed="rId4">
            <a:alphaModFix/>
          </a:blip>
          <a:srcRect b="16698" l="0" r="0" t="0"/>
          <a:stretch/>
        </p:blipFill>
        <p:spPr>
          <a:xfrm>
            <a:off x="4263525" y="532950"/>
            <a:ext cx="3944475" cy="432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6"/>
          <p:cNvSpPr/>
          <p:nvPr/>
        </p:nvSpPr>
        <p:spPr>
          <a:xfrm>
            <a:off x="3369240" y="285120"/>
            <a:ext cx="4045680" cy="504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DIGESTION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334625" y="1008000"/>
            <a:ext cx="8279100" cy="41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302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he entire foregut is lined by cuticle.</a:t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 ring of 6-8 blind tubules called</a:t>
            </a: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hepatic or gastric caeca</a:t>
            </a: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present at the junction of foregut and midgut, which secrete digestive juice. 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At the junction of midgut and hindgut is present another ring of 100-150 yellow coloured thin filamentous </a:t>
            </a: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Malpighian tubules</a:t>
            </a: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help in removal of excretory products from haemolymph. 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hindgut is broader than midgut and is differentiated into</a:t>
            </a:r>
            <a:r>
              <a:rPr b="1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ileum, colon and rectum</a:t>
            </a: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b="0" i="0" lang="en-IN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The rectum opens out through anus.</a:t>
            </a:r>
            <a:endParaRPr b="0" i="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7"/>
          <p:cNvSpPr/>
          <p:nvPr/>
        </p:nvSpPr>
        <p:spPr>
          <a:xfrm>
            <a:off x="2985040" y="285120"/>
            <a:ext cx="40458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CIRCULATION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545325" y="864000"/>
            <a:ext cx="8019000" cy="38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Blood vascular system of cockroach is </a:t>
            </a:r>
            <a:r>
              <a:rPr lang="en-IN" sz="160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open type. 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Blood vessels are poorly developed and open into space (haemocoel). 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Visceral organs located in the haemocoel are bathed in blood (haemolymph).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haemolymph is composed of colourless plasma and haemocytes. 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Heart of cockroach consists of elongated muscular tube lying along mid dorsal line of thorax and abdomen.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It is differentiated into funnel shaped chambers with ostia on either side.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600"/>
              <a:buFont typeface="Calibri"/>
              <a:buChar char="●"/>
            </a:pPr>
            <a:r>
              <a:rPr b="0" i="0" lang="en-IN" sz="1600" u="none" cap="none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Blood from sinuses enter heart through ostia and is pumped anteriorly to sinuses again.</a:t>
            </a:r>
            <a:endParaRPr b="0" i="0" sz="1600" u="none" cap="none"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8"/>
          <p:cNvSpPr/>
          <p:nvPr/>
        </p:nvSpPr>
        <p:spPr>
          <a:xfrm>
            <a:off x="1772350" y="285125"/>
            <a:ext cx="56424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CIRCULAT</a:t>
            </a:r>
            <a:r>
              <a:rPr b="1" lang="en-IN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ORY SYSTEM </a:t>
            </a: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2000" y="979126"/>
            <a:ext cx="2985850" cy="413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2680" cy="72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9"/>
          <p:cNvSpPr/>
          <p:nvPr/>
        </p:nvSpPr>
        <p:spPr>
          <a:xfrm>
            <a:off x="3369240" y="285120"/>
            <a:ext cx="4045680" cy="504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CIRCULATION IN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Google Shape;11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4000" y="864000"/>
            <a:ext cx="7617240" cy="36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