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9" r:id="rId4"/>
    <p:sldId id="268" r:id="rId5"/>
    <p:sldId id="267" r:id="rId6"/>
    <p:sldId id="266" r:id="rId7"/>
    <p:sldId id="265" r:id="rId8"/>
    <p:sldId id="264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6022" y="542661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184852" y="2394456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</a:t>
            </a:r>
            <a:r>
              <a:rPr lang="en" b="1" dirty="0" smtClean="0"/>
              <a:t>:BIOLOGY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:MORPHOLOGY OF FLOWERING PLANTS</a:t>
            </a:r>
            <a:endParaRPr b="1"/>
          </a:p>
        </p:txBody>
      </p:sp>
      <p:sp>
        <p:nvSpPr>
          <p:cNvPr id="6" name="Rectangle 5"/>
          <p:cNvSpPr/>
          <p:nvPr/>
        </p:nvSpPr>
        <p:spPr>
          <a:xfrm>
            <a:off x="849085" y="929209"/>
            <a:ext cx="733386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MORPHOLOGY OF FLOWERING PLANTS</a:t>
            </a:r>
          </a:p>
          <a:p>
            <a:pPr lvl="0"/>
            <a:r>
              <a:rPr lang="en-US" sz="25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</a:t>
            </a:r>
            <a:r>
              <a:rPr lang="en-US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FRUIT AND SEED</a:t>
            </a:r>
            <a:endParaRPr lang="en-US" sz="2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0287" y="327805"/>
            <a:ext cx="13917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FRUIT</a:t>
            </a:r>
            <a:endParaRPr lang="en-IN" sz="2200" dirty="0"/>
          </a:p>
        </p:txBody>
      </p:sp>
      <p:sp>
        <p:nvSpPr>
          <p:cNvPr id="6" name="Rectangle 5"/>
          <p:cNvSpPr/>
          <p:nvPr/>
        </p:nvSpPr>
        <p:spPr>
          <a:xfrm>
            <a:off x="414159" y="803666"/>
            <a:ext cx="2436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STRUCTURE OF A FRUIT</a:t>
            </a:r>
            <a:endParaRPr lang="en-IN" sz="1800" dirty="0"/>
          </a:p>
        </p:txBody>
      </p:sp>
      <p:sp>
        <p:nvSpPr>
          <p:cNvPr id="7" name="Rectangle 6"/>
          <p:cNvSpPr/>
          <p:nvPr/>
        </p:nvSpPr>
        <p:spPr>
          <a:xfrm>
            <a:off x="559837" y="1388184"/>
            <a:ext cx="794968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fruit is a characteristic feature of the flowering plants. It is a mature or ripened ovary, developed after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fertilisation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algn="just"/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If a fruit is formed without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fertilisation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of the ovary, it is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called a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parthenocarpic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fruit. Generally, the fruit consists of a wall or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pericarp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seeds.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pericarp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may be dry or fleshy.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algn="just"/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pericarp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thick and fleshy, it is differentiated into the outer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epicarp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the middle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mesocarp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the inner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Endocarp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.In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Mango and Coconut, the fruit is known as a drupe .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algn="just"/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develop from monocarpellary superior ovaries and are one seeded. In Mango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pericarp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well differentiated into an outer thin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epicarp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a middle fleshy edible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mesocarp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an inner stony hard endocarp. In Coconut which is also a drupe,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mesocarp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fibrous.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199" y="523747"/>
            <a:ext cx="2436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STRUCTURE OF A FRUIT</a:t>
            </a:r>
            <a:endParaRPr lang="en-IN" sz="1800" dirty="0"/>
          </a:p>
        </p:txBody>
      </p:sp>
      <p:pic>
        <p:nvPicPr>
          <p:cNvPr id="6" name="Google Shape;78;p3"/>
          <p:cNvPicPr preferRelativeResize="0"/>
          <p:nvPr/>
        </p:nvPicPr>
        <p:blipFill rotWithShape="1">
          <a:blip r:embed="rId4">
            <a:alphaModFix/>
          </a:blip>
          <a:srcRect l="9623"/>
          <a:stretch/>
        </p:blipFill>
        <p:spPr>
          <a:xfrm>
            <a:off x="755779" y="1338120"/>
            <a:ext cx="7735077" cy="3443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907" y="355797"/>
            <a:ext cx="26052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STRUCTURE OF SEED</a:t>
            </a:r>
            <a:endParaRPr lang="en-IN" sz="2200" dirty="0"/>
          </a:p>
        </p:txBody>
      </p:sp>
      <p:sp>
        <p:nvSpPr>
          <p:cNvPr id="6" name="Rectangle 5"/>
          <p:cNvSpPr/>
          <p:nvPr/>
        </p:nvSpPr>
        <p:spPr>
          <a:xfrm>
            <a:off x="391886" y="848688"/>
            <a:ext cx="501986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outermost covering of a seed is the seed coat. </a:t>
            </a:r>
          </a:p>
          <a:p>
            <a:pPr marL="457200" lvl="0"/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seed coat has two layers, the outer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testa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the inner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tegmen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457200" lvl="0"/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hilum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a scar on the seed coat through which the developing seeds were attached to the fruit.</a:t>
            </a:r>
            <a:endParaRPr lang="en-US" dirty="0" smtClean="0"/>
          </a:p>
          <a:p>
            <a:pPr marL="457200" lvl="0"/>
            <a:endParaRPr lang="en-US" dirty="0" smtClean="0"/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Above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hilum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a small pore called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micropyle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lvl="0" algn="just"/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Within the seed coat is the embryo, consisting of an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embryonal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axis </a:t>
            </a:r>
          </a:p>
          <a:p>
            <a:pPr marL="457200" lvl="0" algn="just"/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and two cotyledons. </a:t>
            </a:r>
          </a:p>
          <a:p>
            <a:pPr marL="914400" lvl="0" algn="just"/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cotyledons are often fleshy and full of reserve food materials. </a:t>
            </a:r>
            <a:endParaRPr lang="en-US" dirty="0"/>
          </a:p>
        </p:txBody>
      </p:sp>
      <p:pic>
        <p:nvPicPr>
          <p:cNvPr id="7" name="Google Shape;88;p4"/>
          <p:cNvPicPr preferRelativeResize="0"/>
          <p:nvPr/>
        </p:nvPicPr>
        <p:blipFill rotWithShape="1">
          <a:blip r:embed="rId4">
            <a:alphaModFix/>
          </a:blip>
          <a:srcRect t="6776" r="53427" b="25094"/>
          <a:stretch/>
        </p:blipFill>
        <p:spPr>
          <a:xfrm>
            <a:off x="5477044" y="979311"/>
            <a:ext cx="3383550" cy="143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7;p4"/>
          <p:cNvPicPr preferRelativeResize="0"/>
          <p:nvPr/>
        </p:nvPicPr>
        <p:blipFill rotWithShape="1">
          <a:blip r:embed="rId4">
            <a:alphaModFix/>
          </a:blip>
          <a:srcRect l="49897" b="18249"/>
          <a:stretch/>
        </p:blipFill>
        <p:spPr>
          <a:xfrm>
            <a:off x="5800547" y="2921510"/>
            <a:ext cx="2515975" cy="143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7829" y="1448366"/>
            <a:ext cx="812696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buSzPts val="1400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At the two ends of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embryonal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axis are present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radicle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</a:t>
            </a:r>
            <a:r>
              <a:rPr lang="en-US" dirty="0" smtClean="0">
                <a:solidFill>
                  <a:schemeClr val="dk1"/>
                </a:solidFill>
              </a:rPr>
              <a:t> 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plumule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457200" lvl="0" algn="just"/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 some seeds such as castor the endosperm formed as a result of double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fertilisation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is a food storing tissue and called endospermic seeds.</a:t>
            </a:r>
            <a:endParaRPr lang="en-US" dirty="0" smtClean="0">
              <a:solidFill>
                <a:schemeClr val="dk1"/>
              </a:solidFill>
            </a:endParaRPr>
          </a:p>
          <a:p>
            <a:pPr marL="457200" lvl="0" algn="just"/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In plants such as bean, gram and pea, the endosperm is not present in mature seeds and such seeds are called non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endospermIc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7325" y="383788"/>
            <a:ext cx="36375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STRUCTURE OF A DICOT SEED</a:t>
            </a:r>
            <a:endParaRPr 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326571" y="1129842"/>
            <a:ext cx="82575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ovules after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fertilisation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develop into seeds. </a:t>
            </a:r>
          </a:p>
          <a:p>
            <a:pPr marL="457200" lvl="0" indent="-317500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 seed is made up of a seed coat and an embryo. </a:t>
            </a:r>
          </a:p>
          <a:p>
            <a:pPr marL="457200" lvl="0" indent="-317500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embryo is made up of a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radicle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an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embryonal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axis and one (as in wheat, maize) or two cotyledons (as in gram and pea).</a:t>
            </a:r>
            <a:endParaRPr lang="en-US" sz="1700" dirty="0"/>
          </a:p>
        </p:txBody>
      </p:sp>
      <p:pic>
        <p:nvPicPr>
          <p:cNvPr id="7" name="Google Shape;103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6150" y="2478800"/>
            <a:ext cx="6802475" cy="237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211" y="346466"/>
            <a:ext cx="41985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STRUCTURE OF A MONOCOT SEED</a:t>
            </a:r>
            <a:endParaRPr 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186612" y="865406"/>
            <a:ext cx="531844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23850" algn="just">
              <a:buClr>
                <a:srgbClr val="231F20"/>
              </a:buClr>
              <a:buSzPts val="15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Generally, monocotyledonous seeds are endospermic but some as in orchids are non-endospermic. </a:t>
            </a:r>
            <a:endParaRPr lang="en-US" sz="1600" dirty="0" smtClean="0"/>
          </a:p>
          <a:p>
            <a:pPr marL="457200" lvl="0" algn="just"/>
            <a:endParaRPr lang="en-US" sz="1600" dirty="0" smtClean="0"/>
          </a:p>
          <a:p>
            <a:pPr marL="457200" lvl="0" indent="-323850" algn="just">
              <a:buClr>
                <a:srgbClr val="231F20"/>
              </a:buClr>
              <a:buSzPts val="15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 the seeds of cereals such as maize the seed coat is membranous and generally fused with the fruit wall. The endosperm is bulky and stores food. </a:t>
            </a:r>
            <a:endParaRPr lang="en-US" sz="1600" dirty="0" smtClean="0"/>
          </a:p>
          <a:p>
            <a:pPr marL="457200" lvl="0" algn="just"/>
            <a:endParaRPr lang="en-US" sz="1600" dirty="0" smtClean="0"/>
          </a:p>
          <a:p>
            <a:pPr marL="457200" lvl="0" indent="-323850" algn="just">
              <a:buClr>
                <a:srgbClr val="231F20"/>
              </a:buClr>
              <a:buSzPts val="15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outer covering of endosperm separates the embryo by a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proteinous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layer called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aleurone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layer. The embryo is small and situated in a groove at one end of the endosperm. </a:t>
            </a:r>
            <a:endParaRPr lang="en-US" sz="1600" dirty="0" smtClean="0"/>
          </a:p>
          <a:p>
            <a:pPr marL="457200" lvl="0" algn="just"/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just">
              <a:buClr>
                <a:srgbClr val="231F20"/>
              </a:buClr>
              <a:buSzPts val="15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It consists of one large and shield shaped cotyledon known as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scutellum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a short axis with a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plumule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a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radicle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sz="1600" dirty="0" smtClean="0"/>
          </a:p>
          <a:p>
            <a:pPr lvl="0" algn="just"/>
            <a:endParaRPr lang="en-US" sz="1600" dirty="0" smtClean="0"/>
          </a:p>
          <a:p>
            <a:pPr marL="457200" lvl="0" indent="-323850" algn="just">
              <a:buClr>
                <a:srgbClr val="231F20"/>
              </a:buClr>
              <a:buSzPts val="15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plumule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radicle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are enclosed in sheaths which are called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coleoptile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coleorhiza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respectively.</a:t>
            </a:r>
            <a:endParaRPr lang="en-US" sz="1600" dirty="0"/>
          </a:p>
        </p:txBody>
      </p:sp>
      <p:pic>
        <p:nvPicPr>
          <p:cNvPr id="7" name="Google Shape;121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09690" y="1399592"/>
            <a:ext cx="3634310" cy="2751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STRUCTURE OF SEED</a:t>
            </a:r>
            <a:endParaRPr lang="en-IN" sz="2200" dirty="0"/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130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2120" y="1109241"/>
            <a:ext cx="2631600" cy="33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31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62400" y="793800"/>
            <a:ext cx="3801600" cy="35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519</Words>
  <Application>Microsoft Office PowerPoint</Application>
  <PresentationFormat>On-screen Show (16:9)</PresentationFormat>
  <Paragraphs>50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7</cp:revision>
  <dcterms:modified xsi:type="dcterms:W3CDTF">2020-08-28T03:54:22Z</dcterms:modified>
</cp:coreProperties>
</file>