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60" r:id="rId2"/>
    <p:sldId id="257" r:id="rId3"/>
    <p:sldId id="261" r:id="rId4"/>
    <p:sldId id="262" r:id="rId5"/>
    <p:sldId id="263" r:id="rId6"/>
    <p:sldId id="264" r:id="rId7"/>
    <p:sldId id="265" r:id="rId8"/>
    <p:sldId id="266" r:id="rId9"/>
    <p:sldId id="267" r:id="rId10"/>
    <p:sldId id="268"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38" y="90"/>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gif"/></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50667" y="1177142"/>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ANIMAL KINGDOM</a:t>
            </a:r>
          </a:p>
          <a:p>
            <a:pPr lvl="0" algn="ctr">
              <a:buSzPts val="3100"/>
            </a:pPr>
            <a:r>
              <a:rPr lang="en-IN" sz="2500" b="1" dirty="0" smtClean="0">
                <a:solidFill>
                  <a:schemeClr val="tx1"/>
                </a:solidFill>
                <a:latin typeface="Calibri"/>
                <a:ea typeface="Calibri"/>
                <a:cs typeface="Calibri"/>
                <a:sym typeface="Calibri"/>
              </a:rPr>
              <a:t>HEMICHORDATA </a:t>
            </a:r>
            <a:r>
              <a:rPr lang="en-IN" sz="2500" b="1" dirty="0" smtClean="0">
                <a:solidFill>
                  <a:schemeClr val="tx1"/>
                </a:solidFill>
                <a:latin typeface="Calibri"/>
                <a:ea typeface="Calibri"/>
                <a:cs typeface="Calibri"/>
                <a:sym typeface="Calibri"/>
              </a:rPr>
              <a:t>&amp; CHORDATA INTRODUCTION</a:t>
            </a:r>
            <a:r>
              <a:rPr lang="en-IN" sz="3000" b="1" dirty="0" smtClean="0">
                <a:solidFill>
                  <a:srgbClr val="FF0000"/>
                </a:solidFill>
                <a:latin typeface="Calibri"/>
                <a:ea typeface="Calibri"/>
                <a:cs typeface="Calibri"/>
                <a:sym typeface="Calibri"/>
              </a:rPr>
              <a:t> </a:t>
            </a: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NUMBER</a:t>
            </a:r>
            <a:r>
              <a:rPr lang="en" b="1" dirty="0" smtClean="0"/>
              <a:t>: 4</a:t>
            </a:r>
            <a:endParaRPr b="1"/>
          </a:p>
          <a:p>
            <a:pPr marL="0" lvl="0" indent="0" algn="l" rtl="0">
              <a:spcBef>
                <a:spcPts val="0"/>
              </a:spcBef>
              <a:spcAft>
                <a:spcPts val="0"/>
              </a:spcAft>
              <a:buNone/>
            </a:pPr>
            <a:r>
              <a:rPr lang="en" b="1" dirty="0"/>
              <a:t>CHAPTER NAME </a:t>
            </a:r>
            <a:r>
              <a:rPr lang="en" b="1" dirty="0" smtClean="0"/>
              <a:t>: ANIMAL KINGDOM</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621486" y="0"/>
            <a:ext cx="522514" cy="653143"/>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Subphylum </a:t>
            </a:r>
            <a:r>
              <a:rPr lang="en-IN" sz="2200" b="1" dirty="0" err="1" smtClean="0">
                <a:solidFill>
                  <a:srgbClr val="FF0000"/>
                </a:solidFill>
                <a:latin typeface="Calibri" pitchFamily="34" charset="0"/>
                <a:cs typeface="Calibri" pitchFamily="34" charset="0"/>
              </a:rPr>
              <a:t>Vertebrata</a:t>
            </a:r>
            <a:r>
              <a:rPr lang="en-IN" sz="2200" b="1" dirty="0" smtClean="0">
                <a:solidFill>
                  <a:srgbClr val="FF0000"/>
                </a:solidFill>
                <a:latin typeface="Calibri" pitchFamily="34" charset="0"/>
                <a:cs typeface="Calibri" pitchFamily="34" charset="0"/>
              </a:rPr>
              <a:t> is further classified into seven classes</a:t>
            </a:r>
            <a:endParaRPr sz="1800" b="1" i="0" u="none" strike="noStrike" cap="none">
              <a:solidFill>
                <a:srgbClr val="000000"/>
              </a:solidFill>
              <a:latin typeface="Calibri" pitchFamily="34" charset="0"/>
              <a:cs typeface="Calibri" pitchFamily="34" charset="0"/>
              <a:sym typeface="Arial"/>
            </a:endParaRPr>
          </a:p>
        </p:txBody>
      </p:sp>
      <p:sp>
        <p:nvSpPr>
          <p:cNvPr id="64" name="Google Shape;64;p14"/>
          <p:cNvSpPr txBox="1"/>
          <p:nvPr/>
        </p:nvSpPr>
        <p:spPr>
          <a:xfrm>
            <a:off x="282005" y="747235"/>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They are:</a:t>
            </a:r>
          </a:p>
          <a:p>
            <a:pPr marL="177800" lvl="0" indent="-177800">
              <a:buSzPts val="1400"/>
              <a:buFont typeface="Arial" pitchFamily="34" charset="0"/>
              <a:buChar char="•"/>
            </a:pPr>
            <a:r>
              <a:rPr lang="en-IN" dirty="0" err="1" smtClean="0">
                <a:latin typeface="Calibri"/>
                <a:ea typeface="Calibri"/>
                <a:cs typeface="Calibri"/>
                <a:sym typeface="Calibri"/>
              </a:rPr>
              <a:t>Cyclostomata</a:t>
            </a:r>
            <a:endParaRPr lang="en-IN" dirty="0" smtClean="0">
              <a:latin typeface="Calibri"/>
              <a:ea typeface="Calibri"/>
              <a:cs typeface="Calibri"/>
              <a:sym typeface="Calibri"/>
            </a:endParaRPr>
          </a:p>
          <a:p>
            <a:pPr marL="177800" lvl="0" indent="-177800">
              <a:buSzPts val="1400"/>
              <a:buFont typeface="Arial" pitchFamily="34" charset="0"/>
              <a:buChar char="•"/>
            </a:pPr>
            <a:r>
              <a:rPr lang="en-IN" dirty="0" err="1" smtClean="0">
                <a:latin typeface="Calibri"/>
                <a:ea typeface="Calibri"/>
                <a:cs typeface="Calibri"/>
                <a:sym typeface="Calibri"/>
              </a:rPr>
              <a:t>Chondrichthyes</a:t>
            </a:r>
            <a:endParaRPr lang="en-IN" dirty="0" smtClean="0">
              <a:latin typeface="Calibri"/>
              <a:ea typeface="Calibri"/>
              <a:cs typeface="Calibri"/>
              <a:sym typeface="Calibri"/>
            </a:endParaRPr>
          </a:p>
          <a:p>
            <a:pPr marL="177800" lvl="0" indent="-177800">
              <a:buSzPts val="1400"/>
              <a:buFont typeface="Arial" pitchFamily="34" charset="0"/>
              <a:buChar char="•"/>
            </a:pPr>
            <a:r>
              <a:rPr lang="en-IN" dirty="0" err="1" smtClean="0">
                <a:latin typeface="Calibri"/>
                <a:ea typeface="Calibri"/>
                <a:cs typeface="Calibri"/>
                <a:sym typeface="Calibri"/>
              </a:rPr>
              <a:t>Osteichthyes</a:t>
            </a:r>
            <a:endParaRPr lang="en-IN" dirty="0" smtClean="0">
              <a:latin typeface="Calibri"/>
              <a:ea typeface="Calibri"/>
              <a:cs typeface="Calibri"/>
              <a:sym typeface="Calibri"/>
            </a:endParaRPr>
          </a:p>
          <a:p>
            <a:pPr marL="177800" lvl="0" indent="-177800">
              <a:buSzPts val="1400"/>
              <a:buFont typeface="Arial" pitchFamily="34" charset="0"/>
              <a:buChar char="•"/>
            </a:pPr>
            <a:r>
              <a:rPr lang="en-IN" dirty="0" err="1" smtClean="0">
                <a:latin typeface="Calibri"/>
                <a:ea typeface="Calibri"/>
                <a:cs typeface="Calibri"/>
                <a:sym typeface="Calibri"/>
              </a:rPr>
              <a:t>Amphibia</a:t>
            </a:r>
            <a:endParaRPr lang="en-IN" dirty="0" smtClean="0">
              <a:latin typeface="Calibri"/>
              <a:ea typeface="Calibri"/>
              <a:cs typeface="Calibri"/>
              <a:sym typeface="Calibri"/>
            </a:endParaRPr>
          </a:p>
          <a:p>
            <a:pPr marL="177800" lvl="0" indent="-177800">
              <a:buSzPts val="1400"/>
              <a:buFont typeface="Arial" pitchFamily="34" charset="0"/>
              <a:buChar char="•"/>
            </a:pPr>
            <a:r>
              <a:rPr lang="en-IN" dirty="0" err="1" smtClean="0">
                <a:latin typeface="Calibri"/>
                <a:ea typeface="Calibri"/>
                <a:cs typeface="Calibri"/>
                <a:sym typeface="Calibri"/>
              </a:rPr>
              <a:t>Reptilia</a:t>
            </a:r>
            <a:endParaRPr lang="en-IN" dirty="0" smtClean="0">
              <a:latin typeface="Calibri"/>
              <a:ea typeface="Calibri"/>
              <a:cs typeface="Calibri"/>
              <a:sym typeface="Calibri"/>
            </a:endParaRPr>
          </a:p>
          <a:p>
            <a:pPr marL="177800" lvl="0" indent="-177800">
              <a:buSzPts val="1400"/>
              <a:buFont typeface="Arial" pitchFamily="34" charset="0"/>
              <a:buChar char="•"/>
            </a:pPr>
            <a:r>
              <a:rPr lang="en-IN" dirty="0" smtClean="0">
                <a:latin typeface="Calibri"/>
                <a:ea typeface="Calibri"/>
                <a:cs typeface="Calibri"/>
                <a:sym typeface="Calibri"/>
              </a:rPr>
              <a:t>Aves</a:t>
            </a:r>
          </a:p>
          <a:p>
            <a:pPr marL="177800" lvl="0" indent="-177800">
              <a:buSzPts val="1400"/>
              <a:buFont typeface="Arial" pitchFamily="34" charset="0"/>
              <a:buChar char="•"/>
            </a:pPr>
            <a:r>
              <a:rPr lang="en-IN" dirty="0" err="1" smtClean="0">
                <a:latin typeface="Calibri"/>
                <a:ea typeface="Calibri"/>
                <a:cs typeface="Calibri"/>
                <a:sym typeface="Calibri"/>
              </a:rPr>
              <a:t>Mammalia</a:t>
            </a:r>
            <a:endParaRPr lang="en-IN" dirty="0" smtClean="0">
              <a:latin typeface="Calibri"/>
              <a:ea typeface="Calibri"/>
              <a:cs typeface="Calibri"/>
              <a:sym typeface="Calibri"/>
            </a:endParaRPr>
          </a:p>
        </p:txBody>
      </p:sp>
      <p:pic>
        <p:nvPicPr>
          <p:cNvPr id="5" name="Picture 2" descr="Vertebrate Classes | BioNinja"/>
          <p:cNvPicPr>
            <a:picLocks noChangeAspect="1" noChangeArrowheads="1"/>
          </p:cNvPicPr>
          <p:nvPr/>
        </p:nvPicPr>
        <p:blipFill>
          <a:blip r:embed="rId4"/>
          <a:srcRect/>
          <a:stretch>
            <a:fillRect/>
          </a:stretch>
        </p:blipFill>
        <p:spPr bwMode="auto">
          <a:xfrm>
            <a:off x="578498" y="2649894"/>
            <a:ext cx="7343192" cy="213671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225134"/>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51930" y="26245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General Characters of </a:t>
            </a:r>
            <a:r>
              <a:rPr lang="en-IN" sz="2200" b="1" dirty="0" err="1" smtClean="0">
                <a:solidFill>
                  <a:srgbClr val="FF0000"/>
                </a:solidFill>
                <a:latin typeface="Calibri" pitchFamily="34" charset="0"/>
                <a:cs typeface="Calibri" pitchFamily="34" charset="0"/>
              </a:rPr>
              <a:t>Hemichordata</a:t>
            </a:r>
            <a:r>
              <a:rPr lang="en-IN" sz="2200" b="1" dirty="0" smtClean="0">
                <a:solidFill>
                  <a:srgbClr val="FF0000"/>
                </a:solidFill>
                <a:latin typeface="Calibri" pitchFamily="34" charset="0"/>
                <a:cs typeface="Calibri" pitchFamily="34" charset="0"/>
              </a:rPr>
              <a:t>:</a:t>
            </a:r>
          </a:p>
          <a:p>
            <a:pPr lvl="0">
              <a:buSzPts val="1400"/>
            </a:pPr>
            <a:r>
              <a:rPr lang="en-IN" sz="1800" dirty="0" smtClean="0">
                <a:latin typeface="Calibri" pitchFamily="34" charset="0"/>
              </a:rPr>
              <a:t>Greek hemi, </a:t>
            </a:r>
            <a:r>
              <a:rPr lang="en-IN" sz="1800" b="1" dirty="0" smtClean="0">
                <a:latin typeface="Calibri" pitchFamily="34" charset="0"/>
              </a:rPr>
              <a:t>meaning</a:t>
            </a:r>
            <a:r>
              <a:rPr lang="en-IN" sz="1800" dirty="0" smtClean="0">
                <a:latin typeface="Calibri" pitchFamily="34" charset="0"/>
              </a:rPr>
              <a:t> “half,” and </a:t>
            </a:r>
            <a:r>
              <a:rPr lang="en-IN" sz="1800" dirty="0" err="1" smtClean="0">
                <a:latin typeface="Calibri" pitchFamily="34" charset="0"/>
              </a:rPr>
              <a:t>chorde</a:t>
            </a:r>
            <a:r>
              <a:rPr lang="en-IN" sz="1800" dirty="0" smtClean="0">
                <a:latin typeface="Calibri" pitchFamily="34" charset="0"/>
              </a:rPr>
              <a:t>, </a:t>
            </a:r>
            <a:r>
              <a:rPr lang="en-IN" sz="1800" b="1" dirty="0" smtClean="0">
                <a:latin typeface="Calibri" pitchFamily="34" charset="0"/>
              </a:rPr>
              <a:t>meaning</a:t>
            </a:r>
            <a:r>
              <a:rPr lang="en-IN" sz="1800" dirty="0" smtClean="0">
                <a:latin typeface="Calibri" pitchFamily="34" charset="0"/>
              </a:rPr>
              <a:t> “string,”</a:t>
            </a:r>
            <a:endParaRPr lang="en-IN" sz="1800" dirty="0" smtClean="0">
              <a:latin typeface="Calibri" pitchFamily="34" charset="0"/>
              <a:ea typeface="Calibri"/>
              <a:cs typeface="Calibri"/>
              <a:sym typeface="Calibri"/>
            </a:endParaRPr>
          </a:p>
        </p:txBody>
      </p:sp>
      <p:sp>
        <p:nvSpPr>
          <p:cNvPr id="64" name="Google Shape;64;p14"/>
          <p:cNvSpPr txBox="1"/>
          <p:nvPr/>
        </p:nvSpPr>
        <p:spPr>
          <a:xfrm>
            <a:off x="226022" y="1027153"/>
            <a:ext cx="8003578" cy="2889600"/>
          </a:xfrm>
          <a:prstGeom prst="rect">
            <a:avLst/>
          </a:prstGeom>
          <a:noFill/>
          <a:ln>
            <a:noFill/>
          </a:ln>
        </p:spPr>
        <p:txBody>
          <a:bodyPr spcFirstLastPara="1" wrap="square" lIns="91425" tIns="91425" rIns="91425" bIns="91425" anchor="t" anchorCtr="0">
            <a:noAutofit/>
          </a:bodyPr>
          <a:lstStyle/>
          <a:p>
            <a:pPr lvl="0">
              <a:spcAft>
                <a:spcPts val="600"/>
              </a:spcAft>
              <a:buSzPts val="1400"/>
            </a:pPr>
            <a:r>
              <a:rPr lang="en-IN" dirty="0" smtClean="0">
                <a:latin typeface="Calibri"/>
                <a:ea typeface="Calibri"/>
                <a:cs typeface="Calibri"/>
                <a:sym typeface="Calibri"/>
              </a:rPr>
              <a:t>1. Solitary and colonial, mostly </a:t>
            </a:r>
            <a:r>
              <a:rPr lang="en-IN" dirty="0" err="1" smtClean="0">
                <a:latin typeface="Calibri"/>
                <a:ea typeface="Calibri"/>
                <a:cs typeface="Calibri"/>
                <a:sym typeface="Calibri"/>
              </a:rPr>
              <a:t>tubicolous</a:t>
            </a:r>
            <a:r>
              <a:rPr lang="en-IN" dirty="0" smtClean="0">
                <a:latin typeface="Calibri"/>
                <a:ea typeface="Calibri"/>
                <a:cs typeface="Calibri"/>
                <a:sym typeface="Calibri"/>
              </a:rPr>
              <a:t> , exclusively marine.</a:t>
            </a:r>
          </a:p>
          <a:p>
            <a:pPr lvl="0">
              <a:spcAft>
                <a:spcPts val="600"/>
              </a:spcAft>
              <a:buSzPts val="1400"/>
            </a:pPr>
            <a:r>
              <a:rPr lang="en-IN" dirty="0" smtClean="0">
                <a:latin typeface="Calibri"/>
                <a:ea typeface="Calibri"/>
                <a:cs typeface="Calibri"/>
                <a:sym typeface="Calibri"/>
              </a:rPr>
              <a:t>2. Body soft, fragile, vermiform and divisible into proboscis, collar and trunk.</a:t>
            </a:r>
          </a:p>
          <a:p>
            <a:pPr lvl="0">
              <a:spcAft>
                <a:spcPts val="600"/>
              </a:spcAft>
              <a:buSzPts val="1400"/>
            </a:pPr>
            <a:r>
              <a:rPr lang="en-IN" dirty="0" smtClean="0">
                <a:latin typeface="Calibri"/>
                <a:ea typeface="Calibri"/>
                <a:cs typeface="Calibri"/>
                <a:sym typeface="Calibri"/>
              </a:rPr>
              <a:t>3. Body wall with a single-layered epidermis.</a:t>
            </a:r>
          </a:p>
          <a:p>
            <a:pPr lvl="0">
              <a:spcAft>
                <a:spcPts val="600"/>
              </a:spcAft>
              <a:buSzPts val="1400"/>
            </a:pPr>
            <a:r>
              <a:rPr lang="en-IN" dirty="0" smtClean="0">
                <a:latin typeface="Calibri"/>
                <a:ea typeface="Calibri"/>
                <a:cs typeface="Calibri"/>
                <a:sym typeface="Calibri"/>
              </a:rPr>
              <a:t>4. </a:t>
            </a:r>
            <a:r>
              <a:rPr lang="en-IN" dirty="0" err="1" smtClean="0">
                <a:latin typeface="Calibri"/>
                <a:ea typeface="Calibri"/>
                <a:cs typeface="Calibri"/>
                <a:sym typeface="Calibri"/>
              </a:rPr>
              <a:t>Coelom</a:t>
            </a:r>
            <a:r>
              <a:rPr lang="en-IN" dirty="0" smtClean="0">
                <a:latin typeface="Calibri"/>
                <a:ea typeface="Calibri"/>
                <a:cs typeface="Calibri"/>
                <a:sym typeface="Calibri"/>
              </a:rPr>
              <a:t> present.</a:t>
            </a:r>
          </a:p>
          <a:p>
            <a:pPr lvl="0">
              <a:spcAft>
                <a:spcPts val="600"/>
              </a:spcAft>
              <a:buSzPts val="1400"/>
            </a:pPr>
            <a:r>
              <a:rPr lang="en-IN" dirty="0" smtClean="0">
                <a:latin typeface="Calibri"/>
                <a:ea typeface="Calibri"/>
                <a:cs typeface="Calibri"/>
                <a:sym typeface="Calibri"/>
              </a:rPr>
              <a:t>5. </a:t>
            </a:r>
            <a:r>
              <a:rPr lang="en-IN" dirty="0" err="1" smtClean="0">
                <a:latin typeface="Calibri"/>
                <a:ea typeface="Calibri"/>
                <a:cs typeface="Calibri"/>
                <a:sym typeface="Calibri"/>
              </a:rPr>
              <a:t>Buccal</a:t>
            </a:r>
            <a:r>
              <a:rPr lang="en-IN" dirty="0" smtClean="0">
                <a:latin typeface="Calibri"/>
                <a:ea typeface="Calibri"/>
                <a:cs typeface="Calibri"/>
                <a:sym typeface="Calibri"/>
              </a:rPr>
              <a:t> diverticulum, earlier considered as notochord, present in the proboscis.</a:t>
            </a:r>
          </a:p>
          <a:p>
            <a:pPr lvl="0">
              <a:spcAft>
                <a:spcPts val="600"/>
              </a:spcAft>
              <a:buSzPts val="1400"/>
            </a:pPr>
            <a:r>
              <a:rPr lang="en-IN" dirty="0" smtClean="0">
                <a:latin typeface="Calibri"/>
                <a:ea typeface="Calibri"/>
                <a:cs typeface="Calibri"/>
                <a:sym typeface="Calibri"/>
              </a:rPr>
              <a:t>6. Digestive tract complete; in the form of straight or U-shaped tube.</a:t>
            </a:r>
          </a:p>
          <a:p>
            <a:pPr lvl="0">
              <a:spcAft>
                <a:spcPts val="600"/>
              </a:spcAft>
              <a:buSzPts val="1400"/>
            </a:pPr>
            <a:r>
              <a:rPr lang="en-IN" dirty="0" smtClean="0">
                <a:latin typeface="Calibri"/>
                <a:ea typeface="Calibri"/>
                <a:cs typeface="Calibri"/>
                <a:sym typeface="Calibri"/>
              </a:rPr>
              <a:t>7. Gill-slits, when present, are paired and one to numerous.</a:t>
            </a:r>
          </a:p>
          <a:p>
            <a:pPr lvl="0">
              <a:spcAft>
                <a:spcPts val="600"/>
              </a:spcAft>
              <a:buSzPts val="1400"/>
            </a:pPr>
            <a:r>
              <a:rPr lang="en-IN" dirty="0" smtClean="0">
                <a:latin typeface="Calibri"/>
                <a:ea typeface="Calibri"/>
                <a:cs typeface="Calibri"/>
                <a:sym typeface="Calibri"/>
              </a:rPr>
              <a:t>8. Circulatory system simple and well developed; closed type; usually with a contractile heart vesicle and two longitudinal vessels, one dorsal and one ventral, interconnected by lateral vessels and sinuses.</a:t>
            </a:r>
          </a:p>
          <a:p>
            <a:pPr lvl="0">
              <a:spcAft>
                <a:spcPts val="600"/>
              </a:spcAft>
              <a:buSzPts val="1400"/>
            </a:pPr>
            <a:r>
              <a:rPr lang="en-IN" dirty="0" smtClean="0">
                <a:latin typeface="Calibri"/>
                <a:ea typeface="Calibri"/>
                <a:cs typeface="Calibri"/>
                <a:sym typeface="Calibri"/>
              </a:rPr>
              <a:t>9. Excretion by a single </a:t>
            </a:r>
            <a:r>
              <a:rPr lang="en-IN" dirty="0" err="1" smtClean="0">
                <a:latin typeface="Calibri"/>
                <a:ea typeface="Calibri"/>
                <a:cs typeface="Calibri"/>
                <a:sym typeface="Calibri"/>
              </a:rPr>
              <a:t>glomerulus</a:t>
            </a:r>
            <a:r>
              <a:rPr lang="en-IN" dirty="0" smtClean="0">
                <a:latin typeface="Calibri"/>
                <a:ea typeface="Calibri"/>
                <a:cs typeface="Calibri"/>
                <a:sym typeface="Calibri"/>
              </a:rPr>
              <a:t> situated in the proboscis.</a:t>
            </a:r>
          </a:p>
          <a:p>
            <a:pPr lvl="0">
              <a:spcAft>
                <a:spcPts val="600"/>
              </a:spcAft>
              <a:buSzPts val="1400"/>
            </a:pPr>
            <a:r>
              <a:rPr lang="en-IN" dirty="0" smtClean="0">
                <a:latin typeface="Calibri"/>
                <a:ea typeface="Calibri"/>
                <a:cs typeface="Calibri"/>
                <a:sym typeface="Calibri"/>
              </a:rPr>
              <a:t>10. Nervous system primitive comprising mainly of an intra-epidermal nerve plexus.</a:t>
            </a:r>
          </a:p>
          <a:p>
            <a:pPr lvl="0">
              <a:spcAft>
                <a:spcPts val="600"/>
              </a:spcAft>
              <a:buSzPts val="1400"/>
            </a:pPr>
            <a:r>
              <a:rPr lang="en-IN" dirty="0" smtClean="0">
                <a:latin typeface="Calibri"/>
                <a:ea typeface="Calibri"/>
                <a:cs typeface="Calibri"/>
                <a:sym typeface="Calibri"/>
              </a:rPr>
              <a:t>11. Reproduction mostly sexual. Sexes separate or united . Gonads one to several pairs.</a:t>
            </a:r>
          </a:p>
          <a:p>
            <a:pPr lvl="0">
              <a:spcAft>
                <a:spcPts val="600"/>
              </a:spcAft>
              <a:buSzPts val="1400"/>
            </a:pPr>
            <a:r>
              <a:rPr lang="en-IN" dirty="0" smtClean="0">
                <a:latin typeface="Calibri"/>
                <a:ea typeface="Calibri"/>
                <a:cs typeface="Calibri"/>
                <a:sym typeface="Calibri"/>
              </a:rPr>
              <a:t>12. Fertilisation external. Development mostly indirect through a free swimming </a:t>
            </a:r>
            <a:r>
              <a:rPr lang="en-IN" dirty="0" err="1" smtClean="0">
                <a:latin typeface="Calibri"/>
                <a:ea typeface="Calibri"/>
                <a:cs typeface="Calibri"/>
                <a:sym typeface="Calibri"/>
              </a:rPr>
              <a:t>tornaria</a:t>
            </a:r>
            <a:r>
              <a:rPr lang="en-IN" dirty="0" smtClean="0">
                <a:latin typeface="Calibri"/>
                <a:ea typeface="Calibri"/>
                <a:cs typeface="Calibri"/>
                <a:sym typeface="Calibri"/>
              </a:rPr>
              <a:t> larva. Direct development is also found in some forms.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29977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Hemichordata</a:t>
            </a:r>
            <a:endParaRPr sz="1800" b="1" i="0" u="none" strike="noStrike" cap="none">
              <a:solidFill>
                <a:srgbClr val="000000"/>
              </a:solidFill>
              <a:latin typeface="Calibri" pitchFamily="34" charset="0"/>
              <a:cs typeface="Calibri" pitchFamily="34" charset="0"/>
              <a:sym typeface="Arial"/>
            </a:endParaRPr>
          </a:p>
        </p:txBody>
      </p:sp>
      <p:sp>
        <p:nvSpPr>
          <p:cNvPr id="64" name="Google Shape;64;p14"/>
          <p:cNvSpPr txBox="1"/>
          <p:nvPr/>
        </p:nvSpPr>
        <p:spPr>
          <a:xfrm>
            <a:off x="328659" y="803218"/>
            <a:ext cx="5530965" cy="2889600"/>
          </a:xfrm>
          <a:prstGeom prst="rect">
            <a:avLst/>
          </a:prstGeom>
          <a:noFill/>
          <a:ln>
            <a:noFill/>
          </a:ln>
        </p:spPr>
        <p:txBody>
          <a:bodyPr spcFirstLastPara="1" wrap="square" lIns="91425" tIns="91425" rIns="91425" bIns="91425" anchor="t" anchorCtr="0">
            <a:noAutofit/>
          </a:bodyPr>
          <a:lstStyle/>
          <a:p>
            <a:pPr lvl="0">
              <a:spcAft>
                <a:spcPts val="300"/>
              </a:spcAft>
              <a:buSzPts val="1400"/>
            </a:pPr>
            <a:r>
              <a:rPr lang="en-IN" dirty="0" smtClean="0">
                <a:latin typeface="Calibri"/>
                <a:ea typeface="Calibri"/>
                <a:cs typeface="Calibri"/>
                <a:sym typeface="Calibri"/>
              </a:rPr>
              <a:t>It is worm like animal.</a:t>
            </a:r>
          </a:p>
          <a:p>
            <a:pPr lvl="0">
              <a:spcAft>
                <a:spcPts val="300"/>
              </a:spcAft>
              <a:buSzPts val="1400"/>
            </a:pPr>
            <a:r>
              <a:rPr lang="en-IN" dirty="0" smtClean="0">
                <a:latin typeface="Calibri"/>
                <a:ea typeface="Calibri"/>
                <a:cs typeface="Calibri"/>
                <a:sym typeface="Calibri"/>
              </a:rPr>
              <a:t>The body is divisible into three regions:</a:t>
            </a:r>
          </a:p>
          <a:p>
            <a:pPr lvl="0">
              <a:spcAft>
                <a:spcPts val="300"/>
              </a:spcAft>
              <a:buSzPts val="1400"/>
            </a:pPr>
            <a:r>
              <a:rPr lang="en-IN" dirty="0" smtClean="0">
                <a:latin typeface="Calibri"/>
                <a:ea typeface="Calibri"/>
                <a:cs typeface="Calibri"/>
                <a:sym typeface="Calibri"/>
              </a:rPr>
              <a:t>(i) </a:t>
            </a:r>
            <a:r>
              <a:rPr lang="en-IN" b="1" dirty="0" smtClean="0">
                <a:latin typeface="Calibri"/>
                <a:ea typeface="Calibri"/>
                <a:cs typeface="Calibri"/>
                <a:sym typeface="Calibri"/>
              </a:rPr>
              <a:t>Proboscis</a:t>
            </a:r>
            <a:r>
              <a:rPr lang="en-IN" dirty="0" smtClean="0">
                <a:latin typeface="Calibri"/>
                <a:ea typeface="Calibri"/>
                <a:cs typeface="Calibri"/>
                <a:sym typeface="Calibri"/>
              </a:rPr>
              <a:t>:</a:t>
            </a:r>
          </a:p>
          <a:p>
            <a:pPr lvl="0">
              <a:spcAft>
                <a:spcPts val="300"/>
              </a:spcAft>
              <a:buSzPts val="1400"/>
            </a:pPr>
            <a:r>
              <a:rPr lang="en-IN" dirty="0" smtClean="0">
                <a:latin typeface="Calibri"/>
                <a:ea typeface="Calibri"/>
                <a:cs typeface="Calibri"/>
                <a:sym typeface="Calibri"/>
              </a:rPr>
              <a:t>It appears as a tongue-like projec­tion, hence the name “tongue worm”,</a:t>
            </a:r>
          </a:p>
          <a:p>
            <a:pPr lvl="0">
              <a:spcAft>
                <a:spcPts val="300"/>
              </a:spcAft>
              <a:buSzPts val="1400"/>
            </a:pPr>
            <a:r>
              <a:rPr lang="en-IN" dirty="0" smtClean="0">
                <a:latin typeface="Calibri"/>
                <a:ea typeface="Calibri"/>
                <a:cs typeface="Calibri"/>
                <a:sym typeface="Calibri"/>
              </a:rPr>
              <a:t>(ii) </a:t>
            </a:r>
            <a:r>
              <a:rPr lang="en-IN" b="1" dirty="0" smtClean="0">
                <a:latin typeface="Calibri"/>
                <a:ea typeface="Calibri"/>
                <a:cs typeface="Calibri"/>
                <a:sym typeface="Calibri"/>
              </a:rPr>
              <a:t>Collar</a:t>
            </a:r>
            <a:r>
              <a:rPr lang="en-IN" dirty="0" smtClean="0">
                <a:latin typeface="Calibri"/>
                <a:ea typeface="Calibri"/>
                <a:cs typeface="Calibri"/>
                <a:sym typeface="Calibri"/>
              </a:rPr>
              <a:t>:</a:t>
            </a:r>
          </a:p>
          <a:p>
            <a:pPr lvl="0">
              <a:spcAft>
                <a:spcPts val="300"/>
              </a:spcAft>
              <a:buSzPts val="1400"/>
            </a:pPr>
            <a:r>
              <a:rPr lang="en-IN" dirty="0" smtClean="0">
                <a:latin typeface="Calibri"/>
                <a:ea typeface="Calibri"/>
                <a:cs typeface="Calibri"/>
                <a:sym typeface="Calibri"/>
              </a:rPr>
              <a:t>It is the muscular region which bears mouth ventrally below the proboscis stalk,</a:t>
            </a:r>
          </a:p>
          <a:p>
            <a:pPr lvl="0">
              <a:spcAft>
                <a:spcPts val="300"/>
              </a:spcAft>
              <a:buSzPts val="1400"/>
            </a:pPr>
            <a:r>
              <a:rPr lang="en-IN" dirty="0" smtClean="0">
                <a:latin typeface="Calibri"/>
                <a:ea typeface="Calibri"/>
                <a:cs typeface="Calibri"/>
                <a:sym typeface="Calibri"/>
              </a:rPr>
              <a:t>(iii) </a:t>
            </a:r>
            <a:r>
              <a:rPr lang="en-IN" b="1" dirty="0" smtClean="0">
                <a:latin typeface="Calibri"/>
                <a:ea typeface="Calibri"/>
                <a:cs typeface="Calibri"/>
                <a:sym typeface="Calibri"/>
              </a:rPr>
              <a:t>Trunk</a:t>
            </a:r>
            <a:r>
              <a:rPr lang="en-IN" dirty="0" smtClean="0">
                <a:latin typeface="Calibri"/>
                <a:ea typeface="Calibri"/>
                <a:cs typeface="Calibri"/>
                <a:sym typeface="Calibri"/>
              </a:rPr>
              <a:t>:</a:t>
            </a:r>
          </a:p>
          <a:p>
            <a:pPr lvl="0">
              <a:spcAft>
                <a:spcPts val="300"/>
              </a:spcAft>
              <a:buSzPts val="1400"/>
            </a:pPr>
            <a:r>
              <a:rPr lang="en-IN" dirty="0" smtClean="0">
                <a:latin typeface="Calibri"/>
                <a:ea typeface="Calibri"/>
                <a:cs typeface="Calibri"/>
                <a:sym typeface="Calibri"/>
              </a:rPr>
              <a:t>It is divisible into three regions:</a:t>
            </a:r>
          </a:p>
          <a:p>
            <a:pPr lvl="0">
              <a:spcAft>
                <a:spcPts val="300"/>
              </a:spcAft>
              <a:buSzPts val="1400"/>
            </a:pPr>
            <a:r>
              <a:rPr lang="en-IN" dirty="0" smtClean="0">
                <a:latin typeface="Calibri"/>
                <a:ea typeface="Calibri"/>
                <a:cs typeface="Calibri"/>
                <a:sym typeface="Calibri"/>
              </a:rPr>
              <a:t>(a) The </a:t>
            </a:r>
            <a:r>
              <a:rPr lang="en-IN" dirty="0" err="1" smtClean="0">
                <a:latin typeface="Calibri"/>
                <a:ea typeface="Calibri"/>
                <a:cs typeface="Calibri"/>
                <a:sym typeface="Calibri"/>
              </a:rPr>
              <a:t>anerior</a:t>
            </a:r>
            <a:r>
              <a:rPr lang="en-IN" dirty="0" smtClean="0">
                <a:latin typeface="Calibri"/>
                <a:ea typeface="Calibri"/>
                <a:cs typeface="Calibri"/>
                <a:sym typeface="Calibri"/>
              </a:rPr>
              <a:t> </a:t>
            </a:r>
            <a:r>
              <a:rPr lang="en-IN" dirty="0" err="1" smtClean="0">
                <a:latin typeface="Calibri"/>
                <a:ea typeface="Calibri"/>
                <a:cs typeface="Calibri"/>
                <a:sym typeface="Calibri"/>
              </a:rPr>
              <a:t>branchiogenital</a:t>
            </a:r>
            <a:r>
              <a:rPr lang="en-IN" dirty="0" smtClean="0">
                <a:latin typeface="Calibri"/>
                <a:ea typeface="Calibri"/>
                <a:cs typeface="Calibri"/>
                <a:sym typeface="Calibri"/>
              </a:rPr>
              <a:t> region which has gill pores and gonads. The lateral regions containing the gonads are thin and flat and form genital wings.</a:t>
            </a:r>
          </a:p>
          <a:p>
            <a:pPr lvl="0">
              <a:spcAft>
                <a:spcPts val="300"/>
              </a:spcAft>
              <a:buSzPts val="1400"/>
            </a:pPr>
            <a:r>
              <a:rPr lang="en-IN" dirty="0" smtClean="0">
                <a:latin typeface="Calibri"/>
                <a:ea typeface="Calibri"/>
                <a:cs typeface="Calibri"/>
                <a:sym typeface="Calibri"/>
              </a:rPr>
              <a:t>(b) The middle hepatic region is marked externally with irregular elevations due to </a:t>
            </a:r>
            <a:r>
              <a:rPr lang="en-IN" dirty="0" err="1" smtClean="0">
                <a:latin typeface="Calibri"/>
                <a:ea typeface="Calibri"/>
                <a:cs typeface="Calibri"/>
                <a:sym typeface="Calibri"/>
              </a:rPr>
              <a:t>sacculations</a:t>
            </a:r>
            <a:r>
              <a:rPr lang="en-IN" dirty="0" smtClean="0">
                <a:latin typeface="Calibri"/>
                <a:ea typeface="Calibri"/>
                <a:cs typeface="Calibri"/>
                <a:sym typeface="Calibri"/>
              </a:rPr>
              <a:t> formed by pro­jecting hepatic </a:t>
            </a:r>
            <a:r>
              <a:rPr lang="en-IN" dirty="0" err="1" smtClean="0">
                <a:latin typeface="Calibri"/>
                <a:ea typeface="Calibri"/>
                <a:cs typeface="Calibri"/>
                <a:sym typeface="Calibri"/>
              </a:rPr>
              <a:t>caeca</a:t>
            </a:r>
            <a:r>
              <a:rPr lang="en-IN" dirty="0" smtClean="0">
                <a:latin typeface="Calibri"/>
                <a:ea typeface="Calibri"/>
                <a:cs typeface="Calibri"/>
                <a:sym typeface="Calibri"/>
              </a:rPr>
              <a:t> of the intestine;</a:t>
            </a:r>
          </a:p>
          <a:p>
            <a:pPr>
              <a:spcAft>
                <a:spcPts val="300"/>
              </a:spcAft>
              <a:buSzPts val="1400"/>
            </a:pPr>
            <a:r>
              <a:rPr lang="en-IN" dirty="0" smtClean="0">
                <a:latin typeface="Calibri"/>
                <a:ea typeface="Calibri"/>
                <a:cs typeface="Calibri"/>
                <a:sym typeface="Calibri"/>
              </a:rPr>
              <a:t>(c) The posterior abdominal region gradually tapers </a:t>
            </a:r>
            <a:r>
              <a:rPr lang="en-IN" dirty="0" err="1" smtClean="0">
                <a:latin typeface="Calibri"/>
                <a:ea typeface="Calibri"/>
                <a:cs typeface="Calibri"/>
                <a:sym typeface="Calibri"/>
              </a:rPr>
              <a:t>posteriorly</a:t>
            </a:r>
            <a:r>
              <a:rPr lang="en-IN" dirty="0" smtClean="0">
                <a:latin typeface="Calibri"/>
                <a:ea typeface="Calibri"/>
                <a:cs typeface="Calibri"/>
                <a:sym typeface="Calibri"/>
              </a:rPr>
              <a:t> and bears a terminal anus.</a:t>
            </a:r>
          </a:p>
        </p:txBody>
      </p:sp>
      <p:pic>
        <p:nvPicPr>
          <p:cNvPr id="5" name="Picture 2" descr="Biology - Chordata and Hemichordata | askIITians"/>
          <p:cNvPicPr>
            <a:picLocks noChangeAspect="1" noChangeArrowheads="1"/>
          </p:cNvPicPr>
          <p:nvPr/>
        </p:nvPicPr>
        <p:blipFill>
          <a:blip r:embed="rId4"/>
          <a:srcRect l="12729"/>
          <a:stretch>
            <a:fillRect/>
          </a:stretch>
        </p:blipFill>
        <p:spPr bwMode="auto">
          <a:xfrm>
            <a:off x="6018246" y="1147665"/>
            <a:ext cx="2696546" cy="368559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Phylum </a:t>
            </a:r>
            <a:r>
              <a:rPr lang="en-IN" sz="2200" b="1" dirty="0" err="1" smtClean="0">
                <a:solidFill>
                  <a:srgbClr val="FF0000"/>
                </a:solidFill>
                <a:latin typeface="Calibri" pitchFamily="34" charset="0"/>
                <a:cs typeface="Calibri" pitchFamily="34" charset="0"/>
              </a:rPr>
              <a:t>Chordata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09997" y="868533"/>
            <a:ext cx="8688300" cy="2889600"/>
          </a:xfrm>
          <a:prstGeom prst="rect">
            <a:avLst/>
          </a:prstGeom>
          <a:noFill/>
          <a:ln>
            <a:noFill/>
          </a:ln>
        </p:spPr>
        <p:txBody>
          <a:bodyPr spcFirstLastPara="1" wrap="square" lIns="91425" tIns="91425" rIns="91425" bIns="91425" anchor="t" anchorCtr="0">
            <a:noAutofit/>
          </a:bodyPr>
          <a:lstStyle/>
          <a:p>
            <a:pPr marL="36000" lvl="0">
              <a:spcAft>
                <a:spcPts val="600"/>
              </a:spcAft>
              <a:buSzPts val="1400"/>
              <a:buFont typeface="Arial" pitchFamily="34" charset="0"/>
              <a:buChar char="•"/>
            </a:pPr>
            <a:r>
              <a:rPr lang="en-IN" dirty="0" smtClean="0">
                <a:latin typeface="Calibri"/>
                <a:ea typeface="Calibri"/>
                <a:cs typeface="Calibri"/>
                <a:sym typeface="Calibri"/>
              </a:rPr>
              <a:t>Phylum </a:t>
            </a:r>
            <a:r>
              <a:rPr lang="en-IN" dirty="0" err="1" smtClean="0">
                <a:latin typeface="Calibri"/>
                <a:ea typeface="Calibri"/>
                <a:cs typeface="Calibri"/>
                <a:sym typeface="Calibri"/>
              </a:rPr>
              <a:t>Chordata</a:t>
            </a:r>
            <a:r>
              <a:rPr lang="en-IN" dirty="0" smtClean="0">
                <a:latin typeface="Calibri"/>
                <a:ea typeface="Calibri"/>
                <a:cs typeface="Calibri"/>
                <a:sym typeface="Calibri"/>
              </a:rPr>
              <a:t> belongs to the Kingdom </a:t>
            </a:r>
            <a:r>
              <a:rPr lang="en-IN" dirty="0" err="1" smtClean="0">
                <a:latin typeface="Calibri"/>
                <a:ea typeface="Calibri"/>
                <a:cs typeface="Calibri"/>
                <a:sym typeface="Calibri"/>
              </a:rPr>
              <a:t>Animalia</a:t>
            </a:r>
            <a:r>
              <a:rPr lang="en-IN" dirty="0" smtClean="0">
                <a:latin typeface="Calibri"/>
                <a:ea typeface="Calibri"/>
                <a:cs typeface="Calibri"/>
                <a:sym typeface="Calibri"/>
              </a:rPr>
              <a:t> and includes all the vertebrates, i.e., animals with a backbone, and several invertebrates, i.e., organisms without a backbone. They possess a bilaterally symmetrical body and are divided into three different sub-phyla.</a:t>
            </a:r>
          </a:p>
        </p:txBody>
      </p:sp>
      <p:pic>
        <p:nvPicPr>
          <p:cNvPr id="14338" name="Picture 2" descr="Background Information on Chordates - Craniates"/>
          <p:cNvPicPr>
            <a:picLocks noChangeAspect="1" noChangeArrowheads="1"/>
          </p:cNvPicPr>
          <p:nvPr/>
        </p:nvPicPr>
        <p:blipFill>
          <a:blip r:embed="rId4"/>
          <a:srcRect/>
          <a:stretch>
            <a:fillRect/>
          </a:stretch>
        </p:blipFill>
        <p:spPr bwMode="auto">
          <a:xfrm>
            <a:off x="1284579" y="1631689"/>
            <a:ext cx="5124450" cy="337185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63" name="Google Shape;63;p14"/>
          <p:cNvSpPr txBox="1"/>
          <p:nvPr/>
        </p:nvSpPr>
        <p:spPr>
          <a:xfrm>
            <a:off x="282006" y="117099"/>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Phylum </a:t>
            </a:r>
            <a:r>
              <a:rPr lang="en-IN" sz="2200" b="1" dirty="0" err="1" smtClean="0">
                <a:solidFill>
                  <a:srgbClr val="FF0000"/>
                </a:solidFill>
                <a:latin typeface="Calibri" pitchFamily="34" charset="0"/>
                <a:cs typeface="Calibri" pitchFamily="34" charset="0"/>
              </a:rPr>
              <a:t>Chordata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91337" y="672590"/>
            <a:ext cx="8852663" cy="2889600"/>
          </a:xfrm>
          <a:prstGeom prst="rect">
            <a:avLst/>
          </a:prstGeom>
          <a:noFill/>
          <a:ln>
            <a:noFill/>
          </a:ln>
        </p:spPr>
        <p:txBody>
          <a:bodyPr spcFirstLastPara="1" wrap="square" lIns="91425" tIns="91425" rIns="91425" bIns="91425" anchor="t" anchorCtr="0">
            <a:noAutofit/>
          </a:bodyPr>
          <a:lstStyle/>
          <a:p>
            <a:pPr lvl="0">
              <a:spcAft>
                <a:spcPts val="300"/>
              </a:spcAft>
              <a:buSzPts val="1400"/>
            </a:pPr>
            <a:r>
              <a:rPr lang="en-IN" dirty="0" smtClean="0">
                <a:latin typeface="Calibri"/>
                <a:ea typeface="Calibri"/>
                <a:cs typeface="Calibri"/>
                <a:sym typeface="Calibri"/>
              </a:rPr>
              <a:t>Phylum </a:t>
            </a:r>
            <a:r>
              <a:rPr lang="en-IN" dirty="0" err="1" smtClean="0">
                <a:latin typeface="Calibri"/>
                <a:ea typeface="Calibri"/>
                <a:cs typeface="Calibri"/>
                <a:sym typeface="Calibri"/>
              </a:rPr>
              <a:t>Chordata</a:t>
            </a:r>
            <a:r>
              <a:rPr lang="en-IN" dirty="0" smtClean="0">
                <a:latin typeface="Calibri"/>
                <a:ea typeface="Calibri"/>
                <a:cs typeface="Calibri"/>
                <a:sym typeface="Calibri"/>
              </a:rPr>
              <a:t> possesses the following characteristic features:</a:t>
            </a:r>
          </a:p>
          <a:p>
            <a:pPr lvl="0">
              <a:spcAft>
                <a:spcPts val="300"/>
              </a:spcAft>
              <a:buSzPts val="1400"/>
            </a:pPr>
            <a:r>
              <a:rPr lang="en-IN" b="1" dirty="0" smtClean="0">
                <a:latin typeface="Calibri"/>
                <a:ea typeface="Calibri"/>
                <a:cs typeface="Calibri"/>
                <a:sym typeface="Calibri"/>
              </a:rPr>
              <a:t>Notochord</a:t>
            </a:r>
          </a:p>
          <a:p>
            <a:pPr lvl="0">
              <a:spcAft>
                <a:spcPts val="300"/>
              </a:spcAft>
              <a:buSzPts val="1400"/>
              <a:buFont typeface="Arial" pitchFamily="34" charset="0"/>
              <a:buChar char="•"/>
            </a:pPr>
            <a:r>
              <a:rPr lang="en-IN" dirty="0" smtClean="0">
                <a:latin typeface="Calibri"/>
                <a:ea typeface="Calibri"/>
                <a:cs typeface="Calibri"/>
                <a:sym typeface="Calibri"/>
              </a:rPr>
              <a:t>It is a longitudinal, cartilaginous rod running between the nerve cord and the digestive tract. It acts as a support for the nerve cord and is replaced by the vertebral column after the embryonic stage in all vertebrates.</a:t>
            </a:r>
          </a:p>
          <a:p>
            <a:pPr lvl="0">
              <a:spcAft>
                <a:spcPts val="300"/>
              </a:spcAft>
              <a:buSzPts val="1400"/>
            </a:pPr>
            <a:r>
              <a:rPr lang="en-IN" b="1" dirty="0" smtClean="0">
                <a:latin typeface="Calibri"/>
                <a:ea typeface="Calibri"/>
                <a:cs typeface="Calibri"/>
                <a:sym typeface="Calibri"/>
              </a:rPr>
              <a:t>Dorsal Nerve Cord</a:t>
            </a:r>
          </a:p>
          <a:p>
            <a:pPr lvl="0">
              <a:spcAft>
                <a:spcPts val="300"/>
              </a:spcAft>
              <a:buSzPts val="1400"/>
              <a:buFont typeface="Arial" pitchFamily="34" charset="0"/>
              <a:buChar char="•"/>
            </a:pPr>
            <a:r>
              <a:rPr lang="en-IN" dirty="0" smtClean="0">
                <a:latin typeface="Calibri"/>
                <a:ea typeface="Calibri"/>
                <a:cs typeface="Calibri"/>
                <a:sym typeface="Calibri"/>
              </a:rPr>
              <a:t>It is a bundle of nerves running along the “back” and splits into the brain and the spinal cord. It is hollow and lies dorsal to the notochord.</a:t>
            </a:r>
          </a:p>
          <a:p>
            <a:pPr lvl="0">
              <a:spcAft>
                <a:spcPts val="300"/>
              </a:spcAft>
              <a:buSzPts val="1400"/>
            </a:pPr>
            <a:r>
              <a:rPr lang="en-IN" b="1" dirty="0" smtClean="0">
                <a:latin typeface="Calibri"/>
                <a:ea typeface="Calibri"/>
                <a:cs typeface="Calibri"/>
                <a:sym typeface="Calibri"/>
              </a:rPr>
              <a:t>Pharyngeal Slits</a:t>
            </a:r>
          </a:p>
          <a:p>
            <a:pPr lvl="0">
              <a:spcAft>
                <a:spcPts val="300"/>
              </a:spcAft>
              <a:buSzPts val="1400"/>
              <a:buFont typeface="Arial" pitchFamily="34" charset="0"/>
              <a:buChar char="•"/>
            </a:pPr>
            <a:r>
              <a:rPr lang="en-IN" dirty="0" smtClean="0">
                <a:latin typeface="Calibri"/>
                <a:ea typeface="Calibri"/>
                <a:cs typeface="Calibri"/>
                <a:sym typeface="Calibri"/>
              </a:rPr>
              <a:t>They are the openings which allow the entry of water through the mouth without entering the digestive system viz. they connect mouth and throat. All Chordates have these openings on the lateral sides of the pharynx at some stage of their life.</a:t>
            </a:r>
          </a:p>
          <a:p>
            <a:pPr lvl="0">
              <a:spcAft>
                <a:spcPts val="300"/>
              </a:spcAft>
              <a:buSzPts val="1400"/>
            </a:pPr>
            <a:r>
              <a:rPr lang="en-IN" b="1" dirty="0" err="1" smtClean="0">
                <a:latin typeface="Calibri"/>
                <a:ea typeface="Calibri"/>
                <a:cs typeface="Calibri"/>
                <a:sym typeface="Calibri"/>
              </a:rPr>
              <a:t>Postanal</a:t>
            </a:r>
            <a:r>
              <a:rPr lang="en-IN" b="1" dirty="0" smtClean="0">
                <a:latin typeface="Calibri"/>
                <a:ea typeface="Calibri"/>
                <a:cs typeface="Calibri"/>
                <a:sym typeface="Calibri"/>
              </a:rPr>
              <a:t> Tail</a:t>
            </a:r>
          </a:p>
          <a:p>
            <a:pPr lvl="0">
              <a:spcAft>
                <a:spcPts val="300"/>
              </a:spcAft>
              <a:buSzPts val="1400"/>
              <a:buFont typeface="Arial" pitchFamily="34" charset="0"/>
              <a:buChar char="•"/>
            </a:pPr>
            <a:r>
              <a:rPr lang="en-IN" dirty="0" smtClean="0">
                <a:latin typeface="Calibri"/>
                <a:ea typeface="Calibri"/>
                <a:cs typeface="Calibri"/>
                <a:sym typeface="Calibri"/>
              </a:rPr>
              <a:t>It is an extension of the body to the anus. In chordates, the tail is composed of skeletal muscles which help in locomotion in fish-like species. It is absent in most of the adult Chordates.</a:t>
            </a:r>
          </a:p>
          <a:p>
            <a:pPr lvl="0">
              <a:spcAft>
                <a:spcPts val="300"/>
              </a:spcAft>
              <a:buSzPts val="1400"/>
            </a:pPr>
            <a:r>
              <a:rPr lang="en-IN" b="1" dirty="0" smtClean="0">
                <a:latin typeface="Calibri"/>
                <a:ea typeface="Calibri"/>
                <a:cs typeface="Calibri"/>
                <a:sym typeface="Calibri"/>
              </a:rPr>
              <a:t>Other characteristics of chordates include:</a:t>
            </a:r>
          </a:p>
          <a:p>
            <a:pPr lvl="0">
              <a:spcAft>
                <a:spcPts val="300"/>
              </a:spcAft>
              <a:buSzPts val="1400"/>
              <a:buFont typeface="Arial" pitchFamily="34" charset="0"/>
              <a:buChar char="•"/>
            </a:pPr>
            <a:r>
              <a:rPr lang="en-IN" dirty="0" smtClean="0">
                <a:latin typeface="Calibri"/>
                <a:ea typeface="Calibri"/>
                <a:cs typeface="Calibri"/>
                <a:sym typeface="Calibri"/>
              </a:rPr>
              <a:t>Bilaterally symmetrical, </a:t>
            </a:r>
            <a:r>
              <a:rPr lang="en-IN" dirty="0" err="1" smtClean="0">
                <a:latin typeface="Calibri"/>
                <a:ea typeface="Calibri"/>
                <a:cs typeface="Calibri"/>
                <a:sym typeface="Calibri"/>
              </a:rPr>
              <a:t>triploblastic</a:t>
            </a:r>
            <a:r>
              <a:rPr lang="en-IN" dirty="0" smtClean="0">
                <a:latin typeface="Calibri"/>
                <a:ea typeface="Calibri"/>
                <a:cs typeface="Calibri"/>
                <a:sym typeface="Calibri"/>
              </a:rPr>
              <a:t>, </a:t>
            </a:r>
            <a:r>
              <a:rPr lang="en-IN" dirty="0" err="1" smtClean="0">
                <a:latin typeface="Calibri"/>
                <a:ea typeface="Calibri"/>
                <a:cs typeface="Calibri"/>
                <a:sym typeface="Calibri"/>
              </a:rPr>
              <a:t>coelomic</a:t>
            </a:r>
            <a:r>
              <a:rPr lang="en-IN" dirty="0" smtClean="0">
                <a:latin typeface="Calibri"/>
                <a:ea typeface="Calibri"/>
                <a:cs typeface="Calibri"/>
                <a:sym typeface="Calibri"/>
              </a:rPr>
              <a:t> and segmented body.</a:t>
            </a:r>
          </a:p>
          <a:p>
            <a:pPr lvl="0">
              <a:spcAft>
                <a:spcPts val="300"/>
              </a:spcAft>
              <a:buSzPts val="1400"/>
              <a:buFont typeface="Arial" pitchFamily="34" charset="0"/>
              <a:buChar char="•"/>
            </a:pPr>
            <a:r>
              <a:rPr lang="en-IN" dirty="0" smtClean="0">
                <a:latin typeface="Calibri"/>
                <a:ea typeface="Calibri"/>
                <a:cs typeface="Calibri"/>
                <a:sym typeface="Calibri"/>
              </a:rPr>
              <a:t>The body design is complex and well-differentiated.</a:t>
            </a:r>
          </a:p>
          <a:p>
            <a:pPr lvl="0">
              <a:spcAft>
                <a:spcPts val="300"/>
              </a:spcAft>
              <a:buSzPts val="1400"/>
              <a:buFont typeface="Arial" pitchFamily="34" charset="0"/>
              <a:buChar char="•"/>
            </a:pPr>
            <a:r>
              <a:rPr lang="en-IN" dirty="0" smtClean="0">
                <a:latin typeface="Calibri"/>
                <a:ea typeface="Calibri"/>
                <a:cs typeface="Calibri"/>
                <a:sym typeface="Calibri"/>
              </a:rPr>
              <a:t>The body has an organ system level of organization.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Classification Of Phylum </a:t>
            </a:r>
            <a:r>
              <a:rPr lang="en-IN" sz="2200" b="1" dirty="0" err="1" smtClean="0">
                <a:solidFill>
                  <a:srgbClr val="FF0000"/>
                </a:solidFill>
                <a:latin typeface="Calibri" pitchFamily="34" charset="0"/>
                <a:cs typeface="Calibri" pitchFamily="34" charset="0"/>
              </a:rPr>
              <a:t>Chordata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63344" y="1139120"/>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b="1" dirty="0" smtClean="0">
                <a:latin typeface="Calibri"/>
                <a:ea typeface="Calibri"/>
                <a:cs typeface="Calibri"/>
                <a:sym typeface="Calibri"/>
              </a:rPr>
              <a:t>Phylum </a:t>
            </a:r>
            <a:r>
              <a:rPr lang="en-IN" b="1" dirty="0" err="1" smtClean="0">
                <a:latin typeface="Calibri"/>
                <a:ea typeface="Calibri"/>
                <a:cs typeface="Calibri"/>
                <a:sym typeface="Calibri"/>
              </a:rPr>
              <a:t>Chordata</a:t>
            </a:r>
            <a:r>
              <a:rPr lang="en-IN" b="1" dirty="0" smtClean="0">
                <a:latin typeface="Calibri"/>
                <a:ea typeface="Calibri"/>
                <a:cs typeface="Calibri"/>
                <a:sym typeface="Calibri"/>
              </a:rPr>
              <a:t> is classified into three subphyla, namely</a:t>
            </a:r>
          </a:p>
          <a:p>
            <a:pPr lvl="0">
              <a:buSzPts val="1400"/>
              <a:buFont typeface="Arial" pitchFamily="34" charset="0"/>
              <a:buChar char="•"/>
            </a:pPr>
            <a:r>
              <a:rPr lang="en-IN" dirty="0" err="1" smtClean="0">
                <a:latin typeface="Calibri"/>
                <a:ea typeface="Calibri"/>
                <a:cs typeface="Calibri"/>
                <a:sym typeface="Calibri"/>
              </a:rPr>
              <a:t>Urochordata</a:t>
            </a:r>
            <a:r>
              <a:rPr lang="en-IN" dirty="0" smtClean="0">
                <a:latin typeface="Calibri"/>
                <a:ea typeface="Calibri"/>
                <a:cs typeface="Calibri"/>
                <a:sym typeface="Calibri"/>
              </a:rPr>
              <a:t> (tunicates),</a:t>
            </a:r>
          </a:p>
          <a:p>
            <a:pPr lvl="0">
              <a:buSzPts val="1400"/>
              <a:buFont typeface="Arial" pitchFamily="34" charset="0"/>
              <a:buChar char="•"/>
            </a:pPr>
            <a:r>
              <a:rPr lang="en-IN" dirty="0" err="1" smtClean="0">
                <a:latin typeface="Calibri"/>
                <a:ea typeface="Calibri"/>
                <a:cs typeface="Calibri"/>
                <a:sym typeface="Calibri"/>
              </a:rPr>
              <a:t>Cephalochordata</a:t>
            </a:r>
            <a:r>
              <a:rPr lang="en-IN" dirty="0" smtClean="0">
                <a:latin typeface="Calibri"/>
                <a:ea typeface="Calibri"/>
                <a:cs typeface="Calibri"/>
                <a:sym typeface="Calibri"/>
              </a:rPr>
              <a:t> (lancelets)</a:t>
            </a:r>
          </a:p>
          <a:p>
            <a:pPr lvl="0">
              <a:buSzPts val="1400"/>
              <a:buFont typeface="Arial" pitchFamily="34" charset="0"/>
              <a:buChar char="•"/>
            </a:pPr>
            <a:r>
              <a:rPr lang="en-IN" dirty="0" err="1" smtClean="0">
                <a:latin typeface="Calibri"/>
                <a:ea typeface="Calibri"/>
                <a:cs typeface="Calibri"/>
                <a:sym typeface="Calibri"/>
              </a:rPr>
              <a:t>Vertebrata</a:t>
            </a:r>
            <a:r>
              <a:rPr lang="en-IN" dirty="0" smtClean="0">
                <a:latin typeface="Calibri"/>
                <a:ea typeface="Calibri"/>
                <a:cs typeface="Calibri"/>
                <a:sym typeface="Calibri"/>
              </a:rPr>
              <a:t> (vertebrates).</a:t>
            </a:r>
          </a:p>
          <a:p>
            <a:pPr lvl="0">
              <a:buSzPts val="1400"/>
              <a:buFont typeface="Arial" pitchFamily="34" charset="0"/>
              <a:buChar char="•"/>
            </a:pPr>
            <a:r>
              <a:rPr lang="en-IN" dirty="0" smtClean="0">
                <a:latin typeface="Calibri"/>
                <a:ea typeface="Calibri"/>
                <a:cs typeface="Calibri"/>
                <a:sym typeface="Calibri"/>
              </a:rPr>
              <a:t>The subphylum </a:t>
            </a:r>
            <a:r>
              <a:rPr lang="en-IN" dirty="0" err="1" smtClean="0">
                <a:latin typeface="Calibri"/>
                <a:ea typeface="Calibri"/>
                <a:cs typeface="Calibri"/>
                <a:sym typeface="Calibri"/>
              </a:rPr>
              <a:t>Urochordata</a:t>
            </a:r>
            <a:r>
              <a:rPr lang="en-IN" dirty="0" smtClean="0">
                <a:latin typeface="Calibri"/>
                <a:ea typeface="Calibri"/>
                <a:cs typeface="Calibri"/>
                <a:sym typeface="Calibri"/>
              </a:rPr>
              <a:t> and </a:t>
            </a:r>
            <a:r>
              <a:rPr lang="en-IN" dirty="0" err="1" smtClean="0">
                <a:latin typeface="Calibri"/>
                <a:ea typeface="Calibri"/>
                <a:cs typeface="Calibri"/>
                <a:sym typeface="Calibri"/>
              </a:rPr>
              <a:t>Cephalochordata</a:t>
            </a:r>
            <a:r>
              <a:rPr lang="en-IN" dirty="0" smtClean="0">
                <a:latin typeface="Calibri"/>
                <a:ea typeface="Calibri"/>
                <a:cs typeface="Calibri"/>
                <a:sym typeface="Calibri"/>
              </a:rPr>
              <a:t> are collectively known as </a:t>
            </a:r>
            <a:r>
              <a:rPr lang="en-IN" b="1" dirty="0" err="1" smtClean="0">
                <a:latin typeface="Calibri"/>
                <a:ea typeface="Calibri"/>
                <a:cs typeface="Calibri"/>
                <a:sym typeface="Calibri"/>
              </a:rPr>
              <a:t>protochordates</a:t>
            </a:r>
            <a:r>
              <a:rPr lang="en-IN" dirty="0" smtClean="0">
                <a:latin typeface="Calibri"/>
                <a:ea typeface="Calibri"/>
                <a:cs typeface="Calibri"/>
                <a:sym typeface="Calibri"/>
              </a:rPr>
              <a:t>, which are marine animals. They are invertebrates but they share attributes of chordates.</a:t>
            </a:r>
          </a:p>
          <a:p>
            <a:pPr lvl="0">
              <a:buSzPts val="1400"/>
            </a:pPr>
            <a:r>
              <a:rPr lang="en-IN" b="1" dirty="0" smtClean="0">
                <a:latin typeface="Calibri"/>
                <a:ea typeface="Calibri"/>
                <a:cs typeface="Calibri"/>
                <a:sym typeface="Calibri"/>
              </a:rPr>
              <a:t>Characteristics of </a:t>
            </a:r>
            <a:r>
              <a:rPr lang="en-IN" b="1" dirty="0" err="1" smtClean="0">
                <a:latin typeface="Calibri"/>
                <a:ea typeface="Calibri"/>
                <a:cs typeface="Calibri"/>
                <a:sym typeface="Calibri"/>
              </a:rPr>
              <a:t>Protochordata</a:t>
            </a:r>
            <a:endParaRPr lang="en-IN" b="1"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They are generally found in marine water.</a:t>
            </a:r>
          </a:p>
          <a:p>
            <a:pPr lvl="0">
              <a:buSzPts val="1400"/>
              <a:buFont typeface="Arial" pitchFamily="34" charset="0"/>
              <a:buChar char="•"/>
            </a:pPr>
            <a:r>
              <a:rPr lang="en-IN" dirty="0" smtClean="0">
                <a:latin typeface="Calibri"/>
                <a:ea typeface="Calibri"/>
                <a:cs typeface="Calibri"/>
                <a:sym typeface="Calibri"/>
              </a:rPr>
              <a:t>Their body is bilaterally symmetrical, </a:t>
            </a:r>
            <a:r>
              <a:rPr lang="en-IN" dirty="0" err="1" smtClean="0">
                <a:latin typeface="Calibri"/>
                <a:ea typeface="Calibri"/>
                <a:cs typeface="Calibri"/>
                <a:sym typeface="Calibri"/>
              </a:rPr>
              <a:t>triploblastic</a:t>
            </a:r>
            <a:r>
              <a:rPr lang="en-IN" dirty="0" smtClean="0">
                <a:latin typeface="Calibri"/>
                <a:ea typeface="Calibri"/>
                <a:cs typeface="Calibri"/>
                <a:sym typeface="Calibri"/>
              </a:rPr>
              <a:t>, and </a:t>
            </a:r>
            <a:r>
              <a:rPr lang="en-IN" dirty="0" err="1" smtClean="0">
                <a:latin typeface="Calibri"/>
                <a:ea typeface="Calibri"/>
                <a:cs typeface="Calibri"/>
                <a:sym typeface="Calibri"/>
              </a:rPr>
              <a:t>coelomated</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At a certain stage of their lives, their body develops a long, rod-like structure for support called the notochord.</a:t>
            </a:r>
          </a:p>
          <a:p>
            <a:pPr lvl="0">
              <a:buSzPts val="1400"/>
              <a:buFont typeface="Arial" pitchFamily="34" charset="0"/>
              <a:buChar char="•"/>
            </a:pPr>
            <a:r>
              <a:rPr lang="en-IN" dirty="0" smtClean="0">
                <a:latin typeface="Calibri"/>
                <a:ea typeface="Calibri"/>
                <a:cs typeface="Calibri"/>
                <a:sym typeface="Calibri"/>
              </a:rPr>
              <a:t>They exhibit organ system level of organization.</a:t>
            </a:r>
          </a:p>
          <a:p>
            <a:pPr lvl="0">
              <a:buSzPts val="1400"/>
              <a:buFont typeface="Arial" pitchFamily="34" charset="0"/>
              <a:buChar char="•"/>
            </a:pPr>
            <a:r>
              <a:rPr lang="en-IN" dirty="0" smtClean="0">
                <a:latin typeface="Calibri"/>
                <a:ea typeface="Calibri"/>
                <a:cs typeface="Calibri"/>
                <a:sym typeface="Calibri"/>
              </a:rPr>
              <a:t>Eg., </a:t>
            </a:r>
            <a:r>
              <a:rPr lang="en-IN" dirty="0" err="1" smtClean="0">
                <a:latin typeface="Calibri"/>
                <a:ea typeface="Calibri"/>
                <a:cs typeface="Calibri"/>
                <a:sym typeface="Calibri"/>
              </a:rPr>
              <a:t>Herdmania</a:t>
            </a:r>
            <a:r>
              <a:rPr lang="en-IN" dirty="0" smtClean="0">
                <a:latin typeface="Calibri"/>
                <a:ea typeface="Calibri"/>
                <a:cs typeface="Calibri"/>
                <a:sym typeface="Calibri"/>
              </a:rPr>
              <a:t>, Amphioxus.</a:t>
            </a:r>
          </a:p>
          <a:p>
            <a:pPr lvl="0">
              <a:buSzPts val="1400"/>
            </a:pPr>
            <a:endParaRPr lang="en-IN" dirty="0" smtClean="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Urochordata</a:t>
            </a:r>
            <a:r>
              <a:rPr lang="en-IN" sz="2200" b="1" dirty="0" smtClean="0">
                <a:solidFill>
                  <a:srgbClr val="FF0000"/>
                </a:solidFill>
                <a:latin typeface="Calibri" pitchFamily="34" charset="0"/>
                <a:cs typeface="Calibri" pitchFamily="34" charset="0"/>
              </a:rPr>
              <a:t> or </a:t>
            </a:r>
            <a:r>
              <a:rPr lang="en-IN" sz="2200" b="1" dirty="0" err="1" smtClean="0">
                <a:solidFill>
                  <a:srgbClr val="FF0000"/>
                </a:solidFill>
                <a:latin typeface="Calibri" pitchFamily="34" charset="0"/>
                <a:cs typeface="Calibri" pitchFamily="34" charset="0"/>
              </a:rPr>
              <a:t>Tunicata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44683" y="961839"/>
            <a:ext cx="5736239"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They are found in the marine environment.</a:t>
            </a:r>
          </a:p>
          <a:p>
            <a:pPr lvl="0">
              <a:spcAft>
                <a:spcPts val="600"/>
              </a:spcAft>
              <a:buSzPts val="1400"/>
              <a:buFont typeface="Arial" pitchFamily="34" charset="0"/>
              <a:buChar char="•"/>
            </a:pPr>
            <a:r>
              <a:rPr lang="en-IN" dirty="0" smtClean="0">
                <a:latin typeface="Calibri"/>
                <a:ea typeface="Calibri"/>
                <a:cs typeface="Calibri"/>
                <a:sym typeface="Calibri"/>
              </a:rPr>
              <a:t>They are sessile and filter-feeders.</a:t>
            </a:r>
          </a:p>
          <a:p>
            <a:pPr lvl="0">
              <a:spcAft>
                <a:spcPts val="600"/>
              </a:spcAft>
              <a:buSzPts val="1400"/>
              <a:buFont typeface="Arial" pitchFamily="34" charset="0"/>
              <a:buChar char="•"/>
            </a:pPr>
            <a:r>
              <a:rPr lang="en-IN" dirty="0" smtClean="0">
                <a:latin typeface="Calibri"/>
                <a:ea typeface="Calibri"/>
                <a:cs typeface="Calibri"/>
                <a:sym typeface="Calibri"/>
              </a:rPr>
              <a:t>They are also known as tunicates because their body is surrounded by a leathery sheath composed of </a:t>
            </a:r>
            <a:r>
              <a:rPr lang="en-IN" dirty="0" err="1" smtClean="0">
                <a:latin typeface="Calibri"/>
                <a:ea typeface="Calibri"/>
                <a:cs typeface="Calibri"/>
                <a:sym typeface="Calibri"/>
              </a:rPr>
              <a:t>tunicin</a:t>
            </a:r>
            <a:r>
              <a:rPr lang="en-IN" dirty="0" smtClean="0">
                <a:latin typeface="Calibri"/>
                <a:ea typeface="Calibri"/>
                <a:cs typeface="Calibri"/>
                <a:sym typeface="Calibri"/>
              </a:rPr>
              <a:t> (cellulose).</a:t>
            </a:r>
          </a:p>
          <a:p>
            <a:pPr lvl="0">
              <a:spcAft>
                <a:spcPts val="600"/>
              </a:spcAft>
              <a:buSzPts val="1400"/>
              <a:buFont typeface="Arial" pitchFamily="34" charset="0"/>
              <a:buChar char="•"/>
            </a:pPr>
            <a:r>
              <a:rPr lang="en-IN" dirty="0" smtClean="0">
                <a:latin typeface="Calibri"/>
                <a:ea typeface="Calibri"/>
                <a:cs typeface="Calibri"/>
                <a:sym typeface="Calibri"/>
              </a:rPr>
              <a:t>The notochord appears in the larval stage in the tail of the larva and disappears in the adult. This is known as retrogressive metamorphosis.</a:t>
            </a:r>
          </a:p>
          <a:p>
            <a:pPr lvl="0">
              <a:spcAft>
                <a:spcPts val="600"/>
              </a:spcAft>
              <a:buSzPts val="1400"/>
              <a:buFont typeface="Arial" pitchFamily="34" charset="0"/>
              <a:buChar char="•"/>
            </a:pPr>
            <a:r>
              <a:rPr lang="en-IN" dirty="0" smtClean="0">
                <a:latin typeface="Calibri"/>
                <a:ea typeface="Calibri"/>
                <a:cs typeface="Calibri"/>
                <a:sym typeface="Calibri"/>
              </a:rPr>
              <a:t>The neural tube in the larva is replaced by a dorsal ganglion in the adults.</a:t>
            </a:r>
          </a:p>
          <a:p>
            <a:pPr lvl="0">
              <a:spcAft>
                <a:spcPts val="600"/>
              </a:spcAft>
              <a:buSzPts val="1400"/>
              <a:buFont typeface="Arial" pitchFamily="34" charset="0"/>
              <a:buChar char="•"/>
            </a:pPr>
            <a:r>
              <a:rPr lang="en-IN" dirty="0" smtClean="0">
                <a:latin typeface="Calibri"/>
                <a:ea typeface="Calibri"/>
                <a:cs typeface="Calibri"/>
                <a:sym typeface="Calibri"/>
              </a:rPr>
              <a:t>Respiration occurs through gills.</a:t>
            </a:r>
          </a:p>
          <a:p>
            <a:pPr lvl="0">
              <a:spcAft>
                <a:spcPts val="600"/>
              </a:spcAft>
              <a:buSzPts val="1400"/>
              <a:buFont typeface="Arial" pitchFamily="34" charset="0"/>
              <a:buChar char="•"/>
            </a:pPr>
            <a:r>
              <a:rPr lang="en-IN" dirty="0" smtClean="0">
                <a:latin typeface="Calibri"/>
                <a:ea typeface="Calibri"/>
                <a:cs typeface="Calibri"/>
                <a:sym typeface="Calibri"/>
              </a:rPr>
              <a:t>They have an open circulatory system.</a:t>
            </a:r>
          </a:p>
          <a:p>
            <a:pPr lvl="0">
              <a:spcAft>
                <a:spcPts val="600"/>
              </a:spcAft>
              <a:buSzPts val="1400"/>
              <a:buFont typeface="Arial" pitchFamily="34" charset="0"/>
              <a:buChar char="•"/>
            </a:pPr>
            <a:r>
              <a:rPr lang="en-IN" dirty="0" smtClean="0">
                <a:latin typeface="Calibri"/>
                <a:ea typeface="Calibri"/>
                <a:cs typeface="Calibri"/>
                <a:sym typeface="Calibri"/>
              </a:rPr>
              <a:t>The excretory organs are absent.</a:t>
            </a:r>
          </a:p>
          <a:p>
            <a:pPr lvl="0">
              <a:spcAft>
                <a:spcPts val="600"/>
              </a:spcAft>
              <a:buSzPts val="1400"/>
              <a:buFont typeface="Arial" pitchFamily="34" charset="0"/>
              <a:buChar char="•"/>
            </a:pPr>
            <a:r>
              <a:rPr lang="en-IN" dirty="0" smtClean="0">
                <a:latin typeface="Calibri"/>
                <a:ea typeface="Calibri"/>
                <a:cs typeface="Calibri"/>
                <a:sym typeface="Calibri"/>
              </a:rPr>
              <a:t>They reproduce asexually by budding.</a:t>
            </a:r>
          </a:p>
          <a:p>
            <a:pPr lvl="0">
              <a:spcAft>
                <a:spcPts val="600"/>
              </a:spcAft>
              <a:buSzPts val="1400"/>
              <a:buFont typeface="Arial" pitchFamily="34" charset="0"/>
              <a:buChar char="•"/>
            </a:pPr>
            <a:r>
              <a:rPr lang="en-IN" dirty="0" smtClean="0">
                <a:latin typeface="Calibri"/>
                <a:ea typeface="Calibri"/>
                <a:cs typeface="Calibri"/>
                <a:sym typeface="Calibri"/>
              </a:rPr>
              <a:t>Eg., </a:t>
            </a:r>
            <a:r>
              <a:rPr lang="en-IN" i="1" dirty="0" err="1" smtClean="0">
                <a:latin typeface="Calibri"/>
                <a:ea typeface="Calibri"/>
                <a:cs typeface="Calibri"/>
                <a:sym typeface="Calibri"/>
              </a:rPr>
              <a:t>Herdmania</a:t>
            </a:r>
            <a:endParaRPr lang="en-IN" i="1" dirty="0" smtClean="0">
              <a:latin typeface="Calibri"/>
              <a:ea typeface="Calibri"/>
              <a:cs typeface="Calibri"/>
              <a:sym typeface="Calibri"/>
            </a:endParaRPr>
          </a:p>
        </p:txBody>
      </p:sp>
      <p:pic>
        <p:nvPicPr>
          <p:cNvPr id="8194" name="Picture 2" descr="Tunicates"/>
          <p:cNvPicPr>
            <a:picLocks noChangeAspect="1" noChangeArrowheads="1"/>
          </p:cNvPicPr>
          <p:nvPr/>
        </p:nvPicPr>
        <p:blipFill>
          <a:blip r:embed="rId4"/>
          <a:srcRect/>
          <a:stretch>
            <a:fillRect/>
          </a:stretch>
        </p:blipFill>
        <p:spPr bwMode="auto">
          <a:xfrm>
            <a:off x="5651305" y="777388"/>
            <a:ext cx="3333750" cy="366712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982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Cephalochordata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19328" y="868532"/>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tabLst>
                <a:tab pos="1436688" algn="l"/>
              </a:tabLst>
            </a:pPr>
            <a:r>
              <a:rPr lang="en-IN" dirty="0" smtClean="0">
                <a:latin typeface="Calibri"/>
                <a:ea typeface="Calibri"/>
                <a:cs typeface="Calibri"/>
                <a:sym typeface="Calibri"/>
              </a:rPr>
              <a:t>They are marine and filter-feeders.</a:t>
            </a:r>
          </a:p>
          <a:p>
            <a:pPr lvl="0">
              <a:spcAft>
                <a:spcPts val="600"/>
              </a:spcAft>
              <a:buSzPts val="1400"/>
              <a:buFont typeface="Arial" pitchFamily="34" charset="0"/>
              <a:buChar char="•"/>
            </a:pPr>
            <a:r>
              <a:rPr lang="en-IN" dirty="0" smtClean="0">
                <a:latin typeface="Calibri"/>
                <a:ea typeface="Calibri"/>
                <a:cs typeface="Calibri"/>
                <a:sym typeface="Calibri"/>
              </a:rPr>
              <a:t>The notochords remain throughout life and extend up to the head region.</a:t>
            </a:r>
          </a:p>
          <a:p>
            <a:pPr lvl="0">
              <a:spcAft>
                <a:spcPts val="600"/>
              </a:spcAft>
              <a:buSzPts val="1400"/>
              <a:buFont typeface="Arial" pitchFamily="34" charset="0"/>
              <a:buChar char="•"/>
            </a:pPr>
            <a:r>
              <a:rPr lang="en-IN" dirty="0" smtClean="0">
                <a:latin typeface="Calibri"/>
                <a:ea typeface="Calibri"/>
                <a:cs typeface="Calibri"/>
                <a:sym typeface="Calibri"/>
              </a:rPr>
              <a:t>The nerve cord and the tail also remain throughout life.</a:t>
            </a:r>
          </a:p>
          <a:p>
            <a:pPr lvl="0">
              <a:spcAft>
                <a:spcPts val="600"/>
              </a:spcAft>
              <a:buSzPts val="1400"/>
              <a:buFont typeface="Arial" pitchFamily="34" charset="0"/>
              <a:buChar char="•"/>
            </a:pPr>
            <a:r>
              <a:rPr lang="en-IN" dirty="0" err="1" smtClean="0">
                <a:latin typeface="Calibri"/>
                <a:ea typeface="Calibri"/>
                <a:cs typeface="Calibri"/>
                <a:sym typeface="Calibri"/>
              </a:rPr>
              <a:t>Solenocyts</a:t>
            </a:r>
            <a:r>
              <a:rPr lang="en-IN" dirty="0" smtClean="0">
                <a:latin typeface="Calibri"/>
                <a:ea typeface="Calibri"/>
                <a:cs typeface="Calibri"/>
                <a:sym typeface="Calibri"/>
              </a:rPr>
              <a:t> are the excretory organs.</a:t>
            </a:r>
          </a:p>
          <a:p>
            <a:pPr lvl="0">
              <a:spcAft>
                <a:spcPts val="600"/>
              </a:spcAft>
              <a:buSzPts val="1400"/>
              <a:buFont typeface="Arial" pitchFamily="34" charset="0"/>
              <a:buChar char="•"/>
            </a:pPr>
            <a:r>
              <a:rPr lang="en-IN" dirty="0" smtClean="0">
                <a:latin typeface="Calibri"/>
                <a:ea typeface="Calibri"/>
                <a:cs typeface="Calibri"/>
                <a:sym typeface="Calibri"/>
              </a:rPr>
              <a:t>They respire through gills which open in the</a:t>
            </a:r>
          </a:p>
          <a:p>
            <a:pPr lvl="0">
              <a:spcAft>
                <a:spcPts val="600"/>
              </a:spcAft>
              <a:buSzPts val="1400"/>
            </a:pPr>
            <a:r>
              <a:rPr lang="en-IN" dirty="0" smtClean="0">
                <a:latin typeface="Calibri"/>
                <a:ea typeface="Calibri"/>
                <a:cs typeface="Calibri"/>
                <a:sym typeface="Calibri"/>
              </a:rPr>
              <a:t> atrium.</a:t>
            </a:r>
          </a:p>
          <a:p>
            <a:pPr lvl="0">
              <a:spcAft>
                <a:spcPts val="600"/>
              </a:spcAft>
              <a:buSzPts val="1400"/>
              <a:buFont typeface="Arial" pitchFamily="34" charset="0"/>
              <a:buChar char="•"/>
            </a:pPr>
            <a:r>
              <a:rPr lang="en-IN" dirty="0" smtClean="0">
                <a:latin typeface="Calibri"/>
                <a:ea typeface="Calibri"/>
                <a:cs typeface="Calibri"/>
                <a:sym typeface="Calibri"/>
              </a:rPr>
              <a:t>The body wall comprises of </a:t>
            </a:r>
            <a:r>
              <a:rPr lang="en-IN" dirty="0" err="1" smtClean="0">
                <a:latin typeface="Calibri"/>
                <a:ea typeface="Calibri"/>
                <a:cs typeface="Calibri"/>
                <a:sym typeface="Calibri"/>
              </a:rPr>
              <a:t>myotomes</a:t>
            </a:r>
            <a:r>
              <a:rPr lang="en-IN" dirty="0" smtClean="0">
                <a:latin typeface="Calibri"/>
                <a:ea typeface="Calibri"/>
                <a:cs typeface="Calibri"/>
                <a:sym typeface="Calibri"/>
              </a:rPr>
              <a:t>.</a:t>
            </a:r>
          </a:p>
          <a:p>
            <a:pPr lvl="0">
              <a:spcAft>
                <a:spcPts val="600"/>
              </a:spcAft>
              <a:buSzPts val="1400"/>
              <a:buFont typeface="Arial" pitchFamily="34" charset="0"/>
              <a:buChar char="•"/>
            </a:pPr>
            <a:r>
              <a:rPr lang="en-IN" dirty="0" err="1" smtClean="0">
                <a:latin typeface="Calibri"/>
                <a:ea typeface="Calibri"/>
                <a:cs typeface="Calibri"/>
                <a:sym typeface="Calibri"/>
              </a:rPr>
              <a:t>Eg</a:t>
            </a:r>
            <a:r>
              <a:rPr lang="en-IN" dirty="0" smtClean="0">
                <a:latin typeface="Calibri"/>
                <a:ea typeface="Calibri"/>
                <a:cs typeface="Calibri"/>
                <a:sym typeface="Calibri"/>
              </a:rPr>
              <a:t>. </a:t>
            </a:r>
            <a:r>
              <a:rPr lang="en-IN" i="1" dirty="0" smtClean="0">
                <a:latin typeface="Calibri"/>
                <a:ea typeface="Calibri"/>
                <a:cs typeface="Calibri"/>
                <a:sym typeface="Calibri"/>
              </a:rPr>
              <a:t>Amphioxus</a:t>
            </a:r>
          </a:p>
        </p:txBody>
      </p:sp>
      <p:pic>
        <p:nvPicPr>
          <p:cNvPr id="6146" name="Picture 2" descr="Amphioxus Fig. 23.CO. - ppt download"/>
          <p:cNvPicPr>
            <a:picLocks noChangeAspect="1" noChangeArrowheads="1"/>
          </p:cNvPicPr>
          <p:nvPr/>
        </p:nvPicPr>
        <p:blipFill>
          <a:blip r:embed="rId4"/>
          <a:srcRect t="12881" b="12993"/>
          <a:stretch>
            <a:fillRect/>
          </a:stretch>
        </p:blipFill>
        <p:spPr bwMode="auto">
          <a:xfrm>
            <a:off x="3990458" y="1903445"/>
            <a:ext cx="4799999" cy="292281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Vertebrata</a:t>
            </a:r>
            <a:endParaRPr sz="1800" b="1" i="0" u="none" strike="noStrike" cap="none">
              <a:solidFill>
                <a:srgbClr val="000000"/>
              </a:solidFill>
              <a:latin typeface="Calibri" pitchFamily="34" charset="0"/>
              <a:cs typeface="Calibri" pitchFamily="34" charset="0"/>
              <a:sym typeface="Arial"/>
            </a:endParaRPr>
          </a:p>
        </p:txBody>
      </p:sp>
      <p:sp>
        <p:nvSpPr>
          <p:cNvPr id="64" name="Google Shape;64;p14"/>
          <p:cNvSpPr txBox="1"/>
          <p:nvPr/>
        </p:nvSpPr>
        <p:spPr>
          <a:xfrm>
            <a:off x="235352" y="1027152"/>
            <a:ext cx="8908648" cy="2889600"/>
          </a:xfrm>
          <a:prstGeom prst="rect">
            <a:avLst/>
          </a:prstGeom>
          <a:noFill/>
          <a:ln>
            <a:noFill/>
          </a:ln>
        </p:spPr>
        <p:txBody>
          <a:bodyPr spcFirstLastPara="1" wrap="square" lIns="91425" tIns="91425" rIns="91425" bIns="91425" anchor="t" anchorCtr="0">
            <a:noAutofit/>
          </a:bodyPr>
          <a:lstStyle/>
          <a:p>
            <a:pPr lvl="0">
              <a:buSzPts val="1400"/>
            </a:pPr>
            <a:endParaRPr lang="en-IN" dirty="0" smtClean="0">
              <a:latin typeface="Calibri"/>
              <a:ea typeface="Calibri"/>
              <a:cs typeface="Calibri"/>
              <a:sym typeface="Calibri"/>
            </a:endParaRPr>
          </a:p>
          <a:p>
            <a:pPr lvl="0">
              <a:buSzPts val="1400"/>
            </a:pPr>
            <a:r>
              <a:rPr lang="en-IN" dirty="0" smtClean="0">
                <a:latin typeface="Calibri"/>
                <a:ea typeface="Calibri"/>
                <a:cs typeface="Calibri"/>
                <a:sym typeface="Calibri"/>
              </a:rPr>
              <a:t>The characteristic features of vertebrates include:</a:t>
            </a:r>
          </a:p>
          <a:p>
            <a:pPr lvl="0">
              <a:buSzPts val="1400"/>
              <a:buFont typeface="Arial" pitchFamily="34" charset="0"/>
              <a:buChar char="•"/>
            </a:pPr>
            <a:r>
              <a:rPr lang="en-IN" dirty="0" smtClean="0">
                <a:latin typeface="Calibri"/>
                <a:ea typeface="Calibri"/>
                <a:cs typeface="Calibri"/>
                <a:sym typeface="Calibri"/>
              </a:rPr>
              <a:t>These are advanced chordates and have cranium around the brain.</a:t>
            </a:r>
          </a:p>
          <a:p>
            <a:pPr lvl="0">
              <a:buSzPts val="1400"/>
              <a:buFont typeface="Arial" pitchFamily="34" charset="0"/>
              <a:buChar char="•"/>
            </a:pPr>
            <a:r>
              <a:rPr lang="en-IN" dirty="0" smtClean="0">
                <a:latin typeface="Calibri"/>
                <a:ea typeface="Calibri"/>
                <a:cs typeface="Calibri"/>
                <a:sym typeface="Calibri"/>
              </a:rPr>
              <a:t>The notochord is replaced by a vertebral column in adults. This is why it is said that ‘all vertebrates are chordates but all chordates are not vertebrates’.</a:t>
            </a:r>
          </a:p>
          <a:p>
            <a:pPr lvl="0">
              <a:buSzPts val="1400"/>
              <a:buFont typeface="Arial" pitchFamily="34" charset="0"/>
              <a:buChar char="•"/>
            </a:pPr>
            <a:r>
              <a:rPr lang="en-IN" dirty="0" smtClean="0">
                <a:latin typeface="Calibri"/>
                <a:ea typeface="Calibri"/>
                <a:cs typeface="Calibri"/>
                <a:sym typeface="Calibri"/>
              </a:rPr>
              <a:t>A high degree of </a:t>
            </a:r>
            <a:r>
              <a:rPr lang="en-IN" dirty="0" err="1" smtClean="0">
                <a:latin typeface="Calibri"/>
                <a:ea typeface="Calibri"/>
                <a:cs typeface="Calibri"/>
                <a:sym typeface="Calibri"/>
              </a:rPr>
              <a:t>cephalization</a:t>
            </a:r>
            <a:r>
              <a:rPr lang="en-IN" dirty="0" smtClean="0">
                <a:latin typeface="Calibri"/>
                <a:ea typeface="Calibri"/>
                <a:cs typeface="Calibri"/>
                <a:sym typeface="Calibri"/>
              </a:rPr>
              <a:t> is observed.</a:t>
            </a:r>
          </a:p>
          <a:p>
            <a:pPr lvl="0">
              <a:buSzPts val="1400"/>
              <a:buFont typeface="Arial" pitchFamily="34" charset="0"/>
              <a:buChar char="•"/>
            </a:pPr>
            <a:r>
              <a:rPr lang="en-IN" dirty="0" smtClean="0">
                <a:latin typeface="Calibri"/>
                <a:ea typeface="Calibri"/>
                <a:cs typeface="Calibri"/>
                <a:sym typeface="Calibri"/>
              </a:rPr>
              <a:t>The epidermis is multi-layered.</a:t>
            </a:r>
          </a:p>
          <a:p>
            <a:pPr lvl="0">
              <a:buSzPts val="1400"/>
              <a:buFont typeface="Arial" pitchFamily="34" charset="0"/>
              <a:buChar char="•"/>
            </a:pPr>
            <a:r>
              <a:rPr lang="en-IN" dirty="0" smtClean="0">
                <a:latin typeface="Calibri"/>
                <a:ea typeface="Calibri"/>
                <a:cs typeface="Calibri"/>
                <a:sym typeface="Calibri"/>
              </a:rPr>
              <a:t>They consist of three types of muscles-striped, </a:t>
            </a:r>
            <a:r>
              <a:rPr lang="en-IN" dirty="0" err="1" smtClean="0">
                <a:latin typeface="Calibri"/>
                <a:ea typeface="Calibri"/>
                <a:cs typeface="Calibri"/>
                <a:sym typeface="Calibri"/>
              </a:rPr>
              <a:t>unstriped</a:t>
            </a:r>
            <a:r>
              <a:rPr lang="en-IN" dirty="0" smtClean="0">
                <a:latin typeface="Calibri"/>
                <a:ea typeface="Calibri"/>
                <a:cs typeface="Calibri"/>
                <a:sym typeface="Calibri"/>
              </a:rPr>
              <a:t> and cardiac.</a:t>
            </a:r>
          </a:p>
          <a:p>
            <a:pPr lvl="0">
              <a:buSzPts val="1400"/>
              <a:buFont typeface="Arial" pitchFamily="34" charset="0"/>
              <a:buChar char="•"/>
            </a:pPr>
            <a:r>
              <a:rPr lang="en-IN" dirty="0" smtClean="0">
                <a:latin typeface="Calibri"/>
                <a:ea typeface="Calibri"/>
                <a:cs typeface="Calibri"/>
                <a:sym typeface="Calibri"/>
              </a:rPr>
              <a:t>They have a well-developed </a:t>
            </a:r>
            <a:r>
              <a:rPr lang="en-IN" dirty="0" err="1" smtClean="0">
                <a:latin typeface="Calibri"/>
                <a:ea typeface="Calibri"/>
                <a:cs typeface="Calibri"/>
                <a:sym typeface="Calibri"/>
              </a:rPr>
              <a:t>coelom</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The alimentary canal is complete.</a:t>
            </a:r>
          </a:p>
          <a:p>
            <a:pPr lvl="0">
              <a:buSzPts val="1400"/>
              <a:buFont typeface="Arial" pitchFamily="34" charset="0"/>
              <a:buChar char="•"/>
            </a:pPr>
            <a:r>
              <a:rPr lang="en-IN" dirty="0" smtClean="0">
                <a:latin typeface="Calibri"/>
                <a:ea typeface="Calibri"/>
                <a:cs typeface="Calibri"/>
                <a:sym typeface="Calibri"/>
              </a:rPr>
              <a:t>The heart is three or four-chambered.</a:t>
            </a:r>
          </a:p>
          <a:p>
            <a:pPr lvl="0">
              <a:buSzPts val="1400"/>
              <a:buFont typeface="Arial" pitchFamily="34" charset="0"/>
              <a:buChar char="•"/>
            </a:pPr>
            <a:r>
              <a:rPr lang="en-IN" dirty="0" smtClean="0">
                <a:latin typeface="Calibri"/>
                <a:ea typeface="Calibri"/>
                <a:cs typeface="Calibri"/>
                <a:sym typeface="Calibri"/>
              </a:rPr>
              <a:t>They have well-developed respiratory and excretory systems.</a:t>
            </a:r>
          </a:p>
          <a:p>
            <a:pPr lvl="0">
              <a:buSzPts val="1400"/>
              <a:buFont typeface="Arial" pitchFamily="34" charset="0"/>
              <a:buChar char="•"/>
            </a:pPr>
            <a:r>
              <a:rPr lang="en-IN" dirty="0" smtClean="0">
                <a:latin typeface="Calibri"/>
                <a:ea typeface="Calibri"/>
                <a:cs typeface="Calibri"/>
                <a:sym typeface="Calibri"/>
              </a:rPr>
              <a:t>Endocrine glands are present in all.</a:t>
            </a:r>
          </a:p>
          <a:p>
            <a:pPr lvl="0">
              <a:buSzPts val="1400"/>
              <a:buFont typeface="Arial" pitchFamily="34" charset="0"/>
              <a:buChar char="•"/>
            </a:pPr>
            <a:r>
              <a:rPr lang="en-IN" dirty="0" smtClean="0">
                <a:latin typeface="Calibri"/>
                <a:ea typeface="Calibri"/>
                <a:cs typeface="Calibri"/>
                <a:sym typeface="Calibri"/>
              </a:rPr>
              <a:t>They are unisexual and reproduce sexually, hagfish being an exception.</a:t>
            </a:r>
          </a:p>
          <a:p>
            <a:pPr lvl="0">
              <a:buSzPts val="1400"/>
              <a:buFont typeface="Arial" pitchFamily="34" charset="0"/>
              <a:buChar char="•"/>
            </a:pPr>
            <a:r>
              <a:rPr lang="en-IN" dirty="0" smtClean="0">
                <a:latin typeface="Calibri"/>
                <a:ea typeface="Calibri"/>
                <a:cs typeface="Calibri"/>
                <a:sym typeface="Calibri"/>
              </a:rPr>
              <a:t>For </a:t>
            </a:r>
            <a:r>
              <a:rPr lang="en-IN" dirty="0" err="1" smtClean="0">
                <a:latin typeface="Calibri"/>
                <a:ea typeface="Calibri"/>
                <a:cs typeface="Calibri"/>
                <a:sym typeface="Calibri"/>
              </a:rPr>
              <a:t>eg</a:t>
            </a:r>
            <a:r>
              <a:rPr lang="en-IN" dirty="0" smtClean="0">
                <a:latin typeface="Calibri"/>
                <a:ea typeface="Calibri"/>
                <a:cs typeface="Calibri"/>
                <a:sym typeface="Calibri"/>
              </a:rPr>
              <a:t>., humans.</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781</Words>
  <Application>Microsoft Office PowerPoint</Application>
  <PresentationFormat>On-screen Show (16:9)</PresentationFormat>
  <Paragraphs>105</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16</cp:revision>
  <dcterms:modified xsi:type="dcterms:W3CDTF">2020-08-27T07:07:17Z</dcterms:modified>
</cp:coreProperties>
</file>