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60" r:id="rId2"/>
    <p:sldId id="257" r:id="rId3"/>
    <p:sldId id="258" r:id="rId4"/>
    <p:sldId id="261" r:id="rId5"/>
    <p:sldId id="266" r:id="rId6"/>
    <p:sldId id="262" r:id="rId7"/>
    <p:sldId id="263" r:id="rId8"/>
    <p:sldId id="264" r:id="rId9"/>
    <p:sldId id="265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0" y="617305"/>
            <a:ext cx="7567127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BIOLOGICAL CLASSIFICATION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KINGDOM PLANTAE &amp; ANIMALIA</a:t>
            </a:r>
            <a:endParaRPr sz="2500" b="0" i="0" u="none" strike="noStrike" cap="none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408787" y="288897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</a:t>
            </a:r>
            <a:r>
              <a:rPr lang="en-IN" b="1" dirty="0" smtClean="0"/>
              <a:t>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BIOLOGICAL CLASSIFICATION 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69151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Classification of 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Plantae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007706"/>
            <a:ext cx="8688300" cy="3319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dirty="0" smtClean="0">
                <a:latin typeface="Calibri" pitchFamily="34" charset="0"/>
              </a:rPr>
              <a:t>In Linnaeus time a Two Kingdom system of classification with Plantae and Animalia kingdoms was developed that included all plants and animals respectively.</a:t>
            </a:r>
          </a:p>
          <a:p>
            <a:endParaRPr lang="en-IN" dirty="0" smtClean="0">
              <a:latin typeface="Calibri" pitchFamily="34" charset="0"/>
            </a:endParaRPr>
          </a:p>
          <a:p>
            <a:r>
              <a:rPr lang="en-IN" dirty="0" smtClean="0">
                <a:latin typeface="Calibri" pitchFamily="34" charset="0"/>
              </a:rPr>
              <a:t>August Wilhelm </a:t>
            </a:r>
            <a:r>
              <a:rPr lang="en-IN" dirty="0" err="1" smtClean="0">
                <a:latin typeface="Calibri" pitchFamily="34" charset="0"/>
              </a:rPr>
              <a:t>Eichler</a:t>
            </a:r>
            <a:r>
              <a:rPr lang="en-IN" dirty="0" smtClean="0">
                <a:latin typeface="Calibri" pitchFamily="34" charset="0"/>
              </a:rPr>
              <a:t> (1883) a botanist, divided plant kingdom into </a:t>
            </a:r>
            <a:r>
              <a:rPr lang="en-IN" u="sng" dirty="0" smtClean="0">
                <a:latin typeface="Calibri" pitchFamily="34" charset="0"/>
              </a:rPr>
              <a:t>two sub-kingdoms mainly on the basis of presence or absence of seeds.</a:t>
            </a:r>
          </a:p>
          <a:p>
            <a:endParaRPr lang="en-IN" dirty="0" smtClean="0">
              <a:latin typeface="Calibri" pitchFamily="34" charset="0"/>
            </a:endParaRPr>
          </a:p>
          <a:p>
            <a:pPr marL="342900" indent="-342900">
              <a:buAutoNum type="arabicParenBoth"/>
            </a:pPr>
            <a:r>
              <a:rPr lang="en-IN" dirty="0" err="1" smtClean="0">
                <a:latin typeface="Calibri" pitchFamily="34" charset="0"/>
              </a:rPr>
              <a:t>Cryptogamae</a:t>
            </a:r>
            <a:r>
              <a:rPr lang="en-IN" dirty="0" smtClean="0">
                <a:latin typeface="Calibri" pitchFamily="34" charset="0"/>
              </a:rPr>
              <a:t> (Gr. </a:t>
            </a:r>
            <a:r>
              <a:rPr lang="en-IN" dirty="0" err="1" smtClean="0">
                <a:latin typeface="Calibri" pitchFamily="34" charset="0"/>
              </a:rPr>
              <a:t>Cryptos</a:t>
            </a:r>
            <a:r>
              <a:rPr lang="en-IN" dirty="0" smtClean="0">
                <a:latin typeface="Calibri" pitchFamily="34" charset="0"/>
              </a:rPr>
              <a:t> = hidden; </a:t>
            </a:r>
            <a:r>
              <a:rPr lang="en-IN" dirty="0" err="1" smtClean="0">
                <a:latin typeface="Calibri" pitchFamily="34" charset="0"/>
              </a:rPr>
              <a:t>gamos</a:t>
            </a:r>
            <a:r>
              <a:rPr lang="en-IN" dirty="0" smtClean="0">
                <a:latin typeface="Calibri" pitchFamily="34" charset="0"/>
              </a:rPr>
              <a:t> = marriage):</a:t>
            </a:r>
          </a:p>
          <a:p>
            <a:pPr marL="342900" indent="-73025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Lower plants in which sex organs are hidden and seeds and flowers absent.</a:t>
            </a:r>
          </a:p>
          <a:p>
            <a:pPr marL="342900" indent="-73025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It includes </a:t>
            </a:r>
            <a:r>
              <a:rPr lang="en-IN" dirty="0" err="1" smtClean="0">
                <a:latin typeface="Calibri" pitchFamily="34" charset="0"/>
              </a:rPr>
              <a:t>Thallophytes</a:t>
            </a:r>
            <a:r>
              <a:rPr lang="en-IN" dirty="0" smtClean="0">
                <a:latin typeface="Calibri" pitchFamily="34" charset="0"/>
              </a:rPr>
              <a:t>, Bryophytes, </a:t>
            </a:r>
            <a:r>
              <a:rPr lang="en-IN" dirty="0" err="1" smtClean="0">
                <a:latin typeface="Calibri" pitchFamily="34" charset="0"/>
              </a:rPr>
              <a:t>pteridophytes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 marL="342900" indent="-342900"/>
            <a:endParaRPr lang="en-IN" dirty="0" smtClean="0">
              <a:latin typeface="Calibri" pitchFamily="34" charset="0"/>
            </a:endParaRPr>
          </a:p>
          <a:p>
            <a:r>
              <a:rPr lang="en-IN" dirty="0" smtClean="0">
                <a:latin typeface="Calibri" pitchFamily="34" charset="0"/>
              </a:rPr>
              <a:t>(2) </a:t>
            </a:r>
            <a:r>
              <a:rPr lang="en-IN" dirty="0" err="1" smtClean="0">
                <a:latin typeface="Calibri" pitchFamily="34" charset="0"/>
              </a:rPr>
              <a:t>Phanerogamae</a:t>
            </a:r>
            <a:r>
              <a:rPr lang="en-IN" dirty="0" smtClean="0">
                <a:latin typeface="Calibri" pitchFamily="34" charset="0"/>
              </a:rPr>
              <a:t> (Gr. </a:t>
            </a:r>
            <a:r>
              <a:rPr lang="en-IN" dirty="0" err="1" smtClean="0">
                <a:latin typeface="Calibri" pitchFamily="34" charset="0"/>
              </a:rPr>
              <a:t>Phaneros</a:t>
            </a:r>
            <a:r>
              <a:rPr lang="en-IN" dirty="0" smtClean="0">
                <a:latin typeface="Calibri" pitchFamily="34" charset="0"/>
              </a:rPr>
              <a:t> = visible; </a:t>
            </a:r>
            <a:r>
              <a:rPr lang="en-IN" dirty="0" err="1" smtClean="0">
                <a:latin typeface="Calibri" pitchFamily="34" charset="0"/>
              </a:rPr>
              <a:t>gamos</a:t>
            </a:r>
            <a:r>
              <a:rPr lang="en-IN" dirty="0" smtClean="0">
                <a:latin typeface="Calibri" pitchFamily="34" charset="0"/>
              </a:rPr>
              <a:t> = marriage):</a:t>
            </a:r>
          </a:p>
          <a:p>
            <a:pPr marL="354013" indent="-84138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Higher plants in which sex organs are evident; seeds present.</a:t>
            </a:r>
          </a:p>
          <a:p>
            <a:pPr marL="354013" indent="-84138"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 It includes Gymnosperms and Angiosperms.</a:t>
            </a:r>
          </a:p>
          <a:p>
            <a:r>
              <a:rPr lang="en-IN" dirty="0" smtClean="0">
                <a:latin typeface="Calibri" pitchFamily="34" charset="0"/>
              </a:rPr>
              <a:t/>
            </a:r>
            <a:br>
              <a:rPr lang="en-IN" dirty="0" smtClean="0">
                <a:latin typeface="Calibri" pitchFamily="34" charset="0"/>
              </a:rPr>
            </a:b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Thallophyta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and Bryophytes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158619" y="1008492"/>
            <a:ext cx="5253135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IN" b="1" dirty="0" err="1" smtClean="0">
                <a:latin typeface="Calibri" pitchFamily="34" charset="0"/>
              </a:rPr>
              <a:t>Thallophyta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Comprises the simplest plants which possess undifferentiated or </a:t>
            </a:r>
            <a:r>
              <a:rPr lang="en-IN" dirty="0" err="1" smtClean="0">
                <a:latin typeface="Calibri" pitchFamily="34" charset="0"/>
              </a:rPr>
              <a:t>thallus</a:t>
            </a:r>
            <a:r>
              <a:rPr lang="en-IN" dirty="0" smtClean="0">
                <a:latin typeface="Calibri" pitchFamily="34" charset="0"/>
              </a:rPr>
              <a:t> like forms.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Reproductive organs single celled no jacketed called </a:t>
            </a:r>
            <a:r>
              <a:rPr lang="en-IN" dirty="0" err="1" smtClean="0">
                <a:latin typeface="Calibri" pitchFamily="34" charset="0"/>
              </a:rPr>
              <a:t>gametangia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Embryo stage, vascular and mechanical tissues are all absent.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Differentiation of true roots, stems and leaves is also absent.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Asexual reproduction by accessory spores is very common. Presently, it includes only Algae.</a:t>
            </a: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/>
            </a:r>
            <a:br>
              <a:rPr lang="en-IN" dirty="0" smtClean="0">
                <a:latin typeface="Calibri" pitchFamily="34" charset="0"/>
              </a:rPr>
            </a:br>
            <a:r>
              <a:rPr lang="en-IN" b="1" dirty="0" smtClean="0">
                <a:latin typeface="Calibri" pitchFamily="34" charset="0"/>
              </a:rPr>
              <a:t>Bryophytes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These are nonvascular terrestrial plants of moist habitats in which a multicellular diploid </a:t>
            </a:r>
            <a:r>
              <a:rPr lang="en-IN" dirty="0" err="1" smtClean="0">
                <a:latin typeface="Calibri" pitchFamily="34" charset="0"/>
              </a:rPr>
              <a:t>sporophyte</a:t>
            </a:r>
            <a:r>
              <a:rPr lang="en-IN" dirty="0" smtClean="0">
                <a:latin typeface="Calibri" pitchFamily="34" charset="0"/>
              </a:rPr>
              <a:t> lives as a parasite on an independent multicellular haploid gametophyte that develops multicellular jacketed sex organs.</a:t>
            </a:r>
          </a:p>
        </p:txBody>
      </p:sp>
      <p:pic>
        <p:nvPicPr>
          <p:cNvPr id="1026" name="Picture 2" descr="C:\Users\PRAVAT\Desktop\Thallophyt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32554" y="877076"/>
            <a:ext cx="3404424" cy="1588731"/>
          </a:xfrm>
          <a:prstGeom prst="rect">
            <a:avLst/>
          </a:prstGeom>
          <a:noFill/>
        </p:spPr>
      </p:pic>
      <p:pic>
        <p:nvPicPr>
          <p:cNvPr id="1027" name="Picture 3" descr="C:\Users\PRAVAT\Desktop\downloa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94966" y="2913192"/>
            <a:ext cx="3315769" cy="174307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079840" y="2464515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err="1" smtClean="0">
                <a:latin typeface="Calibri" pitchFamily="34" charset="0"/>
              </a:rPr>
              <a:t>Thallophyta</a:t>
            </a:r>
            <a:endParaRPr lang="en-IN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41672" y="4703862"/>
            <a:ext cx="10326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Calibri" pitchFamily="34" charset="0"/>
              </a:rPr>
              <a:t>Bryophytes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00666" y="16375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Vascular plants –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Tracheophyta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7281" y="597944"/>
            <a:ext cx="5887617" cy="4340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are those plants which posses </a:t>
            </a:r>
            <a:r>
              <a:rPr lang="en-IN" dirty="0" err="1" smtClean="0">
                <a:latin typeface="Calibri" pitchFamily="34" charset="0"/>
              </a:rPr>
              <a:t>conductiong</a:t>
            </a:r>
            <a:r>
              <a:rPr lang="en-IN" dirty="0" smtClean="0">
                <a:latin typeface="Calibri" pitchFamily="34" charset="0"/>
              </a:rPr>
              <a:t> or vascular tissues, </a:t>
            </a:r>
            <a:r>
              <a:rPr lang="en-IN" b="1" dirty="0" smtClean="0">
                <a:latin typeface="Calibri" pitchFamily="34" charset="0"/>
              </a:rPr>
              <a:t>xylem </a:t>
            </a:r>
            <a:r>
              <a:rPr lang="en-IN" dirty="0" smtClean="0">
                <a:latin typeface="Calibri" pitchFamily="34" charset="0"/>
              </a:rPr>
              <a:t>and </a:t>
            </a:r>
            <a:r>
              <a:rPr lang="en-IN" b="1" dirty="0" smtClean="0">
                <a:latin typeface="Calibri" pitchFamily="34" charset="0"/>
              </a:rPr>
              <a:t>phloem. </a:t>
            </a:r>
            <a:r>
              <a:rPr lang="en-IN" dirty="0" smtClean="0">
                <a:latin typeface="Calibri" pitchFamily="34" charset="0"/>
              </a:rPr>
              <a:t>Xylem transports water and minerals while phloem conducts organic food.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Vascular plants comprise more than 275,000 living species.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are most visible green plants around us, so much so that the term ‘plants’ generally means vascular plants.</a:t>
            </a:r>
          </a:p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IN" b="1" dirty="0" smtClean="0">
                <a:latin typeface="Calibri" pitchFamily="34" charset="0"/>
              </a:rPr>
              <a:t>1.Pteridophytes- </a:t>
            </a:r>
            <a:r>
              <a:rPr lang="en-IN" b="1" dirty="0" err="1" smtClean="0">
                <a:latin typeface="Calibri" pitchFamily="34" charset="0"/>
              </a:rPr>
              <a:t>pteridophyta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Pteridophytes are seedless vascular plants that have </a:t>
            </a:r>
            <a:r>
              <a:rPr lang="en-IN" dirty="0" err="1" smtClean="0">
                <a:latin typeface="Calibri" pitchFamily="34" charset="0"/>
              </a:rPr>
              <a:t>sporophytic</a:t>
            </a:r>
            <a:r>
              <a:rPr lang="en-IN" dirty="0" smtClean="0">
                <a:latin typeface="Calibri" pitchFamily="34" charset="0"/>
              </a:rPr>
              <a:t> plant body, inconspicuous gametophytes </a:t>
            </a:r>
            <a:r>
              <a:rPr lang="en-IN" dirty="0" err="1" smtClean="0">
                <a:latin typeface="Calibri" pitchFamily="34" charset="0"/>
              </a:rPr>
              <a:t>contining</a:t>
            </a:r>
            <a:r>
              <a:rPr lang="en-IN" dirty="0" smtClean="0">
                <a:latin typeface="Calibri" pitchFamily="34" charset="0"/>
              </a:rPr>
              <a:t> small sessile antheridia and partially embedded archegonia with 4- rowed neck.</a:t>
            </a:r>
          </a:p>
          <a:p>
            <a:endParaRPr lang="en-IN" dirty="0" smtClean="0">
              <a:latin typeface="Calibri" pitchFamily="34" charset="0"/>
            </a:endParaRPr>
          </a:p>
        </p:txBody>
      </p:sp>
      <p:pic>
        <p:nvPicPr>
          <p:cNvPr id="2050" name="Picture 2" descr="C:\Users\PRAVAT\Desktop\biologyplant-kingdompteridophytes_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8893" y="1026368"/>
            <a:ext cx="3245107" cy="309776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790388" y="4153356"/>
            <a:ext cx="12362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Calibri" pitchFamily="34" charset="0"/>
              </a:rPr>
              <a:t>Pteridophytes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300666" y="163752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Vascular plants –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Tracheophyta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7281" y="597944"/>
            <a:ext cx="5243805" cy="4340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IN" b="1" dirty="0" smtClean="0">
                <a:latin typeface="Calibri" pitchFamily="34" charset="0"/>
              </a:rPr>
              <a:t>2.Seed plants- spermatophyte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comprise over 250,000 vascular plants.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After sexual reproduction , the plants produce seeds for dispersal and multiplication . The seeds are dormant and can easily pass through unfavourable conditions.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plant body belongs to </a:t>
            </a:r>
            <a:r>
              <a:rPr lang="en-IN" dirty="0" err="1" smtClean="0">
                <a:latin typeface="Calibri" pitchFamily="34" charset="0"/>
              </a:rPr>
              <a:t>sporophytic</a:t>
            </a:r>
            <a:r>
              <a:rPr lang="en-IN" dirty="0" smtClean="0">
                <a:latin typeface="Calibri" pitchFamily="34" charset="0"/>
              </a:rPr>
              <a:t> generation.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</a:t>
            </a:r>
            <a:r>
              <a:rPr lang="en-IN" dirty="0" err="1" smtClean="0">
                <a:latin typeface="Calibri" pitchFamily="34" charset="0"/>
              </a:rPr>
              <a:t>sporophytic</a:t>
            </a:r>
            <a:r>
              <a:rPr lang="en-IN" dirty="0" smtClean="0">
                <a:latin typeface="Calibri" pitchFamily="34" charset="0"/>
              </a:rPr>
              <a:t> plant body is differentiated into true stem, </a:t>
            </a:r>
            <a:r>
              <a:rPr lang="en-IN" dirty="0" err="1" smtClean="0">
                <a:latin typeface="Calibri" pitchFamily="34" charset="0"/>
              </a:rPr>
              <a:t>lves</a:t>
            </a:r>
            <a:r>
              <a:rPr lang="en-IN" dirty="0" smtClean="0">
                <a:latin typeface="Calibri" pitchFamily="34" charset="0"/>
              </a:rPr>
              <a:t> and roots.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Plants show </a:t>
            </a:r>
            <a:r>
              <a:rPr lang="en-IN" b="1" dirty="0" err="1" smtClean="0">
                <a:latin typeface="Calibri" pitchFamily="34" charset="0"/>
              </a:rPr>
              <a:t>heterospory</a:t>
            </a:r>
            <a:r>
              <a:rPr lang="en-IN" dirty="0" smtClean="0">
                <a:latin typeface="Calibri" pitchFamily="34" charset="0"/>
              </a:rPr>
              <a:t> or two types of </a:t>
            </a:r>
            <a:r>
              <a:rPr lang="en-IN" dirty="0" err="1" smtClean="0">
                <a:latin typeface="Calibri" pitchFamily="34" charset="0"/>
              </a:rPr>
              <a:t>meiospores</a:t>
            </a:r>
            <a:r>
              <a:rPr lang="en-IN" dirty="0" smtClean="0">
                <a:latin typeface="Calibri" pitchFamily="34" charset="0"/>
              </a:rPr>
              <a:t>, microspores and megaspores.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 two major types of seed plants are the gymnosperms (seeds in cones) and angiosperms (seeds in ovaries of flowers).</a:t>
            </a:r>
            <a:br>
              <a:rPr lang="en-IN" dirty="0" smtClean="0">
                <a:latin typeface="Calibri" pitchFamily="34" charset="0"/>
              </a:rPr>
            </a:br>
            <a:r>
              <a:rPr lang="en-IN" dirty="0" smtClean="0">
                <a:latin typeface="Calibri" pitchFamily="34" charset="0"/>
              </a:rPr>
              <a:t> </a:t>
            </a: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>.</a:t>
            </a:r>
            <a:endParaRPr lang="en-IN" dirty="0">
              <a:latin typeface="Calibri" pitchFamily="34" charset="0"/>
            </a:endParaRPr>
          </a:p>
        </p:txBody>
      </p:sp>
      <p:pic>
        <p:nvPicPr>
          <p:cNvPr id="2" name="Picture 2" descr="Michael Fujiwara- UNCW Plant rap 2 (spermatophytes) - YouTube"/>
          <p:cNvPicPr>
            <a:picLocks noChangeAspect="1" noChangeArrowheads="1"/>
          </p:cNvPicPr>
          <p:nvPr/>
        </p:nvPicPr>
        <p:blipFill>
          <a:blip r:embed="rId4"/>
          <a:srcRect l="16801" t="13724" r="14831" b="16617"/>
          <a:stretch>
            <a:fillRect/>
          </a:stretch>
        </p:blipFill>
        <p:spPr bwMode="auto">
          <a:xfrm>
            <a:off x="5486399" y="2633566"/>
            <a:ext cx="3125755" cy="2388636"/>
          </a:xfrm>
          <a:prstGeom prst="rect">
            <a:avLst/>
          </a:prstGeom>
          <a:noFill/>
        </p:spPr>
      </p:pic>
      <p:pic>
        <p:nvPicPr>
          <p:cNvPr id="2052" name="Picture 4" descr="The Seed Plants, Angiosperms vs. Gymnosperm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33052" y="191278"/>
            <a:ext cx="2696547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Gymnosperm and Angiosperm </a:t>
            </a: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35353" y="933847"/>
            <a:ext cx="442062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IN" b="1" dirty="0" smtClean="0">
                <a:latin typeface="Calibri" pitchFamily="34" charset="0"/>
              </a:rPr>
              <a:t>Gymnosperms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>Gymnosperms are those seed plants in which the seeds remain exposed over the surface of the </a:t>
            </a:r>
            <a:r>
              <a:rPr lang="en-IN" dirty="0" err="1" smtClean="0">
                <a:latin typeface="Calibri" pitchFamily="34" charset="0"/>
              </a:rPr>
              <a:t>megasporophylls</a:t>
            </a:r>
            <a:r>
              <a:rPr lang="en-IN" dirty="0" smtClean="0">
                <a:latin typeface="Calibri" pitchFamily="34" charset="0"/>
              </a:rPr>
              <a:t> because the latter are not folded to form pistils.</a:t>
            </a:r>
          </a:p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IN" b="1" dirty="0" smtClean="0">
                <a:latin typeface="Calibri" pitchFamily="34" charset="0"/>
              </a:rPr>
              <a:t>Angiosperms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>Angiosperms are those seed plants in which seeds are formed inside fruits and the </a:t>
            </a:r>
            <a:r>
              <a:rPr lang="en-IN" dirty="0" err="1" smtClean="0">
                <a:latin typeface="Calibri" pitchFamily="34" charset="0"/>
              </a:rPr>
              <a:t>sporophylls</a:t>
            </a:r>
            <a:r>
              <a:rPr lang="en-IN" dirty="0" smtClean="0">
                <a:latin typeface="Calibri" pitchFamily="34" charset="0"/>
              </a:rPr>
              <a:t> are organized into flowers</a:t>
            </a:r>
            <a:endParaRPr sz="1400" b="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  <p:pic>
        <p:nvPicPr>
          <p:cNvPr id="3075" name="Picture 3" descr="C:\Users\PRAVAT\Desktop\downloa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12557" y="489081"/>
            <a:ext cx="2266950" cy="20193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367017" y="2500604"/>
            <a:ext cx="7745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 smtClean="0">
                <a:latin typeface="Calibri" pitchFamily="34" charset="0"/>
              </a:rPr>
              <a:t>CYCADS</a:t>
            </a:r>
            <a:endParaRPr lang="en-IN" dirty="0" smtClean="0">
              <a:latin typeface="Calibri" pitchFamily="34" charset="0"/>
            </a:endParaRPr>
          </a:p>
        </p:txBody>
      </p:sp>
      <p:pic>
        <p:nvPicPr>
          <p:cNvPr id="3076" name="Picture 4" descr="C:\Users\PRAVAT\Desktop\Angiosperm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79705" y="2870235"/>
            <a:ext cx="2299571" cy="153381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6298618" y="4395952"/>
            <a:ext cx="8771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 smtClean="0">
                <a:latin typeface="Calibri" pitchFamily="34" charset="0"/>
              </a:rPr>
              <a:t>HIBISCUS</a:t>
            </a:r>
            <a:endParaRPr lang="en-IN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97143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Kingdom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Animalia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IN" b="1" dirty="0" smtClean="0">
                <a:latin typeface="Calibri" pitchFamily="34" charset="0"/>
              </a:rPr>
              <a:t>Kingdom </a:t>
            </a:r>
            <a:r>
              <a:rPr lang="en-IN" b="1" dirty="0" err="1" smtClean="0">
                <a:latin typeface="Calibri" pitchFamily="34" charset="0"/>
              </a:rPr>
              <a:t>Animalia</a:t>
            </a:r>
            <a:endParaRPr lang="en-IN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This kingdom is characterised by heterotrophic eukaryotic organisms that are multicellular and their cells lack cell walls.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directly or indirectly depend on plants for food. They digest their food in an internal cavity and store food reserves as glycogen or fat.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Their mode of nutrition is </a:t>
            </a:r>
            <a:r>
              <a:rPr lang="en-IN" dirty="0" err="1" smtClean="0">
                <a:latin typeface="Calibri" pitchFamily="34" charset="0"/>
              </a:rPr>
              <a:t>holozoic</a:t>
            </a:r>
            <a:r>
              <a:rPr lang="en-IN" dirty="0" smtClean="0">
                <a:latin typeface="Calibri" pitchFamily="34" charset="0"/>
              </a:rPr>
              <a:t> - by ingestion of food.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They follow a definite growth pattern and grow into adults that have a definite shape and size.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Higher forms show elaborate sensory and </a:t>
            </a:r>
            <a:r>
              <a:rPr lang="en-IN" dirty="0" err="1" smtClean="0">
                <a:latin typeface="Calibri" pitchFamily="34" charset="0"/>
              </a:rPr>
              <a:t>neuromotor</a:t>
            </a:r>
            <a:r>
              <a:rPr lang="en-IN" dirty="0" smtClean="0">
                <a:latin typeface="Calibri" pitchFamily="34" charset="0"/>
              </a:rPr>
              <a:t> mechanism.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</a:rPr>
              <a:t>The sexual reproduction is by copulation of male and female followed by embryological development.</a:t>
            </a:r>
          </a:p>
          <a:p>
            <a:pPr>
              <a:spcAft>
                <a:spcPts val="600"/>
              </a:spcAft>
            </a:pPr>
            <a:endParaRPr lang="en-IN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i="0" u="none" strike="noStrike" cap="none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Arial"/>
              </a:rPr>
              <a:t>Characteristics of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Kingdom Animalia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00666" y="1083136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Anaima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Animals without red blood e.g., sponges, </a:t>
            </a:r>
            <a:r>
              <a:rPr lang="en-IN" dirty="0" err="1" smtClean="0">
                <a:latin typeface="Calibri" pitchFamily="34" charset="0"/>
              </a:rPr>
              <a:t>cnidaria</a:t>
            </a:r>
            <a:r>
              <a:rPr lang="en-IN" dirty="0" smtClean="0">
                <a:latin typeface="Calibri" pitchFamily="34" charset="0"/>
              </a:rPr>
              <a:t>, </a:t>
            </a:r>
            <a:r>
              <a:rPr lang="en-IN" dirty="0" err="1" smtClean="0">
                <a:latin typeface="Calibri" pitchFamily="34" charset="0"/>
              </a:rPr>
              <a:t>mollusca</a:t>
            </a:r>
            <a:r>
              <a:rPr lang="en-IN" dirty="0" smtClean="0">
                <a:latin typeface="Calibri" pitchFamily="34" charset="0"/>
              </a:rPr>
              <a:t>, </a:t>
            </a:r>
            <a:r>
              <a:rPr lang="en-IN" dirty="0" err="1" smtClean="0">
                <a:latin typeface="Calibri" pitchFamily="34" charset="0"/>
              </a:rPr>
              <a:t>arthropoda</a:t>
            </a:r>
            <a:r>
              <a:rPr lang="en-IN" dirty="0" smtClean="0">
                <a:latin typeface="Calibri" pitchFamily="34" charset="0"/>
              </a:rPr>
              <a:t>, </a:t>
            </a:r>
            <a:r>
              <a:rPr lang="en-IN" dirty="0" err="1" smtClean="0">
                <a:latin typeface="Calibri" pitchFamily="34" charset="0"/>
              </a:rPr>
              <a:t>echinodermata</a:t>
            </a:r>
            <a:r>
              <a:rPr lang="en-IN" dirty="0" smtClean="0">
                <a:latin typeface="Calibri" pitchFamily="34" charset="0"/>
              </a:rPr>
              <a:t>, etc.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Enaima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Animals with red blood e.g., vertebrate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Vivipara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Animals which give birth to young ones are included in this subgroup e.g., man, dogs, cows, etc.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Ovipara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Animals which lay eggs are included in this subgroup e.g., frogs, toads, lizards, snakes, birds, etc.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Anamniotes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Vertebrates without embryonic membranes e.g., fishes, amphibians.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smtClean="0">
                <a:latin typeface="Calibri" pitchFamily="34" charset="0"/>
              </a:rPr>
              <a:t>Amniotes:</a:t>
            </a:r>
            <a:r>
              <a:rPr lang="en-IN" dirty="0" smtClean="0">
                <a:latin typeface="Calibri" pitchFamily="34" charset="0"/>
              </a:rPr>
              <a:t> Vertebrates with embryonic membranes (</a:t>
            </a:r>
            <a:r>
              <a:rPr lang="en-IN" dirty="0" err="1" smtClean="0">
                <a:latin typeface="Calibri" pitchFamily="34" charset="0"/>
              </a:rPr>
              <a:t>chorion</a:t>
            </a:r>
            <a:r>
              <a:rPr lang="en-IN" dirty="0" smtClean="0">
                <a:latin typeface="Calibri" pitchFamily="34" charset="0"/>
              </a:rPr>
              <a:t>, amnion, </a:t>
            </a:r>
            <a:r>
              <a:rPr lang="en-IN" dirty="0" err="1" smtClean="0">
                <a:latin typeface="Calibri" pitchFamily="34" charset="0"/>
              </a:rPr>
              <a:t>allantois</a:t>
            </a:r>
            <a:r>
              <a:rPr lang="en-IN" dirty="0" smtClean="0">
                <a:latin typeface="Calibri" pitchFamily="34" charset="0"/>
              </a:rPr>
              <a:t>, yolk sac) e.g., reptiles, birds, mammals.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Characteristics of Kingdom Animalia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00666" y="1083136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Acraniata</a:t>
            </a:r>
            <a:r>
              <a:rPr lang="en-IN" b="1" u="sng" dirty="0" smtClean="0">
                <a:latin typeface="Calibri" pitchFamily="34" charset="0"/>
              </a:rPr>
              <a:t> or </a:t>
            </a:r>
            <a:r>
              <a:rPr lang="en-IN" b="1" u="sng" dirty="0" err="1" smtClean="0">
                <a:latin typeface="Calibri" pitchFamily="34" charset="0"/>
              </a:rPr>
              <a:t>Protochordata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Chordates without cranium (brain box). It includes </a:t>
            </a:r>
            <a:r>
              <a:rPr lang="en-IN" dirty="0" err="1" smtClean="0">
                <a:latin typeface="Calibri" pitchFamily="34" charset="0"/>
              </a:rPr>
              <a:t>urochordata</a:t>
            </a:r>
            <a:r>
              <a:rPr lang="en-IN" dirty="0" smtClean="0">
                <a:latin typeface="Calibri" pitchFamily="34" charset="0"/>
              </a:rPr>
              <a:t> and </a:t>
            </a:r>
            <a:r>
              <a:rPr lang="en-IN" dirty="0" err="1" smtClean="0">
                <a:latin typeface="Calibri" pitchFamily="34" charset="0"/>
              </a:rPr>
              <a:t>cephalochordata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smtClean="0">
                <a:latin typeface="Calibri" pitchFamily="34" charset="0"/>
              </a:rPr>
              <a:t>Chordates:</a:t>
            </a:r>
            <a:r>
              <a:rPr lang="en-IN" dirty="0" smtClean="0">
                <a:latin typeface="Calibri" pitchFamily="34" charset="0"/>
              </a:rPr>
              <a:t> Animals with notochord dorsal tubular nerve cord, paired pharyngeal gill slits.</a:t>
            </a: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>   	All </a:t>
            </a:r>
            <a:r>
              <a:rPr lang="en-IN" dirty="0" err="1" smtClean="0">
                <a:latin typeface="Calibri" pitchFamily="34" charset="0"/>
              </a:rPr>
              <a:t>urochordates</a:t>
            </a:r>
            <a:r>
              <a:rPr lang="en-IN" dirty="0" smtClean="0">
                <a:latin typeface="Calibri" pitchFamily="34" charset="0"/>
              </a:rPr>
              <a:t>, cephalochordates and vertebrates are called chordates.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Craniata</a:t>
            </a:r>
            <a:r>
              <a:rPr lang="en-IN" b="1" u="sng" dirty="0" smtClean="0">
                <a:latin typeface="Calibri" pitchFamily="34" charset="0"/>
              </a:rPr>
              <a:t> or Vertebrate:</a:t>
            </a:r>
            <a:r>
              <a:rPr lang="en-IN" dirty="0" smtClean="0">
                <a:latin typeface="Calibri" pitchFamily="34" charset="0"/>
              </a:rPr>
              <a:t> Chordates with cranium.</a:t>
            </a:r>
          </a:p>
          <a:p>
            <a:pPr>
              <a:spcAft>
                <a:spcPts val="600"/>
              </a:spcAft>
            </a:pPr>
            <a:r>
              <a:rPr lang="en-IN" dirty="0" smtClean="0">
                <a:latin typeface="Calibri" pitchFamily="34" charset="0"/>
              </a:rPr>
              <a:t>	It Includes cyclostomes, </a:t>
            </a:r>
            <a:r>
              <a:rPr lang="en-IN" dirty="0" err="1" smtClean="0">
                <a:latin typeface="Calibri" pitchFamily="34" charset="0"/>
              </a:rPr>
              <a:t>pisces</a:t>
            </a:r>
            <a:r>
              <a:rPr lang="en-IN" dirty="0" smtClean="0">
                <a:latin typeface="Calibri" pitchFamily="34" charset="0"/>
              </a:rPr>
              <a:t>, amphibians, reptiles, birds and mammals.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err="1" smtClean="0">
                <a:latin typeface="Calibri" pitchFamily="34" charset="0"/>
              </a:rPr>
              <a:t>Nonchordates</a:t>
            </a:r>
            <a:r>
              <a:rPr lang="en-IN" b="1" u="sng" dirty="0" smtClean="0">
                <a:latin typeface="Calibri" pitchFamily="34" charset="0"/>
              </a:rPr>
              <a:t>:</a:t>
            </a:r>
            <a:r>
              <a:rPr lang="en-IN" dirty="0" smtClean="0">
                <a:latin typeface="Calibri" pitchFamily="34" charset="0"/>
              </a:rPr>
              <a:t> Animals without notochord (a rod like elastic structure which supports the body). Phylum </a:t>
            </a:r>
            <a:r>
              <a:rPr lang="en-IN" dirty="0" err="1" smtClean="0">
                <a:latin typeface="Calibri" pitchFamily="34" charset="0"/>
              </a:rPr>
              <a:t>Porifera</a:t>
            </a:r>
            <a:r>
              <a:rPr lang="en-IN" dirty="0" smtClean="0">
                <a:latin typeface="Calibri" pitchFamily="34" charset="0"/>
              </a:rPr>
              <a:t> to  phylum </a:t>
            </a:r>
            <a:r>
              <a:rPr lang="en-IN" dirty="0" err="1" smtClean="0">
                <a:latin typeface="Calibri" pitchFamily="34" charset="0"/>
              </a:rPr>
              <a:t>Hemichordata</a:t>
            </a:r>
            <a:r>
              <a:rPr lang="en-IN" dirty="0" smtClean="0">
                <a:latin typeface="Calibri" pitchFamily="34" charset="0"/>
              </a:rPr>
              <a:t> are called </a:t>
            </a:r>
            <a:r>
              <a:rPr lang="en-IN" dirty="0" err="1" smtClean="0">
                <a:latin typeface="Calibri" pitchFamily="34" charset="0"/>
              </a:rPr>
              <a:t>nonchordates</a:t>
            </a:r>
            <a:r>
              <a:rPr lang="en-IN" dirty="0" smtClean="0">
                <a:latin typeface="Calibri" pitchFamily="34" charset="0"/>
              </a:rPr>
              <a:t>.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IN" b="1" u="sng" dirty="0" smtClean="0">
                <a:latin typeface="Calibri" pitchFamily="34" charset="0"/>
              </a:rPr>
              <a:t>Invertebrates:</a:t>
            </a:r>
            <a:r>
              <a:rPr lang="en-IN" dirty="0" smtClean="0">
                <a:latin typeface="Calibri" pitchFamily="34" charset="0"/>
              </a:rPr>
              <a:t> Animals without vertebral </a:t>
            </a:r>
            <a:r>
              <a:rPr lang="en-IN" dirty="0" err="1" smtClean="0">
                <a:latin typeface="Calibri" pitchFamily="34" charset="0"/>
              </a:rPr>
              <a:t>coloumn</a:t>
            </a:r>
            <a:r>
              <a:rPr lang="en-IN" dirty="0" smtClean="0">
                <a:latin typeface="Calibri" pitchFamily="34" charset="0"/>
              </a:rPr>
              <a:t> (backbone). All the </a:t>
            </a:r>
            <a:r>
              <a:rPr lang="en-IN" dirty="0" err="1" smtClean="0">
                <a:latin typeface="Calibri" pitchFamily="34" charset="0"/>
              </a:rPr>
              <a:t>nonchordates</a:t>
            </a:r>
            <a:r>
              <a:rPr lang="en-IN" dirty="0" smtClean="0">
                <a:latin typeface="Calibri" pitchFamily="34" charset="0"/>
              </a:rPr>
              <a:t>, </a:t>
            </a:r>
            <a:r>
              <a:rPr lang="en-IN" dirty="0" err="1" smtClean="0">
                <a:latin typeface="Calibri" pitchFamily="34" charset="0"/>
              </a:rPr>
              <a:t>urochordates</a:t>
            </a:r>
            <a:r>
              <a:rPr lang="en-IN" dirty="0" smtClean="0">
                <a:latin typeface="Calibri" pitchFamily="34" charset="0"/>
              </a:rPr>
              <a:t> and cephalochordates are collectively.</a:t>
            </a:r>
            <a:endParaRPr sz="1400" b="0" i="0" u="none" strike="noStrike" cap="none">
              <a:solidFill>
                <a:srgbClr val="000000"/>
              </a:solidFill>
              <a:latin typeface="Calibri" pitchFamily="34" charset="0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460</Words>
  <Application>Microsoft Office PowerPoint</Application>
  <PresentationFormat>On-screen Show (16:9)</PresentationFormat>
  <Paragraphs>83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15</cp:revision>
  <dcterms:modified xsi:type="dcterms:W3CDTF">2020-08-27T05:54:03Z</dcterms:modified>
</cp:coreProperties>
</file>