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8" r:id="rId2"/>
    <p:sldId id="369" r:id="rId3"/>
    <p:sldId id="367" r:id="rId4"/>
    <p:sldId id="257" r:id="rId5"/>
    <p:sldId id="258" r:id="rId6"/>
    <p:sldId id="259" r:id="rId7"/>
    <p:sldId id="260" r:id="rId8"/>
    <p:sldId id="364" r:id="rId9"/>
    <p:sldId id="263" r:id="rId10"/>
    <p:sldId id="356" r:id="rId11"/>
    <p:sldId id="357" r:id="rId12"/>
    <p:sldId id="358" r:id="rId13"/>
    <p:sldId id="359" r:id="rId14"/>
    <p:sldId id="360" r:id="rId15"/>
    <p:sldId id="3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5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6315D-9D37-44BC-AF47-4D9052642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8B8E8-1446-405A-A4DB-E96D8D28F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06997-C318-4E3F-AA34-A5969EC3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EFC1-3689-4A1F-BCDC-0DAF94A0D4D0}" type="datetimeFigureOut">
              <a:rPr lang="en-IN" smtClean="0"/>
              <a:t>20-12-2021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DFBB8-E0F5-44D1-BE1F-6639C5C5E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1084E-87E2-4B6F-8EB8-62BE991EE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3E5A-8C8F-44A2-9FBC-48693B514D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1767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77F2F-D0AB-41BE-B86F-852011A98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86F5B2-55BB-472E-B8EA-ECCF31109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8990C-F8EF-4DFA-8B83-6B4553E5E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EFC1-3689-4A1F-BCDC-0DAF94A0D4D0}" type="datetimeFigureOut">
              <a:rPr lang="en-IN" smtClean="0"/>
              <a:t>20-12-2021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2864A-E123-40B8-9D84-0A6F05735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E450B-2C9A-45DC-B3A5-F91FD506B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3E5A-8C8F-44A2-9FBC-48693B514D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47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77539F-5A22-48D5-A499-EB3D80BE44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BCDE5-D7A3-4040-BB8F-E6AE2FBD6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5A1EC-B8FC-45DA-A85D-2813FAD80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EFC1-3689-4A1F-BCDC-0DAF94A0D4D0}" type="datetimeFigureOut">
              <a:rPr lang="en-IN" smtClean="0"/>
              <a:t>20-12-2021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FB905-85E2-4299-995B-3F014EB09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6DF20-4FC5-4CCE-BCEC-41B39172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3E5A-8C8F-44A2-9FBC-48693B514D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139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712EF-91E6-4B3A-98E5-CA1868D02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01713-3618-49AC-AB84-3C2F2B23D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EA-DB1C-41DB-98ED-B2795C762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EFC1-3689-4A1F-BCDC-0DAF94A0D4D0}" type="datetimeFigureOut">
              <a:rPr lang="en-IN" smtClean="0"/>
              <a:t>20-12-2021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50907-AD15-492B-9F71-AD5ED063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418D9-5394-4490-9615-8C02F53D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3E5A-8C8F-44A2-9FBC-48693B514D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69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717C0-6311-4A25-BC21-0D4868347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62CE4-DFEA-4F13-9407-C61F201EC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FE9FA-C320-4C2A-95C1-49350DB53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EFC1-3689-4A1F-BCDC-0DAF94A0D4D0}" type="datetimeFigureOut">
              <a:rPr lang="en-IN" smtClean="0"/>
              <a:t>20-12-2021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DD9AB-509C-4403-AC60-86385BAD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C83D4-DD50-4816-BF7F-AC14BB6A7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3E5A-8C8F-44A2-9FBC-48693B514D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892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1C621-8D04-457A-BA52-3FE56AE97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C54C2-768B-448F-AE16-76C27EDC0B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7C7564-1509-4B1D-AFE0-8576FFB3E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B54CB-F836-4494-B56D-188CE04B1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EFC1-3689-4A1F-BCDC-0DAF94A0D4D0}" type="datetimeFigureOut">
              <a:rPr lang="en-IN" smtClean="0"/>
              <a:t>20-12-2021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5DF73-F27C-4280-A02E-217E041EF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3E8389-CA76-499C-B6B2-5204E3DB2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3E5A-8C8F-44A2-9FBC-48693B514D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427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0E9F3-4245-4CFE-BBC0-D28ACA7B9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BACC-A7FF-46C0-A57B-FE255541B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0C359-B1E6-4E95-B368-1AE78C4B2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9A6053-5372-4743-BEC3-F3C0F4095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216017-81A1-4FEC-9394-275ED7D128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F783A1-13FD-4AED-8585-E282F9ED3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EFC1-3689-4A1F-BCDC-0DAF94A0D4D0}" type="datetimeFigureOut">
              <a:rPr lang="en-IN" smtClean="0"/>
              <a:t>20-12-2021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049C8-CDDC-4B78-AD1E-3EB52C9D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342073-F6DD-440A-8BBB-0F58500D2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3E5A-8C8F-44A2-9FBC-48693B514D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010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6B520-C511-4A4C-9E22-DDF0C892A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B7ABFE-27DE-4971-B8B3-5FB421778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EFC1-3689-4A1F-BCDC-0DAF94A0D4D0}" type="datetimeFigureOut">
              <a:rPr lang="en-IN" smtClean="0"/>
              <a:t>20-12-2021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F178F7-A5E9-4266-987A-512EA97CC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8D48B6-D599-4031-B793-89122E1C1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3E5A-8C8F-44A2-9FBC-48693B514D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2352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11EB35-5601-4CFD-BD23-E8D7A77C1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EFC1-3689-4A1F-BCDC-0DAF94A0D4D0}" type="datetimeFigureOut">
              <a:rPr lang="en-IN" smtClean="0"/>
              <a:t>20-12-2021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1DCD-C305-4E79-8224-27FE5B6F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F9FAC-9B6B-4C30-8FD8-A3C57ED6C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3E5A-8C8F-44A2-9FBC-48693B514D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790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F3B13-34B5-471E-9DA2-65FDA58B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8BAA6-B7A7-456F-A257-3C8A49636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35F085-B719-4007-96A0-199B742B1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1B6CC-4D5F-4056-BDDB-2BBE0346E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EFC1-3689-4A1F-BCDC-0DAF94A0D4D0}" type="datetimeFigureOut">
              <a:rPr lang="en-IN" smtClean="0"/>
              <a:t>20-12-2021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C21EA-C352-4051-B6D5-5C50D2C18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CA732-292F-4C5F-8A21-D87FEF3A8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3E5A-8C8F-44A2-9FBC-48693B514D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932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566A7-AEAC-432C-B12B-D6411A9A3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E8BDA-4D37-4348-8AA1-D33FFE8E4B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C6F26-2060-4391-9CE3-48184EBEC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AEC2DF-8ACD-4BED-A670-574C4D354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EFC1-3689-4A1F-BCDC-0DAF94A0D4D0}" type="datetimeFigureOut">
              <a:rPr lang="en-IN" smtClean="0"/>
              <a:t>20-12-2021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2CFED-EBEA-49C9-BF2C-31BA818FA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68BC1-6900-4FEE-BFC3-E54528939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3E5A-8C8F-44A2-9FBC-48693B514D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136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BD40BA-AE40-4AEF-9892-E24A7F88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06FB8-B60E-4CE2-BD4A-CB88C347F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B7BF6-756C-48AC-BD7A-EDF0D771BD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DEFC1-3689-4A1F-BCDC-0DAF94A0D4D0}" type="datetimeFigureOut">
              <a:rPr lang="en-IN" smtClean="0"/>
              <a:t>20-12-2021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B46F2-53CF-48A3-85E7-DCEB60D3F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44B96-EC21-46B9-9CFE-5BC696881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73E5A-8C8F-44A2-9FBC-48693B514D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228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3cmB7bnymn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BAADA1-5BC4-49C8-8587-AE53A5AFD7B5}"/>
              </a:ext>
            </a:extLst>
          </p:cNvPr>
          <p:cNvSpPr txBox="1"/>
          <p:nvPr/>
        </p:nvSpPr>
        <p:spPr>
          <a:xfrm>
            <a:off x="2717930" y="1334576"/>
            <a:ext cx="6097772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          </a:t>
            </a:r>
            <a:r>
              <a:rPr lang="en-US" sz="2400" b="1" dirty="0">
                <a:solidFill>
                  <a:srgbClr val="FF0000"/>
                </a:solidFill>
              </a:rPr>
              <a:t>REPRODUCTION IN PLANTS   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                   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                    </a:t>
            </a:r>
            <a:r>
              <a:rPr lang="en-US" sz="2400" dirty="0"/>
              <a:t>SUBJECT:BIOLOGY </a:t>
            </a:r>
          </a:p>
          <a:p>
            <a:r>
              <a:rPr lang="en-US" sz="2400" dirty="0"/>
              <a:t>                              CHAPTER:2</a:t>
            </a:r>
          </a:p>
          <a:p>
            <a:r>
              <a:rPr lang="en-US" sz="2400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POLLINATION AND FERTILISATION.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</a:t>
            </a:r>
            <a:r>
              <a:rPr lang="en-US" sz="2400" dirty="0"/>
              <a:t> PERIOD-5</a:t>
            </a:r>
          </a:p>
        </p:txBody>
      </p:sp>
      <p:pic>
        <p:nvPicPr>
          <p:cNvPr id="8" name="Picture 2" descr="https://lh6.googleusercontent.com/YnAKMN6Q_N49S3m2OrAAFzj82EoqJGvBx9mjxw0X0MSFyXvzp-LTzQJPk_2uQbwFzY9FsMlCgyLHQfP7IAJJ2ixgeg0WUCatowkdw-KIFt75BUaM5nm1BLo1B9FJ-OVv1G0avlTsV59-6wLuYQ">
            <a:extLst>
              <a:ext uri="{FF2B5EF4-FFF2-40B4-BE49-F238E27FC236}">
                <a16:creationId xmlns:a16="http://schemas.microsoft.com/office/drawing/2014/main" id="{7843A3BA-330B-4B2B-9863-38FAC6098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857" y="4997302"/>
            <a:ext cx="11974285" cy="1860698"/>
          </a:xfrm>
          <a:prstGeom prst="rect">
            <a:avLst/>
          </a:prstGeom>
          <a:noFill/>
        </p:spPr>
      </p:pic>
      <p:pic>
        <p:nvPicPr>
          <p:cNvPr id="5" name="Picture 6" descr="https://lh6.googleusercontent.com/4sdW2sq7oAFLtRv-fygcfRsKi54VwU7fOTW7tCnOkUaYOYiBTv72q8jFPRgq4C9qXtwFyQFdvpl-87pSUvtiU7PFd-9jAQ8j5WZXHvDWdN7y78oRBYVFWsaTxfo3FqgcU4bP7FZGf_3IbIWK0g">
            <a:extLst>
              <a:ext uri="{FF2B5EF4-FFF2-40B4-BE49-F238E27FC236}">
                <a16:creationId xmlns:a16="http://schemas.microsoft.com/office/drawing/2014/main" id="{6AE21018-4B80-4646-B5E0-64250FA4B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46360" y="330200"/>
            <a:ext cx="17526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936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A0261-EBBB-4DEE-89C0-E7AB243D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ROC</a:t>
            </a:r>
            <a:r>
              <a:rPr lang="en-US" sz="24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SS</a:t>
            </a:r>
            <a:r>
              <a:rPr lang="en-US" sz="2400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FERT</a:t>
            </a:r>
            <a:r>
              <a:rPr lang="en-US" sz="2400" b="1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24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2400" b="1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2400" b="1" spc="-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24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2400" b="1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</a:t>
            </a:r>
            <a:b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A4F23-E0D3-4B19-93C9-57E28836B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248920" algn="just"/>
            <a:r>
              <a:rPr lang="en-US" sz="1800" spc="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19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18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19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800" spc="19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2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2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</a:t>
            </a:r>
            <a:r>
              <a:rPr lang="en-US" sz="1800" spc="19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ugh</a:t>
            </a:r>
            <a:r>
              <a:rPr lang="en-US" sz="1800" spc="15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US" sz="1800" spc="19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800" spc="16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e,</a:t>
            </a:r>
            <a:r>
              <a:rPr lang="en-US" sz="1800" spc="18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17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15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 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800" spc="1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en-US" sz="1800" spc="16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</a:t>
            </a:r>
            <a:r>
              <a:rPr lang="en-US" sz="1800" spc="1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US" sz="1800" spc="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US" sz="1800" spc="1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1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sz="1800" spc="1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1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US" sz="1800" spc="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</a:t>
            </a:r>
            <a:r>
              <a:rPr lang="en-US" sz="1800" spc="16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16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1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-45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spc="-4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</a:t>
            </a:r>
            <a:r>
              <a:rPr lang="en-US" sz="1800" spc="2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US" sz="1800" spc="1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1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spc="9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 ga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</a:t>
            </a:r>
            <a:r>
              <a:rPr lang="en-US" sz="1800" spc="17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800" spc="17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spc="15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17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egg,</a:t>
            </a:r>
            <a:r>
              <a:rPr lang="en-US" sz="1800" spc="19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US" sz="1800" spc="17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17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spc="16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800" spc="1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spc="1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1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US" sz="1800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</a:t>
            </a:r>
            <a:r>
              <a:rPr lang="en-US" sz="1800" spc="1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US" sz="1800" spc="16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1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spc="1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17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18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spc="15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egg</a:t>
            </a:r>
            <a:r>
              <a:rPr lang="en-US" sz="1800" spc="17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800" spc="17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wn</a:t>
            </a:r>
            <a:r>
              <a:rPr lang="en-US" sz="1800" spc="15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</a:t>
            </a:r>
            <a:r>
              <a:rPr lang="en-US" sz="1800" spc="1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US" sz="1800" spc="16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1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</a:t>
            </a:r>
            <a:r>
              <a:rPr lang="en-US" sz="1800" spc="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egg</a:t>
            </a:r>
            <a:r>
              <a:rPr lang="en-US" sz="1800" spc="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800" spc="1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wn</a:t>
            </a:r>
            <a:r>
              <a:rPr lang="en-US" sz="1800" spc="1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</a:t>
            </a:r>
            <a:r>
              <a:rPr lang="en-US" sz="1800" spc="1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 de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ps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35"/>
              </a:spcBef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3CA966-7D6E-49BA-9980-600FAB1C85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066" y="3429000"/>
            <a:ext cx="3657600" cy="1885950"/>
          </a:xfrm>
          <a:prstGeom prst="rect">
            <a:avLst/>
          </a:prstGeom>
          <a:noFill/>
        </p:spPr>
      </p:pic>
      <p:pic>
        <p:nvPicPr>
          <p:cNvPr id="6" name="Picture 6" descr="https://lh6.googleusercontent.com/4sdW2sq7oAFLtRv-fygcfRsKi54VwU7fOTW7tCnOkUaYOYiBTv72q8jFPRgq4C9qXtwFyQFdvpl-87pSUvtiU7PFd-9jAQ8j5WZXHvDWdN7y78oRBYVFWsaTxfo3FqgcU4bP7FZGf_3IbIWK0g">
            <a:extLst>
              <a:ext uri="{FF2B5EF4-FFF2-40B4-BE49-F238E27FC236}">
                <a16:creationId xmlns:a16="http://schemas.microsoft.com/office/drawing/2014/main" id="{3C6F5E02-33F4-4D9A-9AC1-DFDA48A4D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15879" y="322136"/>
            <a:ext cx="17526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6547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93B4A-7D36-442E-ABD2-2180EF767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DOU</a:t>
            </a:r>
            <a:r>
              <a:rPr lang="en-US" sz="2400" b="1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US" sz="24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2400" b="1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24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2400" b="1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ILI</a:t>
            </a:r>
            <a:r>
              <a:rPr lang="en-US" sz="2400" b="1" spc="-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2400" b="1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</a:t>
            </a:r>
            <a:b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IN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AE881B-129C-47A6-B843-B325B97926B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1" y="1690688"/>
            <a:ext cx="7602011" cy="3048425"/>
          </a:xfrm>
          <a:prstGeom prst="rect">
            <a:avLst/>
          </a:prstGeom>
          <a:noFill/>
        </p:spPr>
      </p:pic>
      <p:pic>
        <p:nvPicPr>
          <p:cNvPr id="6" name="Picture 6" descr="https://lh6.googleusercontent.com/4sdW2sq7oAFLtRv-fygcfRsKi54VwU7fOTW7tCnOkUaYOYiBTv72q8jFPRgq4C9qXtwFyQFdvpl-87pSUvtiU7PFd-9jAQ8j5WZXHvDWdN7y78oRBYVFWsaTxfo3FqgcU4bP7FZGf_3IbIWK0g">
            <a:extLst>
              <a:ext uri="{FF2B5EF4-FFF2-40B4-BE49-F238E27FC236}">
                <a16:creationId xmlns:a16="http://schemas.microsoft.com/office/drawing/2014/main" id="{9BC548BB-CC22-4CAB-BF6B-90159E1C7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15879" y="322136"/>
            <a:ext cx="17526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5784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013D-A30C-42DB-84A4-18BF7F997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Post fertilization events-</a:t>
            </a:r>
            <a:b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2FF8F-DF5C-485A-BAF8-027B32882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3529965">
              <a:lnSpc>
                <a:spcPct val="95000"/>
              </a:lnSpc>
            </a:pPr>
            <a:r>
              <a:rPr lang="en-US" sz="1800" spc="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ps 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2571750">
              <a:lnSpc>
                <a:spcPct val="95000"/>
              </a:lnSpc>
            </a:pPr>
            <a:r>
              <a:rPr lang="en-US" sz="1800" spc="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egu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 de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1800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US" sz="1800" spc="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2571750">
              <a:lnSpc>
                <a:spcPct val="9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</a:t>
            </a:r>
            <a:r>
              <a:rPr lang="en-US" sz="1800" spc="-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 a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ps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IN" dirty="0"/>
          </a:p>
        </p:txBody>
      </p:sp>
      <p:pic>
        <p:nvPicPr>
          <p:cNvPr id="5" name="Picture 6" descr="https://lh6.googleusercontent.com/4sdW2sq7oAFLtRv-fygcfRsKi54VwU7fOTW7tCnOkUaYOYiBTv72q8jFPRgq4C9qXtwFyQFdvpl-87pSUvtiU7PFd-9jAQ8j5WZXHvDWdN7y78oRBYVFWsaTxfo3FqgcU4bP7FZGf_3IbIWK0g">
            <a:extLst>
              <a:ext uri="{FF2B5EF4-FFF2-40B4-BE49-F238E27FC236}">
                <a16:creationId xmlns:a16="http://schemas.microsoft.com/office/drawing/2014/main" id="{EB0363B8-9567-4181-AD1A-2506EDE3A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15879" y="322136"/>
            <a:ext cx="17526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373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A933B-CA09-4480-9075-FBA1C127F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Artificial pollination</a:t>
            </a:r>
            <a:endParaRPr lang="en-IN" sz="2400" dirty="0"/>
          </a:p>
        </p:txBody>
      </p:sp>
      <p:pic>
        <p:nvPicPr>
          <p:cNvPr id="4" name="Content Placeholder 3" descr="Artificial Pollination Stock Photo - Download Image Now - iStock">
            <a:extLst>
              <a:ext uri="{FF2B5EF4-FFF2-40B4-BE49-F238E27FC236}">
                <a16:creationId xmlns:a16="http://schemas.microsoft.com/office/drawing/2014/main" id="{26C53E97-4250-444B-93A6-EEE826C4585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24" y="1690688"/>
            <a:ext cx="3121152" cy="2081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https://lh6.googleusercontent.com/4sdW2sq7oAFLtRv-fygcfRsKi54VwU7fOTW7tCnOkUaYOYiBTv72q8jFPRgq4C9qXtwFyQFdvpl-87pSUvtiU7PFd-9jAQ8j5WZXHvDWdN7y78oRBYVFWsaTxfo3FqgcU4bP7FZGf_3IbIWK0g">
            <a:extLst>
              <a:ext uri="{FF2B5EF4-FFF2-40B4-BE49-F238E27FC236}">
                <a16:creationId xmlns:a16="http://schemas.microsoft.com/office/drawing/2014/main" id="{BE6EA785-0323-4A51-BD7C-493A596A6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15879" y="322136"/>
            <a:ext cx="17526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4762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28561-0A48-4F4C-88E2-93089B24D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HOME ASSIGNMENTS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A44DB-DE87-466A-938A-532F1FF3D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Exercise short Question No- 2, and</a:t>
            </a:r>
            <a:r>
              <a:rPr lang="en-US" sz="1800" spc="-2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Long</a:t>
            </a:r>
            <a:r>
              <a:rPr lang="en-US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Answer</a:t>
            </a:r>
            <a:r>
              <a:rPr lang="en-US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Question</a:t>
            </a:r>
            <a:r>
              <a:rPr lang="en-US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No-8,5</a:t>
            </a:r>
            <a:endParaRPr lang="en-IN" dirty="0"/>
          </a:p>
        </p:txBody>
      </p:sp>
      <p:pic>
        <p:nvPicPr>
          <p:cNvPr id="4" name="Picture 6" descr="https://lh6.googleusercontent.com/4sdW2sq7oAFLtRv-fygcfRsKi54VwU7fOTW7tCnOkUaYOYiBTv72q8jFPRgq4C9qXtwFyQFdvpl-87pSUvtiU7PFd-9jAQ8j5WZXHvDWdN7y78oRBYVFWsaTxfo3FqgcU4bP7FZGf_3IbIWK0g">
            <a:extLst>
              <a:ext uri="{FF2B5EF4-FFF2-40B4-BE49-F238E27FC236}">
                <a16:creationId xmlns:a16="http://schemas.microsoft.com/office/drawing/2014/main" id="{D4E246CA-E060-4452-94CD-F2509487E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15879" y="322136"/>
            <a:ext cx="17526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4129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FC5FF-EDAC-4A80-9FA9-593916F90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</a:t>
            </a:r>
            <a:r>
              <a:rPr lang="en-US" dirty="0">
                <a:solidFill>
                  <a:srgbClr val="FF0000"/>
                </a:solidFill>
              </a:rPr>
              <a:t>THANKING YOU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                          ODM EDUCATIONAL GROUP.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4" name="Picture 3" descr="https://lh6.googleusercontent.com/3OHOjeWw8cL3-llHPrMwdu2qC_3g_s2zSopzYzvz5sG8PeFkCdvL5alcbRAb5eOJ5UhpTkojH1ie3DonUrCfyKNPc4hHwI3jKPnimQ1Nxb6oCm_lLFynRoUfZZgw9C6hLaO1iH1ViRzIh1_QYg">
            <a:extLst>
              <a:ext uri="{FF2B5EF4-FFF2-40B4-BE49-F238E27FC236}">
                <a16:creationId xmlns:a16="http://schemas.microsoft.com/office/drawing/2014/main" id="{861BE469-369A-498E-BF96-57C3B5685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1268" y="4821864"/>
            <a:ext cx="4434940" cy="18248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8013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6560" y="322136"/>
            <a:ext cx="11546839" cy="387285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R="293370" algn="ctr">
              <a:spcBef>
                <a:spcPts val="680"/>
              </a:spcBef>
              <a:tabLst>
                <a:tab pos="1414780" algn="l"/>
              </a:tabLst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LEARNING	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OBJECTIVE</a:t>
            </a:r>
            <a:endParaRPr lang="en-US" sz="2400" spc="-1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R="293370" algn="ctr">
              <a:spcBef>
                <a:spcPts val="680"/>
              </a:spcBef>
              <a:tabLst>
                <a:tab pos="1414780" algn="l"/>
              </a:tabLst>
            </a:pPr>
            <a:endParaRPr lang="en-US" sz="2400" dirty="0">
              <a:latin typeface="Calibri"/>
              <a:cs typeface="Calibri"/>
            </a:endParaRPr>
          </a:p>
          <a:p>
            <a:pPr marR="293370" algn="ctr">
              <a:spcBef>
                <a:spcPts val="680"/>
              </a:spcBef>
              <a:tabLst>
                <a:tab pos="1414780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marR="5080" indent="-344805">
              <a:spcBef>
                <a:spcPts val="58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Student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will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able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understand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meaning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lang="en-US" sz="2400" spc="5" dirty="0">
                <a:latin typeface="Calibri"/>
                <a:cs typeface="Calibri"/>
              </a:rPr>
              <a:t> life processes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rtl="0" fontAlgn="base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cs typeface="Calibri"/>
              </a:rPr>
              <a:t>     </a:t>
            </a:r>
            <a:r>
              <a:rPr sz="2400" dirty="0">
                <a:latin typeface="Calibri"/>
                <a:cs typeface="Calibri"/>
              </a:rPr>
              <a:t>Student </a:t>
            </a:r>
            <a:r>
              <a:rPr sz="2400" spc="-5" dirty="0">
                <a:latin typeface="Calibri"/>
                <a:cs typeface="Calibri"/>
              </a:rPr>
              <a:t>will </a:t>
            </a:r>
            <a:r>
              <a:rPr sz="2400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familiarized </a:t>
            </a:r>
            <a:r>
              <a:rPr sz="2400" spc="-5" dirty="0">
                <a:latin typeface="Calibri"/>
                <a:cs typeface="Calibri"/>
              </a:rPr>
              <a:t>with </a:t>
            </a:r>
            <a:r>
              <a:rPr sz="2400" dirty="0">
                <a:latin typeface="Calibri"/>
                <a:cs typeface="Calibri"/>
              </a:rPr>
              <a:t>the mechanism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lang="en-US" sz="2400" i="0" u="none" strike="noStrike" dirty="0">
                <a:effectLst/>
              </a:rPr>
              <a:t>nutrition, respiration,                           transportation, and excretion.</a:t>
            </a:r>
            <a:endParaRPr lang="en-US" sz="2400" b="0" i="0" u="none" strike="noStrike" dirty="0">
              <a:effectLst/>
            </a:endParaRPr>
          </a:p>
          <a:p>
            <a:pPr marL="356870" marR="1407795" indent="-344805">
              <a:spcBef>
                <a:spcPts val="57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They will </a:t>
            </a:r>
            <a:r>
              <a:rPr sz="2400" dirty="0">
                <a:latin typeface="Calibri"/>
                <a:cs typeface="Calibri"/>
              </a:rPr>
              <a:t>be able </a:t>
            </a:r>
            <a:r>
              <a:rPr sz="2400" spc="-10" dirty="0">
                <a:latin typeface="Calibri"/>
                <a:cs typeface="Calibri"/>
              </a:rPr>
              <a:t>to analyze </a:t>
            </a:r>
            <a:r>
              <a:rPr sz="2400" spc="-5" dirty="0">
                <a:latin typeface="Calibri"/>
                <a:cs typeface="Calibri"/>
              </a:rPr>
              <a:t>various </a:t>
            </a:r>
            <a:r>
              <a:rPr sz="2400" dirty="0">
                <a:latin typeface="Calibri"/>
                <a:cs typeface="Calibri"/>
              </a:rPr>
              <a:t>types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lang="en-US" sz="2400" spc="-5" dirty="0">
                <a:latin typeface="Calibri"/>
                <a:cs typeface="Calibri"/>
              </a:rPr>
              <a:t>nutrition .</a:t>
            </a:r>
            <a:endParaRPr lang="en-US" sz="2400" dirty="0">
              <a:latin typeface="Calibri"/>
              <a:cs typeface="Calibri"/>
            </a:endParaRPr>
          </a:p>
          <a:p>
            <a:pPr marL="356870" marR="835660" indent="-344805">
              <a:spcBef>
                <a:spcPts val="575"/>
              </a:spcBef>
              <a:buFont typeface="Arial MT"/>
              <a:buChar char="•"/>
              <a:tabLst>
                <a:tab pos="424180" algn="l"/>
                <a:tab pos="424815" algn="l"/>
              </a:tabLst>
            </a:pPr>
            <a:r>
              <a:rPr sz="2400" dirty="0"/>
              <a:t>	</a:t>
            </a:r>
            <a:r>
              <a:rPr sz="2400" spc="-5" dirty="0">
                <a:latin typeface="Calibri"/>
                <a:cs typeface="Calibri"/>
              </a:rPr>
              <a:t>Learners will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sensitized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about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difference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between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lang="en-IN" sz="2400" spc="-5" dirty="0">
                <a:latin typeface="Calibri"/>
                <a:cs typeface="Calibri"/>
              </a:rPr>
              <a:t>prokaryotes and eukaryotes.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4288527"/>
            <a:ext cx="2286000" cy="2438399"/>
          </a:xfrm>
          <a:prstGeom prst="rect">
            <a:avLst/>
          </a:prstGeom>
        </p:spPr>
      </p:pic>
      <p:pic>
        <p:nvPicPr>
          <p:cNvPr id="5" name="Picture 6" descr="https://lh6.googleusercontent.com/4sdW2sq7oAFLtRv-fygcfRsKi54VwU7fOTW7tCnOkUaYOYiBTv72q8jFPRgq4C9qXtwFyQFdvpl-87pSUvtiU7PFd-9jAQ8j5WZXHvDWdN7y78oRBYVFWsaTxfo3FqgcU4bP7FZGf_3IbIWK0g">
            <a:extLst>
              <a:ext uri="{FF2B5EF4-FFF2-40B4-BE49-F238E27FC236}">
                <a16:creationId xmlns:a16="http://schemas.microsoft.com/office/drawing/2014/main" id="{D37CA7E1-5098-49D8-8DFF-44E876FE7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15879" y="322136"/>
            <a:ext cx="17526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6560" y="322136"/>
            <a:ext cx="11546839" cy="427296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R="293370" algn="ctr">
              <a:spcBef>
                <a:spcPts val="680"/>
              </a:spcBef>
              <a:tabLst>
                <a:tab pos="1414780" algn="l"/>
              </a:tabLst>
            </a:pPr>
            <a:r>
              <a:rPr lang="en-US" sz="2400" spc="-5" dirty="0">
                <a:solidFill>
                  <a:srgbClr val="FF0000"/>
                </a:solidFill>
                <a:latin typeface="Calibri"/>
                <a:cs typeface="Calibri"/>
              </a:rPr>
              <a:t>WARM UP QUESTIONS</a:t>
            </a:r>
            <a:endParaRPr lang="en-US" sz="2400" spc="-1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R="293370" algn="ctr">
              <a:spcBef>
                <a:spcPts val="680"/>
              </a:spcBef>
              <a:tabLst>
                <a:tab pos="1414780" algn="l"/>
              </a:tabLst>
            </a:pPr>
            <a:endParaRPr lang="en-US" sz="2400" dirty="0">
              <a:latin typeface="Calibri"/>
              <a:cs typeface="Calibri"/>
            </a:endParaRPr>
          </a:p>
          <a:p>
            <a:pPr marR="293370" algn="ctr">
              <a:spcBef>
                <a:spcPts val="680"/>
              </a:spcBef>
              <a:tabLst>
                <a:tab pos="1414780" algn="l"/>
              </a:tabLst>
            </a:pPr>
            <a:endParaRPr lang="en-IN" sz="2400" dirty="0">
              <a:latin typeface="Calibri"/>
              <a:cs typeface="Calibri"/>
            </a:endParaRPr>
          </a:p>
          <a:p>
            <a:pPr marL="356870" marR="5080" indent="-344805">
              <a:spcBef>
                <a:spcPts val="58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endParaRPr lang="en-US" sz="2400" dirty="0">
              <a:latin typeface="Calibri"/>
              <a:cs typeface="Calibri"/>
            </a:endParaRPr>
          </a:p>
          <a:p>
            <a:pPr marL="342900" lvl="0" indent="-342900">
              <a:spcBef>
                <a:spcPts val="5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Symbol" panose="05050102010706020507" pitchFamily="18" charset="2"/>
              <a:buChar char=""/>
              <a:tabLst>
                <a:tab pos="527050" algn="l"/>
                <a:tab pos="527685" algn="l"/>
              </a:tabLst>
            </a:pPr>
            <a:r>
              <a:rPr lang="en-US" sz="2400" spc="-5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Define</a:t>
            </a:r>
            <a:r>
              <a:rPr lang="en-US" sz="2400" spc="-55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living</a:t>
            </a:r>
            <a:r>
              <a:rPr lang="en-US" sz="2400" spc="-65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and</a:t>
            </a:r>
            <a:r>
              <a:rPr lang="en-US" sz="2400" spc="-6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nonliving.</a:t>
            </a:r>
          </a:p>
          <a:p>
            <a:pPr marL="342900" lvl="0" indent="-342900">
              <a:spcBef>
                <a:spcPts val="5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Symbol" panose="05050102010706020507" pitchFamily="18" charset="2"/>
              <a:buChar char=""/>
              <a:tabLst>
                <a:tab pos="527050" algn="l"/>
                <a:tab pos="527685" algn="l"/>
              </a:tabLst>
            </a:pPr>
            <a:endParaRPr lang="en-IN" sz="240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lnSpc>
                <a:spcPts val="1520"/>
              </a:lnSpc>
              <a:spcBef>
                <a:spcPts val="1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Symbol" panose="05050102010706020507" pitchFamily="18" charset="2"/>
              <a:buChar char=""/>
              <a:tabLst>
                <a:tab pos="527050" algn="l"/>
                <a:tab pos="527685" algn="l"/>
              </a:tabLst>
            </a:pPr>
            <a:r>
              <a:rPr lang="en-US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Categorize</a:t>
            </a:r>
            <a:r>
              <a:rPr lang="en-US" sz="2400" spc="-35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the</a:t>
            </a:r>
            <a:r>
              <a:rPr lang="en-US" sz="2400" spc="-4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single</a:t>
            </a:r>
            <a:r>
              <a:rPr lang="en-US" sz="2400" spc="-15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celled and</a:t>
            </a:r>
            <a:r>
              <a:rPr lang="en-US" sz="2400" spc="-25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multi-celled</a:t>
            </a:r>
            <a:r>
              <a:rPr lang="en-US" sz="2400" spc="-25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organisms.</a:t>
            </a:r>
          </a:p>
          <a:p>
            <a:pPr marL="342900" lvl="0" indent="-342900">
              <a:lnSpc>
                <a:spcPts val="1520"/>
              </a:lnSpc>
              <a:spcBef>
                <a:spcPts val="1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Symbol" panose="05050102010706020507" pitchFamily="18" charset="2"/>
              <a:buChar char=""/>
              <a:tabLst>
                <a:tab pos="527050" algn="l"/>
                <a:tab pos="527685" algn="l"/>
              </a:tabLst>
            </a:pPr>
            <a:endParaRPr lang="en-IN" sz="240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lnSpc>
                <a:spcPts val="1520"/>
              </a:lnSpc>
              <a:spcBef>
                <a:spcPts val="51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Symbol" panose="05050102010706020507" pitchFamily="18" charset="2"/>
              <a:buChar char=""/>
              <a:tabLst>
                <a:tab pos="527050" algn="l"/>
                <a:tab pos="527685" algn="l"/>
              </a:tabLst>
            </a:pPr>
            <a:r>
              <a:rPr lang="en-US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Identify</a:t>
            </a:r>
            <a:r>
              <a:rPr lang="en-US" sz="2400" spc="55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the</a:t>
            </a:r>
            <a:r>
              <a:rPr lang="en-US" sz="2400" spc="5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single</a:t>
            </a:r>
            <a:r>
              <a:rPr lang="en-US" sz="2400" spc="-2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celled,</a:t>
            </a:r>
            <a:r>
              <a:rPr lang="en-US" sz="2400" spc="-3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multi-celled</a:t>
            </a:r>
            <a:r>
              <a:rPr lang="en-US" sz="2400" spc="-5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organisms.</a:t>
            </a:r>
          </a:p>
          <a:p>
            <a:pPr marL="342900" lvl="0" indent="-342900">
              <a:lnSpc>
                <a:spcPts val="1520"/>
              </a:lnSpc>
              <a:spcBef>
                <a:spcPts val="51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Symbol" panose="05050102010706020507" pitchFamily="18" charset="2"/>
              <a:buChar char=""/>
              <a:tabLst>
                <a:tab pos="527050" algn="l"/>
                <a:tab pos="527685" algn="l"/>
              </a:tabLst>
            </a:pPr>
            <a:endParaRPr lang="en-IN" sz="240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list</a:t>
            </a:r>
            <a:r>
              <a:rPr lang="en-US" sz="2400" spc="-4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n-US" sz="2400" spc="-45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categories of </a:t>
            </a:r>
            <a:r>
              <a:rPr lang="en-US" sz="2400" spc="-3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living</a:t>
            </a:r>
            <a:r>
              <a:rPr lang="en-US" sz="2400" spc="-15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en-US" sz="2400" spc="-3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non-living</a:t>
            </a:r>
            <a:r>
              <a:rPr lang="en-US" sz="2400" spc="5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organisms.</a:t>
            </a:r>
            <a:endParaRPr lang="en-US" sz="2400" b="0" i="0" u="none" strike="noStrike" dirty="0">
              <a:effectLst/>
            </a:endParaRPr>
          </a:p>
          <a:p>
            <a:pPr marL="12065" marR="1407795">
              <a:spcBef>
                <a:spcPts val="575"/>
              </a:spcBef>
              <a:tabLst>
                <a:tab pos="356870" algn="l"/>
                <a:tab pos="357505" algn="l"/>
              </a:tabLst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5" name="Picture 6" descr="https://lh6.googleusercontent.com/4sdW2sq7oAFLtRv-fygcfRsKi54VwU7fOTW7tCnOkUaYOYiBTv72q8jFPRgq4C9qXtwFyQFdvpl-87pSUvtiU7PFd-9jAQ8j5WZXHvDWdN7y78oRBYVFWsaTxfo3FqgcU4bP7FZGf_3IbIWK0g">
            <a:extLst>
              <a:ext uri="{FF2B5EF4-FFF2-40B4-BE49-F238E27FC236}">
                <a16:creationId xmlns:a16="http://schemas.microsoft.com/office/drawing/2014/main" id="{D37CA7E1-5098-49D8-8DFF-44E876FE7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3960" y="147320"/>
            <a:ext cx="17526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0892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EB7C-80BF-408B-A132-9F63B35C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POLLINATION</a:t>
            </a: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417E7-F7A2-4234-8083-F4E605918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7000"/>
              </a:lnSpc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354330">
              <a:lnSpc>
                <a:spcPct val="98000"/>
              </a:lnSpc>
            </a:pPr>
            <a:r>
              <a:rPr lang="en-US" sz="1800" spc="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</a:t>
            </a:r>
            <a:r>
              <a:rPr lang="en-US" sz="1800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c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ll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US" sz="1800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a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rr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</a:t>
            </a:r>
            <a:r>
              <a:rPr lang="en-US" sz="1800" spc="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-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d,</a:t>
            </a:r>
            <a:r>
              <a:rPr lang="en-US" sz="1800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</a:t>
            </a:r>
            <a:r>
              <a:rPr lang="en-US" sz="1800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ey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</a:t>
            </a:r>
            <a:r>
              <a:rPr lang="en-US" sz="1800" spc="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ll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US" sz="1800" spc="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 p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age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US" sz="1800" spc="4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ll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 </a:t>
            </a:r>
            <a:r>
              <a:rPr lang="en-US" sz="1800" spc="-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rst</a:t>
            </a:r>
            <a:r>
              <a:rPr lang="en-US" sz="1800" spc="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1800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 </a:t>
            </a:r>
            <a:r>
              <a:rPr lang="en-US" sz="1800" spc="-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d.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 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wed</a:t>
            </a:r>
            <a:r>
              <a:rPr lang="en-US" sz="1800" spc="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</a:t>
            </a:r>
            <a:r>
              <a:rPr lang="en-US" sz="1800" spc="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IN" dirty="0"/>
          </a:p>
        </p:txBody>
      </p:sp>
      <p:pic>
        <p:nvPicPr>
          <p:cNvPr id="5" name="Picture 6" descr="https://lh6.googleusercontent.com/4sdW2sq7oAFLtRv-fygcfRsKi54VwU7fOTW7tCnOkUaYOYiBTv72q8jFPRgq4C9qXtwFyQFdvpl-87pSUvtiU7PFd-9jAQ8j5WZXHvDWdN7y78oRBYVFWsaTxfo3FqgcU4bP7FZGf_3IbIWK0g">
            <a:extLst>
              <a:ext uri="{FF2B5EF4-FFF2-40B4-BE49-F238E27FC236}">
                <a16:creationId xmlns:a16="http://schemas.microsoft.com/office/drawing/2014/main" id="{CAB96A74-2D21-4C6F-A6B8-E64BCAFEE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15879" y="322136"/>
            <a:ext cx="17526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523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13BB9-A61F-4F2D-858F-F7CCBF39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</a:t>
            </a:r>
            <a:r>
              <a:rPr lang="en-US" sz="24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24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LL</a:t>
            </a:r>
            <a:r>
              <a:rPr lang="en-US" sz="2400" b="1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24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</a:t>
            </a:r>
            <a:r>
              <a:rPr lang="en-US" sz="2400" b="1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</a:t>
            </a:r>
            <a:br>
              <a:rPr lang="en-IN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F4670-4EA9-4E95-AA79-AD407924F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450850"/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1800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ll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wn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au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my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 a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wer</a:t>
            </a:r>
            <a:r>
              <a:rPr lang="en-US" sz="1800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wer</a:t>
            </a:r>
            <a:r>
              <a:rPr lang="en-US" sz="1800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</a:t>
            </a:r>
            <a:r>
              <a:rPr lang="en-US" sz="1800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wer</a:t>
            </a:r>
            <a:r>
              <a:rPr lang="en-US" sz="1800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k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wn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 p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ll</a:t>
            </a:r>
            <a:r>
              <a:rPr lang="en-US" sz="1800" spc="-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1950"/>
              </a:spcAft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IN" dirty="0"/>
          </a:p>
        </p:txBody>
      </p:sp>
      <p:pic>
        <p:nvPicPr>
          <p:cNvPr id="5" name="Picture 6" descr="https://lh6.googleusercontent.com/4sdW2sq7oAFLtRv-fygcfRsKi54VwU7fOTW7tCnOkUaYOYiBTv72q8jFPRgq4C9qXtwFyQFdvpl-87pSUvtiU7PFd-9jAQ8j5WZXHvDWdN7y78oRBYVFWsaTxfo3FqgcU4bP7FZGf_3IbIWK0g">
            <a:extLst>
              <a:ext uri="{FF2B5EF4-FFF2-40B4-BE49-F238E27FC236}">
                <a16:creationId xmlns:a16="http://schemas.microsoft.com/office/drawing/2014/main" id="{D194CAA3-0B1F-46CB-925F-CD98870FF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15879" y="322136"/>
            <a:ext cx="17526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441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0757-55C0-4C53-8837-A0A4B4853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CROSS</a:t>
            </a:r>
            <a:r>
              <a:rPr lang="en-US" sz="24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24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LL</a:t>
            </a:r>
            <a:r>
              <a:rPr lang="en-US" sz="2400" b="1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en-US" sz="2400" b="1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</a:t>
            </a:r>
            <a:r>
              <a:rPr lang="en-US" sz="2400" spc="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spc="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24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2400" b="1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OGA</a:t>
            </a:r>
            <a:r>
              <a:rPr lang="en-US" sz="2400" b="1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Y)</a:t>
            </a:r>
            <a:b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501CD-A1A0-4CB6-B7E9-6A94401B7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407670">
              <a:lnSpc>
                <a:spcPct val="97000"/>
              </a:lnSpc>
            </a:pPr>
            <a:r>
              <a:rPr lang="en-US" sz="1800" spc="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wer</a:t>
            </a:r>
            <a:r>
              <a:rPr lang="en-US" sz="1800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wer</a:t>
            </a:r>
            <a:r>
              <a:rPr lang="en-US" sz="1800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d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ff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ll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US" sz="1800" spc="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p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ll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my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IN" dirty="0"/>
          </a:p>
        </p:txBody>
      </p:sp>
      <p:pic>
        <p:nvPicPr>
          <p:cNvPr id="4" name="Picture 3" descr="Reproduction in plants cbse notes for class 7">
            <a:extLst>
              <a:ext uri="{FF2B5EF4-FFF2-40B4-BE49-F238E27FC236}">
                <a16:creationId xmlns:a16="http://schemas.microsoft.com/office/drawing/2014/main" id="{9F4E1536-00EF-40DC-AE3D-3397B095523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2691342"/>
            <a:ext cx="368935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https://lh6.googleusercontent.com/4sdW2sq7oAFLtRv-fygcfRsKi54VwU7fOTW7tCnOkUaYOYiBTv72q8jFPRgq4C9qXtwFyQFdvpl-87pSUvtiU7PFd-9jAQ8j5WZXHvDWdN7y78oRBYVFWsaTxfo3FqgcU4bP7FZGf_3IbIWK0g">
            <a:extLst>
              <a:ext uri="{FF2B5EF4-FFF2-40B4-BE49-F238E27FC236}">
                <a16:creationId xmlns:a16="http://schemas.microsoft.com/office/drawing/2014/main" id="{19303E00-6F2E-4D20-B8E5-FECD0A6B1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15879" y="322136"/>
            <a:ext cx="17526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5428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694FB-7C1B-454D-B50F-0C7BB4F51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ADVA</a:t>
            </a:r>
            <a:r>
              <a:rPr lang="en-US" sz="24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NT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</a:t>
            </a:r>
            <a:r>
              <a:rPr lang="en-US" sz="24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2400" spc="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24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24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LL</a:t>
            </a:r>
            <a:r>
              <a:rPr lang="en-US" sz="2400" b="1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24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</a:t>
            </a:r>
            <a:r>
              <a:rPr lang="en-US" sz="2400" b="1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79C39-2388-42D9-BB5B-7BB589020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950"/>
              </a:spcAft>
            </a:pP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spc="-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c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-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-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195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wers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depe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1950"/>
              </a:spcAft>
            </a:pPr>
            <a:r>
              <a:rPr lang="en-US" sz="1800" spc="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spc="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180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age</a:t>
            </a:r>
            <a:r>
              <a:rPr lang="en-US" sz="1800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1800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-4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1800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6" descr="https://lh6.googleusercontent.com/4sdW2sq7oAFLtRv-fygcfRsKi54VwU7fOTW7tCnOkUaYOYiBTv72q8jFPRgq4C9qXtwFyQFdvpl-87pSUvtiU7PFd-9jAQ8j5WZXHvDWdN7y78oRBYVFWsaTxfo3FqgcU4bP7FZGf_3IbIWK0g">
            <a:extLst>
              <a:ext uri="{FF2B5EF4-FFF2-40B4-BE49-F238E27FC236}">
                <a16:creationId xmlns:a16="http://schemas.microsoft.com/office/drawing/2014/main" id="{AC744CC5-7AB6-4A36-ABBB-AFD2F46D1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15879" y="322136"/>
            <a:ext cx="17526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0944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0B0080-2D83-48BF-9227-E0BC4E1BDFC7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hlinkClick r:id="rId2"/>
              </a:rPr>
              <a:t>https://www.youtube.com/watch?v=3cmB7bnymnk</a:t>
            </a:r>
            <a:r>
              <a:rPr lang="en-IN" dirty="0"/>
              <a:t> </a:t>
            </a:r>
          </a:p>
        </p:txBody>
      </p:sp>
      <p:pic>
        <p:nvPicPr>
          <p:cNvPr id="6" name="Picture 6" descr="https://lh6.googleusercontent.com/4sdW2sq7oAFLtRv-fygcfRsKi54VwU7fOTW7tCnOkUaYOYiBTv72q8jFPRgq4C9qXtwFyQFdvpl-87pSUvtiU7PFd-9jAQ8j5WZXHvDWdN7y78oRBYVFWsaTxfo3FqgcU4bP7FZGf_3IbIWK0g">
            <a:extLst>
              <a:ext uri="{FF2B5EF4-FFF2-40B4-BE49-F238E27FC236}">
                <a16:creationId xmlns:a16="http://schemas.microsoft.com/office/drawing/2014/main" id="{11321BC5-294A-49E1-B531-E4A9D01858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599730" y="365125"/>
            <a:ext cx="1754070" cy="128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9478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5DF86-DBD7-4A14-A76A-01F9E942B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AGENTS OF POLLINATION</a:t>
            </a:r>
            <a:endParaRPr lang="en-IN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51668-7706-4B94-8573-C260F28F6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Wind</a:t>
            </a:r>
          </a:p>
          <a:p>
            <a:r>
              <a:rPr lang="en-US" sz="2000" dirty="0"/>
              <a:t>Water</a:t>
            </a:r>
          </a:p>
          <a:p>
            <a:r>
              <a:rPr lang="en-US" sz="2000" dirty="0"/>
              <a:t>Insects</a:t>
            </a:r>
          </a:p>
          <a:p>
            <a:r>
              <a:rPr lang="en-US" sz="2000" dirty="0"/>
              <a:t>Animals </a:t>
            </a:r>
            <a:endParaRPr lang="en-IN" sz="2000" dirty="0"/>
          </a:p>
        </p:txBody>
      </p:sp>
      <p:pic>
        <p:nvPicPr>
          <p:cNvPr id="5" name="Picture 6" descr="https://lh6.googleusercontent.com/4sdW2sq7oAFLtRv-fygcfRsKi54VwU7fOTW7tCnOkUaYOYiBTv72q8jFPRgq4C9qXtwFyQFdvpl-87pSUvtiU7PFd-9jAQ8j5WZXHvDWdN7y78oRBYVFWsaTxfo3FqgcU4bP7FZGf_3IbIWK0g">
            <a:extLst>
              <a:ext uri="{FF2B5EF4-FFF2-40B4-BE49-F238E27FC236}">
                <a16:creationId xmlns:a16="http://schemas.microsoft.com/office/drawing/2014/main" id="{182D732C-D720-4EBD-8352-C52892E8A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15879" y="322136"/>
            <a:ext cx="17526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3488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434</Words>
  <Application>Microsoft Office PowerPoint</Application>
  <PresentationFormat>Widescreen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MT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POLLINATION</vt:lpstr>
      <vt:lpstr>SELF POLLINATION </vt:lpstr>
      <vt:lpstr>CROSS POLLINATION (ALLOGAMY) </vt:lpstr>
      <vt:lpstr>ADVANTAGES OF SELF POLLINATION  </vt:lpstr>
      <vt:lpstr>PowerPoint Presentation</vt:lpstr>
      <vt:lpstr>AGENTS OF POLLINATION</vt:lpstr>
      <vt:lpstr>PROCESS OF FERTILIZATION </vt:lpstr>
      <vt:lpstr>DOUBLE FERTILIZATION </vt:lpstr>
      <vt:lpstr>Post fertilization events- </vt:lpstr>
      <vt:lpstr>Artificial pollination</vt:lpstr>
      <vt:lpstr>HOME ASSIGNMENTS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DEBASHISH BALA</dc:creator>
  <cp:lastModifiedBy>DEBASHISH BALA</cp:lastModifiedBy>
  <cp:revision>17</cp:revision>
  <dcterms:created xsi:type="dcterms:W3CDTF">2021-03-24T09:48:12Z</dcterms:created>
  <dcterms:modified xsi:type="dcterms:W3CDTF">2021-12-20T10:29:51Z</dcterms:modified>
</cp:coreProperties>
</file>