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68" r:id="rId4"/>
    <p:sldId id="258" r:id="rId5"/>
    <p:sldId id="259" r:id="rId6"/>
    <p:sldId id="260" r:id="rId7"/>
    <p:sldId id="261" r:id="rId8"/>
    <p:sldId id="262" r:id="rId9"/>
    <p:sldId id="263" r:id="rId10"/>
    <p:sldId id="264" r:id="rId11"/>
    <p:sldId id="265" r:id="rId12"/>
    <p:sldId id="266" r:id="rId13"/>
    <p:sldId id="267"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4" d="100"/>
          <a:sy n="84" d="100"/>
        </p:scale>
        <p:origin x="-96" y="-19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7T16:36:04.724" idx="1">
    <p:pos x="6118" y="0"/>
    <p:text>1. The logo in the centre looks bad. take it to TOP-LEFT
2. Where in ODM E Group Logo, here? 
3. What about, Closing Slide? 
Similar changes, pending in Kids World PPT as well +amanrouniyar@odmegroup.org
_Assigned to you_
-Swoyan Satyendu</p:text>
  </p:cm>
  <p:cm authorId="0" dt="2020-06-17T16:36:04.720" idx="2">
    <p:pos x="6118" y="0"/>
    <p:text>+amanrouniyar@odmegroup.org How come the website here is ODM Egroup and not ODM PS?
_Assigned to you_
-Swoyan Satyendu</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lang="en-IN" sz="4400" b="0" strike="noStrike" spc="-1">
              <a:solidFill>
                <a:srgbClr val="000000"/>
              </a:solidFill>
              <a:uFill>
                <a:solidFill>
                  <a:srgbClr val="FFFFFF"/>
                </a:solidFill>
              </a:uFill>
              <a:latin typeface="Arial"/>
            </a:endParaRPr>
          </a:p>
        </p:txBody>
      </p:sp>
      <p:sp>
        <p:nvSpPr>
          <p:cNvPr id="24" name="PlaceHolder 2"/>
          <p:cNvSpPr>
            <a:spLocks noGrp="1"/>
          </p:cNvSpPr>
          <p:nvPr>
            <p:ph type="body"/>
          </p:nvPr>
        </p:nvSpPr>
        <p:spPr>
          <a:xfrm>
            <a:off x="457200" y="1203480"/>
            <a:ext cx="8229240" cy="1422720"/>
          </a:xfrm>
          <a:prstGeom prst="rect">
            <a:avLst/>
          </a:prstGeom>
        </p:spPr>
        <p:txBody>
          <a:bodyPr lIns="0" tIns="0" rIns="0" bIns="0"/>
          <a:lstStyle/>
          <a:p>
            <a:endParaRPr lang="en-IN" sz="3200" b="0" strike="noStrike" spc="-1">
              <a:solidFill>
                <a:srgbClr val="000000"/>
              </a:solidFill>
              <a:uFill>
                <a:solidFill>
                  <a:srgbClr val="FFFFFF"/>
                </a:solidFill>
              </a:uFill>
              <a:latin typeface="Arial"/>
            </a:endParaRPr>
          </a:p>
        </p:txBody>
      </p:sp>
      <p:sp>
        <p:nvSpPr>
          <p:cNvPr id="25" name="PlaceHolder 3"/>
          <p:cNvSpPr>
            <a:spLocks noGrp="1"/>
          </p:cNvSpPr>
          <p:nvPr>
            <p:ph type="body"/>
          </p:nvPr>
        </p:nvSpPr>
        <p:spPr>
          <a:xfrm>
            <a:off x="457200" y="2761920"/>
            <a:ext cx="8229240" cy="1422720"/>
          </a:xfrm>
          <a:prstGeom prst="rect">
            <a:avLst/>
          </a:prstGeom>
        </p:spPr>
        <p:txBody>
          <a:bodyPr lIns="0" tIns="0" rIns="0" bIns="0"/>
          <a:lstStyle/>
          <a:p>
            <a:endParaRPr lang="en-IN"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lang="en-IN" sz="440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457200" y="1203480"/>
            <a:ext cx="4015800" cy="1422720"/>
          </a:xfrm>
          <a:prstGeom prst="rect">
            <a:avLst/>
          </a:prstGeom>
        </p:spPr>
        <p:txBody>
          <a:bodyPr lIns="0" tIns="0" rIns="0" bIns="0"/>
          <a:lstStyle/>
          <a:p>
            <a:endParaRPr lang="en-IN" sz="320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4674240" y="1203480"/>
            <a:ext cx="4015800" cy="1422720"/>
          </a:xfrm>
          <a:prstGeom prst="rect">
            <a:avLst/>
          </a:prstGeom>
        </p:spPr>
        <p:txBody>
          <a:bodyPr lIns="0" tIns="0" rIns="0" bIns="0"/>
          <a:lstStyle/>
          <a:p>
            <a:endParaRPr lang="en-IN" sz="3200" b="0" strike="noStrike" spc="-1">
              <a:solidFill>
                <a:srgbClr val="000000"/>
              </a:solidFill>
              <a:uFill>
                <a:solidFill>
                  <a:srgbClr val="FFFFFF"/>
                </a:solidFill>
              </a:uFill>
              <a:latin typeface="Arial"/>
            </a:endParaRPr>
          </a:p>
        </p:txBody>
      </p:sp>
      <p:sp>
        <p:nvSpPr>
          <p:cNvPr id="29" name="PlaceHolder 4"/>
          <p:cNvSpPr>
            <a:spLocks noGrp="1"/>
          </p:cNvSpPr>
          <p:nvPr>
            <p:ph type="body"/>
          </p:nvPr>
        </p:nvSpPr>
        <p:spPr>
          <a:xfrm>
            <a:off x="4674240" y="2761920"/>
            <a:ext cx="4015800" cy="1422720"/>
          </a:xfrm>
          <a:prstGeom prst="rect">
            <a:avLst/>
          </a:prstGeom>
        </p:spPr>
        <p:txBody>
          <a:bodyPr lIns="0" tIns="0" rIns="0" bIns="0"/>
          <a:lstStyle/>
          <a:p>
            <a:endParaRPr lang="en-IN" sz="3200" b="0" strike="noStrike" spc="-1">
              <a:solidFill>
                <a:srgbClr val="000000"/>
              </a:solidFill>
              <a:uFill>
                <a:solidFill>
                  <a:srgbClr val="FFFFFF"/>
                </a:solidFill>
              </a:uFill>
              <a:latin typeface="Arial"/>
            </a:endParaRPr>
          </a:p>
        </p:txBody>
      </p:sp>
      <p:sp>
        <p:nvSpPr>
          <p:cNvPr id="30" name="PlaceHolder 5"/>
          <p:cNvSpPr>
            <a:spLocks noGrp="1"/>
          </p:cNvSpPr>
          <p:nvPr>
            <p:ph type="body"/>
          </p:nvPr>
        </p:nvSpPr>
        <p:spPr>
          <a:xfrm>
            <a:off x="457200" y="2761920"/>
            <a:ext cx="4015800" cy="1422720"/>
          </a:xfrm>
          <a:prstGeom prst="rect">
            <a:avLst/>
          </a:prstGeom>
        </p:spPr>
        <p:txBody>
          <a:bodyPr lIns="0" tIns="0" rIns="0" bIns="0"/>
          <a:lstStyle/>
          <a:p>
            <a:endParaRPr lang="en-IN"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lang="en-IN" sz="4400" b="0" strike="noStrike" spc="-1">
              <a:solidFill>
                <a:srgbClr val="000000"/>
              </a:solidFill>
              <a:uFill>
                <a:solidFill>
                  <a:srgbClr val="FFFFFF"/>
                </a:solidFill>
              </a:uFill>
              <a:latin typeface="Arial"/>
            </a:endParaRPr>
          </a:p>
        </p:txBody>
      </p:sp>
      <p:sp>
        <p:nvSpPr>
          <p:cNvPr id="32" name="PlaceHolder 2"/>
          <p:cNvSpPr>
            <a:spLocks noGrp="1"/>
          </p:cNvSpPr>
          <p:nvPr>
            <p:ph type="body"/>
          </p:nvPr>
        </p:nvSpPr>
        <p:spPr>
          <a:xfrm>
            <a:off x="457200" y="1203480"/>
            <a:ext cx="8229240" cy="2982960"/>
          </a:xfrm>
          <a:prstGeom prst="rect">
            <a:avLst/>
          </a:prstGeom>
        </p:spPr>
        <p:txBody>
          <a:bodyPr lIns="0" tIns="0" rIns="0" bIns="0"/>
          <a:lstStyle/>
          <a:p>
            <a:endParaRPr lang="en-IN" sz="3200" b="0" strike="noStrike" spc="-1">
              <a:solidFill>
                <a:srgbClr val="000000"/>
              </a:solidFill>
              <a:uFill>
                <a:solidFill>
                  <a:srgbClr val="FFFFFF"/>
                </a:solidFill>
              </a:uFill>
              <a:latin typeface="Arial"/>
            </a:endParaRPr>
          </a:p>
        </p:txBody>
      </p:sp>
      <p:sp>
        <p:nvSpPr>
          <p:cNvPr id="33" name="PlaceHolder 3"/>
          <p:cNvSpPr>
            <a:spLocks noGrp="1"/>
          </p:cNvSpPr>
          <p:nvPr>
            <p:ph type="body"/>
          </p:nvPr>
        </p:nvSpPr>
        <p:spPr>
          <a:xfrm>
            <a:off x="457200" y="1203480"/>
            <a:ext cx="8229240" cy="2982960"/>
          </a:xfrm>
          <a:prstGeom prst="rect">
            <a:avLst/>
          </a:prstGeom>
        </p:spPr>
        <p:txBody>
          <a:bodyPr lIns="0" tIns="0" rIns="0" bIns="0"/>
          <a:lstStyle/>
          <a:p>
            <a:endParaRPr lang="en-IN" sz="3200" b="0" strike="noStrike" spc="-1">
              <a:solidFill>
                <a:srgbClr val="000000"/>
              </a:solidFill>
              <a:uFill>
                <a:solidFill>
                  <a:srgbClr val="FFFFFF"/>
                </a:solidFill>
              </a:uFill>
              <a:latin typeface="Arial"/>
            </a:endParaRPr>
          </a:p>
        </p:txBody>
      </p:sp>
      <p:pic>
        <p:nvPicPr>
          <p:cNvPr id="34" name="Picture 33"/>
          <p:cNvPicPr/>
          <p:nvPr/>
        </p:nvPicPr>
        <p:blipFill>
          <a:blip r:embed="rId2"/>
          <a:stretch/>
        </p:blipFill>
        <p:spPr>
          <a:xfrm>
            <a:off x="2702160" y="1203480"/>
            <a:ext cx="3738600" cy="2982960"/>
          </a:xfrm>
          <a:prstGeom prst="rect">
            <a:avLst/>
          </a:prstGeom>
          <a:ln>
            <a:noFill/>
          </a:ln>
        </p:spPr>
      </p:pic>
      <p:pic>
        <p:nvPicPr>
          <p:cNvPr id="35" name="Picture 34"/>
          <p:cNvPicPr/>
          <p:nvPr/>
        </p:nvPicPr>
        <p:blipFill>
          <a:blip r:embed="rId2"/>
          <a:stretch/>
        </p:blipFill>
        <p:spPr>
          <a:xfrm>
            <a:off x="2702160" y="1203480"/>
            <a:ext cx="3738600" cy="298296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lang="en-IN" sz="4400" b="0" strike="noStrike" spc="-1">
              <a:solidFill>
                <a:srgbClr val="000000"/>
              </a:solidFill>
              <a:uFill>
                <a:solidFill>
                  <a:srgbClr val="FFFFFF"/>
                </a:solidFill>
              </a:uFill>
              <a:latin typeface="Arial"/>
            </a:endParaRPr>
          </a:p>
        </p:txBody>
      </p:sp>
      <p:sp>
        <p:nvSpPr>
          <p:cNvPr id="3" name="PlaceHolder 2"/>
          <p:cNvSpPr>
            <a:spLocks noGrp="1"/>
          </p:cNvSpPr>
          <p:nvPr>
            <p:ph type="subTitle"/>
          </p:nvPr>
        </p:nvSpPr>
        <p:spPr>
          <a:xfrm>
            <a:off x="457200" y="1203480"/>
            <a:ext cx="8229240" cy="2982960"/>
          </a:xfrm>
          <a:prstGeom prst="rect">
            <a:avLst/>
          </a:prstGeom>
        </p:spPr>
        <p:txBody>
          <a:bodyPr lIns="0" tIns="0" rIns="0" bIns="0" anchor="ctr"/>
          <a:lstStyle/>
          <a:p>
            <a:pPr algn="ctr"/>
            <a:endParaRPr lang="en-IN"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lang="en-IN" sz="4400" b="0" strike="noStrike" spc="-1">
              <a:solidFill>
                <a:srgbClr val="000000"/>
              </a:solidFill>
              <a:uFill>
                <a:solidFill>
                  <a:srgbClr val="FFFFFF"/>
                </a:solidFill>
              </a:uFill>
              <a:latin typeface="Arial"/>
            </a:endParaRPr>
          </a:p>
        </p:txBody>
      </p:sp>
      <p:sp>
        <p:nvSpPr>
          <p:cNvPr id="5" name="PlaceHolder 2"/>
          <p:cNvSpPr>
            <a:spLocks noGrp="1"/>
          </p:cNvSpPr>
          <p:nvPr>
            <p:ph type="body"/>
          </p:nvPr>
        </p:nvSpPr>
        <p:spPr>
          <a:xfrm>
            <a:off x="457200" y="1203480"/>
            <a:ext cx="8229240" cy="2982960"/>
          </a:xfrm>
          <a:prstGeom prst="rect">
            <a:avLst/>
          </a:prstGeom>
        </p:spPr>
        <p:txBody>
          <a:bodyPr lIns="0" tIns="0" rIns="0" bIns="0"/>
          <a:lstStyle/>
          <a:p>
            <a:endParaRPr lang="en-IN"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lang="en-IN" sz="4400" b="0" strike="noStrike" spc="-1">
              <a:solidFill>
                <a:srgbClr val="000000"/>
              </a:solidFill>
              <a:uFill>
                <a:solidFill>
                  <a:srgbClr val="FFFFFF"/>
                </a:solidFill>
              </a:uFill>
              <a:latin typeface="Arial"/>
            </a:endParaRPr>
          </a:p>
        </p:txBody>
      </p:sp>
      <p:sp>
        <p:nvSpPr>
          <p:cNvPr id="7" name="PlaceHolder 2"/>
          <p:cNvSpPr>
            <a:spLocks noGrp="1"/>
          </p:cNvSpPr>
          <p:nvPr>
            <p:ph type="body"/>
          </p:nvPr>
        </p:nvSpPr>
        <p:spPr>
          <a:xfrm>
            <a:off x="457200" y="1203480"/>
            <a:ext cx="4015800" cy="2982960"/>
          </a:xfrm>
          <a:prstGeom prst="rect">
            <a:avLst/>
          </a:prstGeom>
        </p:spPr>
        <p:txBody>
          <a:bodyPr lIns="0" tIns="0" rIns="0" bIns="0"/>
          <a:lstStyle/>
          <a:p>
            <a:endParaRPr lang="en-IN" sz="3200" b="0" strike="noStrike" spc="-1">
              <a:solidFill>
                <a:srgbClr val="000000"/>
              </a:solidFill>
              <a:uFill>
                <a:solidFill>
                  <a:srgbClr val="FFFFFF"/>
                </a:solidFill>
              </a:uFill>
              <a:latin typeface="Arial"/>
            </a:endParaRPr>
          </a:p>
        </p:txBody>
      </p:sp>
      <p:sp>
        <p:nvSpPr>
          <p:cNvPr id="8" name="PlaceHolder 3"/>
          <p:cNvSpPr>
            <a:spLocks noGrp="1"/>
          </p:cNvSpPr>
          <p:nvPr>
            <p:ph type="body"/>
          </p:nvPr>
        </p:nvSpPr>
        <p:spPr>
          <a:xfrm>
            <a:off x="4674240" y="1203480"/>
            <a:ext cx="4015800" cy="2982960"/>
          </a:xfrm>
          <a:prstGeom prst="rect">
            <a:avLst/>
          </a:prstGeom>
        </p:spPr>
        <p:txBody>
          <a:bodyPr lIns="0" tIns="0" rIns="0" bIns="0"/>
          <a:lstStyle/>
          <a:p>
            <a:endParaRPr lang="en-IN"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lang="en-IN"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05200"/>
            <a:ext cx="8229240" cy="3981240"/>
          </a:xfrm>
          <a:prstGeom prst="rect">
            <a:avLst/>
          </a:prstGeom>
        </p:spPr>
        <p:txBody>
          <a:bodyPr lIns="0" tIns="0" rIns="0" bIns="0" anchor="ctr"/>
          <a:lstStyle/>
          <a:p>
            <a:pPr algn="ctr"/>
            <a:endParaRPr lang="en-IN"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lang="en-IN" sz="4400" b="0" strike="noStrike" spc="-1">
              <a:solidFill>
                <a:srgbClr val="000000"/>
              </a:solidFill>
              <a:uFill>
                <a:solidFill>
                  <a:srgbClr val="FFFFFF"/>
                </a:solidFill>
              </a:uFill>
              <a:latin typeface="Arial"/>
            </a:endParaRPr>
          </a:p>
        </p:txBody>
      </p:sp>
      <p:sp>
        <p:nvSpPr>
          <p:cNvPr id="12" name="PlaceHolder 2"/>
          <p:cNvSpPr>
            <a:spLocks noGrp="1"/>
          </p:cNvSpPr>
          <p:nvPr>
            <p:ph type="body"/>
          </p:nvPr>
        </p:nvSpPr>
        <p:spPr>
          <a:xfrm>
            <a:off x="457200" y="1203480"/>
            <a:ext cx="4015800" cy="1422720"/>
          </a:xfrm>
          <a:prstGeom prst="rect">
            <a:avLst/>
          </a:prstGeom>
        </p:spPr>
        <p:txBody>
          <a:bodyPr lIns="0" tIns="0" rIns="0" bIns="0"/>
          <a:lstStyle/>
          <a:p>
            <a:endParaRPr lang="en-IN" sz="3200" b="0" strike="noStrike" spc="-1">
              <a:solidFill>
                <a:srgbClr val="000000"/>
              </a:solidFill>
              <a:uFill>
                <a:solidFill>
                  <a:srgbClr val="FFFFFF"/>
                </a:solidFill>
              </a:uFill>
              <a:latin typeface="Arial"/>
            </a:endParaRPr>
          </a:p>
        </p:txBody>
      </p:sp>
      <p:sp>
        <p:nvSpPr>
          <p:cNvPr id="13" name="PlaceHolder 3"/>
          <p:cNvSpPr>
            <a:spLocks noGrp="1"/>
          </p:cNvSpPr>
          <p:nvPr>
            <p:ph type="body"/>
          </p:nvPr>
        </p:nvSpPr>
        <p:spPr>
          <a:xfrm>
            <a:off x="457200" y="2761920"/>
            <a:ext cx="4015800" cy="1422720"/>
          </a:xfrm>
          <a:prstGeom prst="rect">
            <a:avLst/>
          </a:prstGeom>
        </p:spPr>
        <p:txBody>
          <a:bodyPr lIns="0" tIns="0" rIns="0" bIns="0"/>
          <a:lstStyle/>
          <a:p>
            <a:endParaRPr lang="en-IN" sz="3200" b="0" strike="noStrike" spc="-1">
              <a:solidFill>
                <a:srgbClr val="000000"/>
              </a:solidFill>
              <a:uFill>
                <a:solidFill>
                  <a:srgbClr val="FFFFFF"/>
                </a:solidFill>
              </a:uFill>
              <a:latin typeface="Arial"/>
            </a:endParaRPr>
          </a:p>
        </p:txBody>
      </p:sp>
      <p:sp>
        <p:nvSpPr>
          <p:cNvPr id="14" name="PlaceHolder 4"/>
          <p:cNvSpPr>
            <a:spLocks noGrp="1"/>
          </p:cNvSpPr>
          <p:nvPr>
            <p:ph type="body"/>
          </p:nvPr>
        </p:nvSpPr>
        <p:spPr>
          <a:xfrm>
            <a:off x="4674240" y="1203480"/>
            <a:ext cx="4015800" cy="2982960"/>
          </a:xfrm>
          <a:prstGeom prst="rect">
            <a:avLst/>
          </a:prstGeom>
        </p:spPr>
        <p:txBody>
          <a:bodyPr lIns="0" tIns="0" rIns="0" bIns="0"/>
          <a:lstStyle/>
          <a:p>
            <a:endParaRPr lang="en-IN"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lang="en-IN" sz="4400" b="0" strike="noStrike" spc="-1">
              <a:solidFill>
                <a:srgbClr val="000000"/>
              </a:solidFill>
              <a:uFill>
                <a:solidFill>
                  <a:srgbClr val="FFFFFF"/>
                </a:solidFill>
              </a:uFill>
              <a:latin typeface="Arial"/>
            </a:endParaRPr>
          </a:p>
        </p:txBody>
      </p:sp>
      <p:sp>
        <p:nvSpPr>
          <p:cNvPr id="16" name="PlaceHolder 2"/>
          <p:cNvSpPr>
            <a:spLocks noGrp="1"/>
          </p:cNvSpPr>
          <p:nvPr>
            <p:ph type="body"/>
          </p:nvPr>
        </p:nvSpPr>
        <p:spPr>
          <a:xfrm>
            <a:off x="457200" y="1203480"/>
            <a:ext cx="4015800" cy="2982960"/>
          </a:xfrm>
          <a:prstGeom prst="rect">
            <a:avLst/>
          </a:prstGeom>
        </p:spPr>
        <p:txBody>
          <a:bodyPr lIns="0" tIns="0" rIns="0" bIns="0"/>
          <a:lstStyle/>
          <a:p>
            <a:endParaRPr lang="en-IN" sz="3200" b="0" strike="noStrike" spc="-1">
              <a:solidFill>
                <a:srgbClr val="000000"/>
              </a:solidFill>
              <a:uFill>
                <a:solidFill>
                  <a:srgbClr val="FFFFFF"/>
                </a:solidFill>
              </a:uFill>
              <a:latin typeface="Arial"/>
            </a:endParaRPr>
          </a:p>
        </p:txBody>
      </p:sp>
      <p:sp>
        <p:nvSpPr>
          <p:cNvPr id="17" name="PlaceHolder 3"/>
          <p:cNvSpPr>
            <a:spLocks noGrp="1"/>
          </p:cNvSpPr>
          <p:nvPr>
            <p:ph type="body"/>
          </p:nvPr>
        </p:nvSpPr>
        <p:spPr>
          <a:xfrm>
            <a:off x="4674240" y="1203480"/>
            <a:ext cx="4015800" cy="1422720"/>
          </a:xfrm>
          <a:prstGeom prst="rect">
            <a:avLst/>
          </a:prstGeom>
        </p:spPr>
        <p:txBody>
          <a:bodyPr lIns="0" tIns="0" rIns="0" bIns="0"/>
          <a:lstStyle/>
          <a:p>
            <a:endParaRPr lang="en-IN" sz="3200" b="0" strike="noStrike" spc="-1">
              <a:solidFill>
                <a:srgbClr val="000000"/>
              </a:solidFill>
              <a:uFill>
                <a:solidFill>
                  <a:srgbClr val="FFFFFF"/>
                </a:solidFill>
              </a:uFill>
              <a:latin typeface="Arial"/>
            </a:endParaRPr>
          </a:p>
        </p:txBody>
      </p:sp>
      <p:sp>
        <p:nvSpPr>
          <p:cNvPr id="18" name="PlaceHolder 4"/>
          <p:cNvSpPr>
            <a:spLocks noGrp="1"/>
          </p:cNvSpPr>
          <p:nvPr>
            <p:ph type="body"/>
          </p:nvPr>
        </p:nvSpPr>
        <p:spPr>
          <a:xfrm>
            <a:off x="4674240" y="2761920"/>
            <a:ext cx="4015800" cy="1422720"/>
          </a:xfrm>
          <a:prstGeom prst="rect">
            <a:avLst/>
          </a:prstGeom>
        </p:spPr>
        <p:txBody>
          <a:bodyPr lIns="0" tIns="0" rIns="0" bIns="0"/>
          <a:lstStyle/>
          <a:p>
            <a:endParaRPr lang="en-IN"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lang="en-IN" sz="4400" b="0" strike="noStrike" spc="-1">
              <a:solidFill>
                <a:srgbClr val="000000"/>
              </a:solidFill>
              <a:uFill>
                <a:solidFill>
                  <a:srgbClr val="FFFFFF"/>
                </a:solidFill>
              </a:uFill>
              <a:latin typeface="Arial"/>
            </a:endParaRPr>
          </a:p>
        </p:txBody>
      </p:sp>
      <p:sp>
        <p:nvSpPr>
          <p:cNvPr id="20" name="PlaceHolder 2"/>
          <p:cNvSpPr>
            <a:spLocks noGrp="1"/>
          </p:cNvSpPr>
          <p:nvPr>
            <p:ph type="body"/>
          </p:nvPr>
        </p:nvSpPr>
        <p:spPr>
          <a:xfrm>
            <a:off x="457200" y="1203480"/>
            <a:ext cx="4015800" cy="1422720"/>
          </a:xfrm>
          <a:prstGeom prst="rect">
            <a:avLst/>
          </a:prstGeom>
        </p:spPr>
        <p:txBody>
          <a:bodyPr lIns="0" tIns="0" rIns="0" bIns="0"/>
          <a:lstStyle/>
          <a:p>
            <a:endParaRPr lang="en-IN" sz="3200" b="0" strike="noStrike" spc="-1">
              <a:solidFill>
                <a:srgbClr val="000000"/>
              </a:solidFill>
              <a:uFill>
                <a:solidFill>
                  <a:srgbClr val="FFFFFF"/>
                </a:solidFill>
              </a:uFill>
              <a:latin typeface="Arial"/>
            </a:endParaRPr>
          </a:p>
        </p:txBody>
      </p:sp>
      <p:sp>
        <p:nvSpPr>
          <p:cNvPr id="21" name="PlaceHolder 3"/>
          <p:cNvSpPr>
            <a:spLocks noGrp="1"/>
          </p:cNvSpPr>
          <p:nvPr>
            <p:ph type="body"/>
          </p:nvPr>
        </p:nvSpPr>
        <p:spPr>
          <a:xfrm>
            <a:off x="4674240" y="1203480"/>
            <a:ext cx="4015800" cy="1422720"/>
          </a:xfrm>
          <a:prstGeom prst="rect">
            <a:avLst/>
          </a:prstGeom>
        </p:spPr>
        <p:txBody>
          <a:bodyPr lIns="0" tIns="0" rIns="0" bIns="0"/>
          <a:lstStyle/>
          <a:p>
            <a:endParaRPr lang="en-IN" sz="3200" b="0" strike="noStrike" spc="-1">
              <a:solidFill>
                <a:srgbClr val="000000"/>
              </a:solidFill>
              <a:uFill>
                <a:solidFill>
                  <a:srgbClr val="FFFFFF"/>
                </a:solidFill>
              </a:uFill>
              <a:latin typeface="Arial"/>
            </a:endParaRPr>
          </a:p>
        </p:txBody>
      </p:sp>
      <p:sp>
        <p:nvSpPr>
          <p:cNvPr id="22" name="PlaceHolder 4"/>
          <p:cNvSpPr>
            <a:spLocks noGrp="1"/>
          </p:cNvSpPr>
          <p:nvPr>
            <p:ph type="body"/>
          </p:nvPr>
        </p:nvSpPr>
        <p:spPr>
          <a:xfrm>
            <a:off x="457200" y="2761920"/>
            <a:ext cx="8229240" cy="1422720"/>
          </a:xfrm>
          <a:prstGeom prst="rect">
            <a:avLst/>
          </a:prstGeom>
        </p:spPr>
        <p:txBody>
          <a:bodyPr lIns="0" tIns="0" rIns="0" bIns="0"/>
          <a:lstStyle/>
          <a:p>
            <a:endParaRPr lang="en-IN"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05200"/>
            <a:ext cx="8229240" cy="858600"/>
          </a:xfrm>
          <a:prstGeom prst="rect">
            <a:avLst/>
          </a:prstGeom>
        </p:spPr>
        <p:txBody>
          <a:bodyPr lIns="0" tIns="0" rIns="0" bIns="0" anchor="ctr"/>
          <a:lstStyle/>
          <a:p>
            <a:pPr algn="ctr"/>
            <a:r>
              <a:rPr lang="en-IN" sz="4400" b="0" strike="noStrike" spc="-1">
                <a:solidFill>
                  <a:srgbClr val="000000"/>
                </a:solidFill>
                <a:uFill>
                  <a:solidFill>
                    <a:srgbClr val="FFFFFF"/>
                  </a:solidFill>
                </a:uFill>
                <a:latin typeface="Arial"/>
              </a:rPr>
              <a:t>Click to edit the title text format</a:t>
            </a:r>
          </a:p>
        </p:txBody>
      </p:sp>
      <p:sp>
        <p:nvSpPr>
          <p:cNvPr id="3" name="PlaceHolder 2"/>
          <p:cNvSpPr>
            <a:spLocks noGrp="1"/>
          </p:cNvSpPr>
          <p:nvPr>
            <p:ph type="body"/>
          </p:nvPr>
        </p:nvSpPr>
        <p:spPr>
          <a:xfrm>
            <a:off x="457200" y="1203480"/>
            <a:ext cx="8229240" cy="2982960"/>
          </a:xfrm>
          <a:prstGeom prst="rect">
            <a:avLst/>
          </a:prstGeom>
        </p:spPr>
        <p:txBody>
          <a:bodyPr lIns="0" tIns="0" rIns="0" bIns="0"/>
          <a:lstStyle/>
          <a:p>
            <a:pPr marL="432000" indent="-324000">
              <a:buClr>
                <a:srgbClr val="000000"/>
              </a:buClr>
              <a:buSzPct val="45000"/>
              <a:buFont typeface="Wingdings" charset="2"/>
              <a:buChar char=""/>
            </a:pPr>
            <a:r>
              <a:rPr lang="en-IN" sz="32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IN" sz="28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IN" sz="24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IN" sz="20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IN" sz="20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IN" sz="20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IN"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oogle Shape;54;p13"/>
          <p:cNvPicPr/>
          <p:nvPr/>
        </p:nvPicPr>
        <p:blipFill>
          <a:blip r:embed="rId2"/>
          <a:stretch/>
        </p:blipFill>
        <p:spPr>
          <a:xfrm>
            <a:off x="0" y="3777480"/>
            <a:ext cx="9139680" cy="1361520"/>
          </a:xfrm>
          <a:prstGeom prst="rect">
            <a:avLst/>
          </a:prstGeom>
          <a:ln>
            <a:noFill/>
          </a:ln>
        </p:spPr>
      </p:pic>
      <p:pic>
        <p:nvPicPr>
          <p:cNvPr id="37" name="Google Shape;55;p13"/>
          <p:cNvPicPr/>
          <p:nvPr/>
        </p:nvPicPr>
        <p:blipFill>
          <a:blip r:embed="rId3"/>
          <a:stretch/>
        </p:blipFill>
        <p:spPr>
          <a:xfrm>
            <a:off x="7904880" y="105840"/>
            <a:ext cx="1166040" cy="1166040"/>
          </a:xfrm>
          <a:prstGeom prst="rect">
            <a:avLst/>
          </a:prstGeom>
          <a:ln>
            <a:noFill/>
          </a:ln>
        </p:spPr>
      </p:pic>
      <p:sp>
        <p:nvSpPr>
          <p:cNvPr id="38" name="CustomShape 1"/>
          <p:cNvSpPr/>
          <p:nvPr/>
        </p:nvSpPr>
        <p:spPr>
          <a:xfrm>
            <a:off x="384120" y="396000"/>
            <a:ext cx="8758800" cy="104292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a:lnSpc>
                <a:spcPct val="115000"/>
              </a:lnSpc>
            </a:pPr>
            <a:r>
              <a:rPr lang="en-IN" sz="3000" b="1" strike="noStrike" spc="-1">
                <a:solidFill>
                  <a:srgbClr val="FF0000"/>
                </a:solidFill>
                <a:uFill>
                  <a:solidFill>
                    <a:srgbClr val="FFFFFF"/>
                  </a:solidFill>
                </a:uFill>
                <a:latin typeface="Calibri"/>
                <a:ea typeface="Calibri"/>
              </a:rPr>
              <a:t>	 </a:t>
            </a:r>
            <a:r>
              <a:rPr lang="en-IN" sz="3000" b="1" strike="noStrike" spc="-1" smtClean="0">
                <a:solidFill>
                  <a:srgbClr val="FF0000"/>
                </a:solidFill>
                <a:uFill>
                  <a:solidFill>
                    <a:srgbClr val="FFFFFF"/>
                  </a:solidFill>
                </a:uFill>
                <a:latin typeface="Calibri"/>
                <a:ea typeface="Calibri"/>
              </a:rPr>
              <a:t>  </a:t>
            </a:r>
            <a:r>
              <a:rPr lang="en-IN" sz="3000" b="1" strike="noStrike" spc="-1">
                <a:solidFill>
                  <a:srgbClr val="FF0000"/>
                </a:solidFill>
                <a:uFill>
                  <a:solidFill>
                    <a:srgbClr val="FFFFFF"/>
                  </a:solidFill>
                </a:uFill>
                <a:latin typeface="Calibri"/>
                <a:ea typeface="Calibri"/>
              </a:rPr>
              <a:t>CHEMICAL CONTROL AND INTEGRATION	</a:t>
            </a:r>
            <a:endParaRPr lang="en-IN" sz="1800" b="0" strike="noStrike" spc="-1">
              <a:solidFill>
                <a:srgbClr val="000000"/>
              </a:solidFill>
              <a:uFill>
                <a:solidFill>
                  <a:srgbClr val="FFFFFF"/>
                </a:solidFill>
              </a:uFill>
              <a:latin typeface="Arial"/>
            </a:endParaRPr>
          </a:p>
          <a:p>
            <a:pPr>
              <a:lnSpc>
                <a:spcPct val="115000"/>
              </a:lnSpc>
            </a:pPr>
            <a:endParaRPr lang="en-IN" sz="1800" b="0" strike="noStrike" spc="-1" dirty="0">
              <a:solidFill>
                <a:srgbClr val="000000"/>
              </a:solidFill>
              <a:uFill>
                <a:solidFill>
                  <a:srgbClr val="FFFFFF"/>
                </a:solidFill>
              </a:uFill>
              <a:latin typeface="Arial"/>
            </a:endParaRPr>
          </a:p>
          <a:p>
            <a:pPr algn="just">
              <a:lnSpc>
                <a:spcPct val="115000"/>
              </a:lnSpc>
            </a:pPr>
            <a:r>
              <a:rPr lang="en-IN" sz="2500" b="1" strike="noStrike" spc="-1" dirty="0">
                <a:solidFill>
                  <a:srgbClr val="000000"/>
                </a:solidFill>
                <a:uFill>
                  <a:solidFill>
                    <a:srgbClr val="FFFFFF"/>
                  </a:solidFill>
                </a:uFill>
                <a:latin typeface="Calibri"/>
                <a:ea typeface="Calibri"/>
              </a:rPr>
              <a:t>                               </a:t>
            </a:r>
            <a:endParaRPr lang="en-IN" sz="1800" b="0" strike="noStrike" spc="-1" dirty="0">
              <a:solidFill>
                <a:srgbClr val="000000"/>
              </a:solidFill>
              <a:uFill>
                <a:solidFill>
                  <a:srgbClr val="FFFFFF"/>
                </a:solidFill>
              </a:uFill>
              <a:latin typeface="Arial"/>
            </a:endParaRPr>
          </a:p>
          <a:p>
            <a:pPr>
              <a:lnSpc>
                <a:spcPct val="115000"/>
              </a:lnSpc>
            </a:pPr>
            <a:r>
              <a:rPr lang="en-IN" sz="1800" b="0" strike="noStrike" spc="-1" dirty="0">
                <a:solidFill>
                  <a:srgbClr val="000000"/>
                </a:solidFill>
                <a:uFill>
                  <a:solidFill>
                    <a:srgbClr val="FFFFFF"/>
                  </a:solidFill>
                </a:uFill>
                <a:latin typeface="Arial"/>
                <a:ea typeface="DejaVu Sans"/>
              </a:rPr>
              <a:t> </a:t>
            </a:r>
            <a:endParaRPr lang="en-IN" sz="1800" b="0" strike="noStrike" spc="-1" dirty="0">
              <a:solidFill>
                <a:srgbClr val="000000"/>
              </a:solidFill>
              <a:uFill>
                <a:solidFill>
                  <a:srgbClr val="FFFFFF"/>
                </a:solidFill>
              </a:uFill>
              <a:latin typeface="Arial"/>
            </a:endParaRPr>
          </a:p>
        </p:txBody>
      </p:sp>
      <p:sp>
        <p:nvSpPr>
          <p:cNvPr id="39" name="CustomShape 2"/>
          <p:cNvSpPr/>
          <p:nvPr/>
        </p:nvSpPr>
        <p:spPr>
          <a:xfrm>
            <a:off x="1979640" y="2355840"/>
            <a:ext cx="5753160" cy="122112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a:lnSpc>
                <a:spcPct val="100000"/>
              </a:lnSpc>
            </a:pPr>
            <a:r>
              <a:rPr lang="en-IN" sz="1400" b="1" strike="noStrike" spc="-1" dirty="0">
                <a:solidFill>
                  <a:srgbClr val="000000"/>
                </a:solidFill>
                <a:uFill>
                  <a:solidFill>
                    <a:srgbClr val="FFFFFF"/>
                  </a:solidFill>
                </a:uFill>
                <a:latin typeface="Arial"/>
                <a:ea typeface="Arial"/>
              </a:rPr>
              <a:t>SUBJECT : BIOLOGY</a:t>
            </a:r>
            <a:endParaRPr lang="en-IN" sz="1800" b="0" strike="noStrike" spc="-1" dirty="0">
              <a:solidFill>
                <a:srgbClr val="000000"/>
              </a:solidFill>
              <a:uFill>
                <a:solidFill>
                  <a:srgbClr val="FFFFFF"/>
                </a:solidFill>
              </a:uFill>
              <a:latin typeface="Arial"/>
            </a:endParaRPr>
          </a:p>
          <a:p>
            <a:pPr>
              <a:lnSpc>
                <a:spcPct val="100000"/>
              </a:lnSpc>
            </a:pPr>
            <a:r>
              <a:rPr lang="en-IN" sz="1400" b="1" strike="noStrike" spc="-1" dirty="0" smtClean="0">
                <a:solidFill>
                  <a:srgbClr val="000000"/>
                </a:solidFill>
                <a:uFill>
                  <a:solidFill>
                    <a:srgbClr val="FFFFFF"/>
                  </a:solidFill>
                </a:uFill>
                <a:latin typeface="Arial"/>
                <a:ea typeface="Arial"/>
              </a:rPr>
              <a:t>CHAPTER </a:t>
            </a:r>
            <a:r>
              <a:rPr lang="en-IN" sz="1400" b="1" strike="noStrike" spc="-1" dirty="0">
                <a:solidFill>
                  <a:srgbClr val="000000"/>
                </a:solidFill>
                <a:uFill>
                  <a:solidFill>
                    <a:srgbClr val="FFFFFF"/>
                  </a:solidFill>
                </a:uFill>
                <a:latin typeface="Arial"/>
                <a:ea typeface="Arial"/>
              </a:rPr>
              <a:t>NUMBER: 22</a:t>
            </a:r>
            <a:endParaRPr lang="en-IN" sz="1800" b="0" strike="noStrike" spc="-1" dirty="0">
              <a:solidFill>
                <a:srgbClr val="000000"/>
              </a:solidFill>
              <a:uFill>
                <a:solidFill>
                  <a:srgbClr val="FFFFFF"/>
                </a:solidFill>
              </a:uFill>
              <a:latin typeface="Arial"/>
            </a:endParaRPr>
          </a:p>
          <a:p>
            <a:pPr>
              <a:lnSpc>
                <a:spcPct val="100000"/>
              </a:lnSpc>
            </a:pPr>
            <a:r>
              <a:rPr lang="en-IN" sz="1400" b="1" strike="noStrike" spc="-1" dirty="0">
                <a:solidFill>
                  <a:srgbClr val="000000"/>
                </a:solidFill>
                <a:uFill>
                  <a:solidFill>
                    <a:srgbClr val="FFFFFF"/>
                  </a:solidFill>
                </a:uFill>
                <a:latin typeface="Arial"/>
                <a:ea typeface="Arial"/>
              </a:rPr>
              <a:t>CHAPTER NAME : CHEMICAL CONTROL AND INTEGRATION</a:t>
            </a:r>
            <a:endParaRPr lang="en-IN" sz="1800" b="0" strike="noStrike" spc="-1" dirty="0">
              <a:solidFill>
                <a:srgbClr val="000000"/>
              </a:solidFill>
              <a:uFill>
                <a:solidFill>
                  <a:srgbClr val="FFFFFF"/>
                </a:solidFill>
              </a:uFill>
              <a:latin typeface="Arial"/>
            </a:endParaRPr>
          </a:p>
        </p:txBody>
      </p:sp>
      <p:sp>
        <p:nvSpPr>
          <p:cNvPr id="40" name="CustomShape 3"/>
          <p:cNvSpPr/>
          <p:nvPr/>
        </p:nvSpPr>
        <p:spPr>
          <a:xfrm>
            <a:off x="1295400" y="1286280"/>
            <a:ext cx="6858000" cy="82827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15000"/>
              </a:lnSpc>
            </a:pPr>
            <a:r>
              <a:rPr lang="en-IN" sz="2500" b="1" strike="noStrike" spc="-1" dirty="0">
                <a:solidFill>
                  <a:srgbClr val="000000"/>
                </a:solidFill>
                <a:uFill>
                  <a:solidFill>
                    <a:srgbClr val="FFFFFF"/>
                  </a:solidFill>
                </a:uFill>
                <a:latin typeface="Calibri"/>
                <a:ea typeface="Calibri"/>
              </a:rPr>
              <a:t>TESTIS, OVARY, HORMONES OF HEART, KIDNEY 	</a:t>
            </a:r>
            <a:r>
              <a:rPr lang="en-IN" sz="2500" b="1" strike="noStrike" spc="-1" dirty="0" smtClean="0">
                <a:solidFill>
                  <a:srgbClr val="000000"/>
                </a:solidFill>
                <a:uFill>
                  <a:solidFill>
                    <a:srgbClr val="FFFFFF"/>
                  </a:solidFill>
                </a:uFill>
                <a:latin typeface="Calibri"/>
                <a:ea typeface="Calibri"/>
              </a:rPr>
              <a:t>ANDGASTROINTESTINAL </a:t>
            </a:r>
            <a:r>
              <a:rPr lang="en-IN" sz="2500" b="1" strike="noStrike" spc="-1" dirty="0">
                <a:solidFill>
                  <a:srgbClr val="000000"/>
                </a:solidFill>
                <a:uFill>
                  <a:solidFill>
                    <a:srgbClr val="FFFFFF"/>
                  </a:solidFill>
                </a:uFill>
                <a:latin typeface="Calibri"/>
                <a:ea typeface="Calibri"/>
              </a:rPr>
              <a:t>TRACT</a:t>
            </a:r>
            <a:endParaRPr lang="en-IN" sz="25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Google Shape;62;p14"/>
          <p:cNvPicPr/>
          <p:nvPr/>
        </p:nvPicPr>
        <p:blipFill>
          <a:blip r:embed="rId2"/>
          <a:stretch/>
        </p:blipFill>
        <p:spPr>
          <a:xfrm>
            <a:off x="8172360" y="62640"/>
            <a:ext cx="921240" cy="725760"/>
          </a:xfrm>
          <a:prstGeom prst="rect">
            <a:avLst/>
          </a:prstGeom>
          <a:ln>
            <a:noFill/>
          </a:ln>
        </p:spPr>
      </p:pic>
      <p:sp>
        <p:nvSpPr>
          <p:cNvPr id="70" name="CustomShape 1"/>
          <p:cNvSpPr/>
          <p:nvPr/>
        </p:nvSpPr>
        <p:spPr>
          <a:xfrm>
            <a:off x="381000" y="438150"/>
            <a:ext cx="7055640" cy="5032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a:lnSpc>
                <a:spcPct val="100000"/>
              </a:lnSpc>
            </a:pPr>
            <a:endParaRPr lang="en-IN" sz="1800" b="0" strike="noStrike" spc="-1" dirty="0">
              <a:solidFill>
                <a:srgbClr val="000000"/>
              </a:solidFill>
              <a:uFill>
                <a:solidFill>
                  <a:srgbClr val="FFFFFF"/>
                </a:solidFill>
              </a:uFill>
              <a:latin typeface="Arial"/>
            </a:endParaRPr>
          </a:p>
        </p:txBody>
      </p:sp>
      <p:sp>
        <p:nvSpPr>
          <p:cNvPr id="71" name="CustomShape 2"/>
          <p:cNvSpPr/>
          <p:nvPr/>
        </p:nvSpPr>
        <p:spPr>
          <a:xfrm>
            <a:off x="432000" y="1323000"/>
            <a:ext cx="2504160" cy="330615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en-IN" sz="1400" b="1" spc="-1" dirty="0" smtClean="0">
                <a:uFill>
                  <a:solidFill>
                    <a:srgbClr val="FFFFFF"/>
                  </a:solidFill>
                </a:uFill>
                <a:latin typeface="Calibri"/>
              </a:rPr>
              <a:t>HORMONE OF THE KIDNEY </a:t>
            </a:r>
            <a:endParaRPr lang="en-IN" sz="1400" spc="-1" dirty="0" smtClean="0">
              <a:uFill>
                <a:solidFill>
                  <a:srgbClr val="FFFFFF"/>
                </a:solidFill>
              </a:uFill>
            </a:endParaRPr>
          </a:p>
          <a:p>
            <a:pPr algn="just">
              <a:lnSpc>
                <a:spcPct val="150000"/>
              </a:lnSpc>
            </a:pPr>
            <a:endParaRPr lang="en-IN" sz="1600" b="0" strike="noStrike" spc="-1" dirty="0" smtClean="0">
              <a:solidFill>
                <a:srgbClr val="231F20"/>
              </a:solidFill>
              <a:uFill>
                <a:solidFill>
                  <a:srgbClr val="FFFFFF"/>
                </a:solidFill>
              </a:uFill>
              <a:latin typeface="Calibri"/>
              <a:ea typeface="Microsoft JhengHei Light"/>
            </a:endParaRPr>
          </a:p>
          <a:p>
            <a:pPr algn="just">
              <a:lnSpc>
                <a:spcPct val="150000"/>
              </a:lnSpc>
            </a:pPr>
            <a:r>
              <a:rPr lang="en-IN" sz="1600" b="0" strike="noStrike" spc="-1" dirty="0" smtClean="0">
                <a:solidFill>
                  <a:srgbClr val="231F20"/>
                </a:solidFill>
                <a:uFill>
                  <a:solidFill>
                    <a:srgbClr val="FFFFFF"/>
                  </a:solidFill>
                </a:uFill>
                <a:latin typeface="Calibri"/>
                <a:ea typeface="Microsoft JhengHei Light"/>
              </a:rPr>
              <a:t>The </a:t>
            </a:r>
            <a:r>
              <a:rPr lang="en-IN" sz="1600" b="0" strike="noStrike" spc="-1" dirty="0" err="1">
                <a:solidFill>
                  <a:srgbClr val="231F20"/>
                </a:solidFill>
                <a:uFill>
                  <a:solidFill>
                    <a:srgbClr val="FFFFFF"/>
                  </a:solidFill>
                </a:uFill>
                <a:latin typeface="Calibri"/>
                <a:ea typeface="Microsoft JhengHei Light"/>
              </a:rPr>
              <a:t>juxtaglomerular</a:t>
            </a:r>
            <a:r>
              <a:rPr lang="en-IN" sz="1600" b="0" strike="noStrike" spc="-1" dirty="0">
                <a:solidFill>
                  <a:srgbClr val="231F20"/>
                </a:solidFill>
                <a:uFill>
                  <a:solidFill>
                    <a:srgbClr val="FFFFFF"/>
                  </a:solidFill>
                </a:uFill>
                <a:latin typeface="Calibri"/>
                <a:ea typeface="Microsoft JhengHei Light"/>
              </a:rPr>
              <a:t> cells of kidney produce a peptide hormone called erythropoietin which stimulates </a:t>
            </a:r>
            <a:r>
              <a:rPr lang="en-IN" sz="1600" b="0" strike="noStrike" spc="-1" dirty="0" err="1">
                <a:solidFill>
                  <a:srgbClr val="231F20"/>
                </a:solidFill>
                <a:uFill>
                  <a:solidFill>
                    <a:srgbClr val="FFFFFF"/>
                  </a:solidFill>
                </a:uFill>
                <a:latin typeface="Calibri"/>
                <a:ea typeface="Microsoft JhengHei Light"/>
              </a:rPr>
              <a:t>erythropoiesis</a:t>
            </a:r>
            <a:r>
              <a:rPr lang="en-IN" sz="1600" b="0" strike="noStrike" spc="-1" dirty="0">
                <a:solidFill>
                  <a:srgbClr val="231F20"/>
                </a:solidFill>
                <a:uFill>
                  <a:solidFill>
                    <a:srgbClr val="FFFFFF"/>
                  </a:solidFill>
                </a:uFill>
                <a:latin typeface="Calibri"/>
                <a:ea typeface="Microsoft JhengHei Light"/>
              </a:rPr>
              <a:t> (formation of RBC). </a:t>
            </a:r>
            <a:endParaRPr lang="en-IN" sz="1800" b="0" strike="noStrike" spc="-1" dirty="0">
              <a:solidFill>
                <a:srgbClr val="000000"/>
              </a:solidFill>
              <a:uFill>
                <a:solidFill>
                  <a:srgbClr val="FFFFFF"/>
                </a:solidFill>
              </a:uFill>
              <a:latin typeface="Arial"/>
            </a:endParaRPr>
          </a:p>
          <a:p>
            <a:pPr algn="just"/>
            <a:endParaRPr lang="en-IN" sz="1800" b="0" strike="noStrike" spc="-1" dirty="0">
              <a:solidFill>
                <a:srgbClr val="000000"/>
              </a:solidFill>
              <a:uFill>
                <a:solidFill>
                  <a:srgbClr val="FFFFFF"/>
                </a:solidFill>
              </a:uFill>
              <a:latin typeface="Arial"/>
            </a:endParaRPr>
          </a:p>
          <a:p>
            <a:pPr algn="just"/>
            <a:endParaRPr lang="en-IN" sz="1800" b="0" strike="noStrike" spc="-1" dirty="0">
              <a:solidFill>
                <a:srgbClr val="000000"/>
              </a:solidFill>
              <a:uFill>
                <a:solidFill>
                  <a:srgbClr val="FFFFFF"/>
                </a:solidFill>
              </a:uFill>
              <a:latin typeface="Arial"/>
            </a:endParaRPr>
          </a:p>
        </p:txBody>
      </p:sp>
      <p:pic>
        <p:nvPicPr>
          <p:cNvPr id="72" name="Picture 71"/>
          <p:cNvPicPr/>
          <p:nvPr/>
        </p:nvPicPr>
        <p:blipFill>
          <a:blip r:embed="rId3"/>
          <a:stretch/>
        </p:blipFill>
        <p:spPr>
          <a:xfrm>
            <a:off x="3429000" y="1200150"/>
            <a:ext cx="3509280" cy="36856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Google Shape;62;p14"/>
          <p:cNvPicPr/>
          <p:nvPr/>
        </p:nvPicPr>
        <p:blipFill>
          <a:blip r:embed="rId2"/>
          <a:stretch/>
        </p:blipFill>
        <p:spPr>
          <a:xfrm>
            <a:off x="8172360" y="62640"/>
            <a:ext cx="921240" cy="725760"/>
          </a:xfrm>
          <a:prstGeom prst="rect">
            <a:avLst/>
          </a:prstGeom>
          <a:ln>
            <a:noFill/>
          </a:ln>
        </p:spPr>
      </p:pic>
      <p:sp>
        <p:nvSpPr>
          <p:cNvPr id="74" name="CustomShape 1"/>
          <p:cNvSpPr/>
          <p:nvPr/>
        </p:nvSpPr>
        <p:spPr>
          <a:xfrm>
            <a:off x="864000" y="288000"/>
            <a:ext cx="7055640" cy="5032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a:lnSpc>
                <a:spcPct val="100000"/>
              </a:lnSpc>
            </a:pPr>
            <a:r>
              <a:rPr lang="en-IN" sz="2200" b="1" strike="noStrike" spc="-1" dirty="0">
                <a:solidFill>
                  <a:srgbClr val="FF0000"/>
                </a:solidFill>
                <a:uFill>
                  <a:solidFill>
                    <a:srgbClr val="FFFFFF"/>
                  </a:solidFill>
                </a:uFill>
                <a:latin typeface="Calibri"/>
                <a:ea typeface="DejaVu Sans"/>
              </a:rPr>
              <a:t> </a:t>
            </a:r>
            <a:endParaRPr lang="en-IN" sz="1800" b="0" strike="noStrike" spc="-1" dirty="0">
              <a:solidFill>
                <a:srgbClr val="000000"/>
              </a:solidFill>
              <a:uFill>
                <a:solidFill>
                  <a:srgbClr val="FFFFFF"/>
                </a:solidFill>
              </a:uFill>
              <a:latin typeface="Arial"/>
            </a:endParaRPr>
          </a:p>
        </p:txBody>
      </p:sp>
      <p:sp>
        <p:nvSpPr>
          <p:cNvPr id="75" name="CustomShape 2"/>
          <p:cNvSpPr/>
          <p:nvPr/>
        </p:nvSpPr>
        <p:spPr>
          <a:xfrm>
            <a:off x="304800" y="1276350"/>
            <a:ext cx="6752160" cy="322155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en-IN" sz="1400" b="1" spc="-1" dirty="0" smtClean="0">
                <a:uFill>
                  <a:solidFill>
                    <a:srgbClr val="FFFFFF"/>
                  </a:solidFill>
                </a:uFill>
                <a:latin typeface="Calibri"/>
              </a:rPr>
              <a:t>GASTROINTESTINAL TRACT</a:t>
            </a:r>
            <a:endParaRPr lang="en-IN" sz="1400" spc="-1" dirty="0" smtClean="0">
              <a:uFill>
                <a:solidFill>
                  <a:srgbClr val="FFFFFF"/>
                </a:solidFill>
              </a:uFill>
            </a:endParaRPr>
          </a:p>
          <a:p>
            <a:pPr algn="just">
              <a:lnSpc>
                <a:spcPct val="150000"/>
              </a:lnSpc>
            </a:pPr>
            <a:r>
              <a:rPr lang="en-IN" sz="1400" b="0" strike="noStrike" spc="-1" dirty="0" smtClean="0">
                <a:solidFill>
                  <a:srgbClr val="231F20"/>
                </a:solidFill>
                <a:uFill>
                  <a:solidFill>
                    <a:srgbClr val="FFFFFF"/>
                  </a:solidFill>
                </a:uFill>
                <a:latin typeface="Calibri"/>
                <a:ea typeface="Microsoft JhengHei Light"/>
              </a:rPr>
              <a:t>Endocrine </a:t>
            </a:r>
            <a:r>
              <a:rPr lang="en-IN" sz="1400" b="0" strike="noStrike" spc="-1" dirty="0">
                <a:solidFill>
                  <a:srgbClr val="231F20"/>
                </a:solidFill>
                <a:uFill>
                  <a:solidFill>
                    <a:srgbClr val="FFFFFF"/>
                  </a:solidFill>
                </a:uFill>
                <a:latin typeface="Calibri"/>
                <a:ea typeface="Microsoft JhengHei Light"/>
              </a:rPr>
              <a:t>cells present in different parts of the gastro-intestinal tract secrete four major peptide hormones, namely:</a:t>
            </a:r>
            <a:endParaRPr lang="en-IN" sz="1400" b="0" strike="noStrike" spc="-1" dirty="0">
              <a:solidFill>
                <a:srgbClr val="000000"/>
              </a:solidFill>
              <a:uFill>
                <a:solidFill>
                  <a:srgbClr val="FFFFFF"/>
                </a:solidFill>
              </a:uFill>
              <a:latin typeface="Arial"/>
            </a:endParaRPr>
          </a:p>
          <a:p>
            <a:pPr algn="just"/>
            <a:endParaRPr lang="en-IN" sz="1400" b="0" strike="noStrike" spc="-1" dirty="0">
              <a:solidFill>
                <a:srgbClr val="000000"/>
              </a:solidFill>
              <a:uFill>
                <a:solidFill>
                  <a:srgbClr val="FFFFFF"/>
                </a:solidFill>
              </a:uFill>
              <a:latin typeface="Arial"/>
            </a:endParaRPr>
          </a:p>
          <a:p>
            <a:pPr marL="684000" algn="just">
              <a:lnSpc>
                <a:spcPct val="150000"/>
              </a:lnSpc>
            </a:pPr>
            <a:r>
              <a:rPr lang="en-IN" sz="1400" b="0" strike="noStrike" spc="-1" dirty="0">
                <a:solidFill>
                  <a:srgbClr val="231F20"/>
                </a:solidFill>
                <a:uFill>
                  <a:solidFill>
                    <a:srgbClr val="FFFFFF"/>
                  </a:solidFill>
                </a:uFill>
                <a:latin typeface="Calibri"/>
                <a:ea typeface="Microsoft JhengHei Light"/>
              </a:rPr>
              <a:t> </a:t>
            </a:r>
            <a:r>
              <a:rPr lang="en-IN" sz="1400" b="1" strike="noStrike" spc="-1" dirty="0">
                <a:solidFill>
                  <a:srgbClr val="231F20"/>
                </a:solidFill>
                <a:uFill>
                  <a:solidFill>
                    <a:srgbClr val="FFFFFF"/>
                  </a:solidFill>
                </a:uFill>
                <a:latin typeface="Calibri"/>
                <a:ea typeface="Microsoft JhengHei Light"/>
              </a:rPr>
              <a:t>1. </a:t>
            </a:r>
            <a:r>
              <a:rPr lang="en-IN" sz="1400" b="1" strike="noStrike" spc="-1" dirty="0" err="1">
                <a:solidFill>
                  <a:srgbClr val="231F20"/>
                </a:solidFill>
                <a:uFill>
                  <a:solidFill>
                    <a:srgbClr val="FFFFFF"/>
                  </a:solidFill>
                </a:uFill>
                <a:latin typeface="Calibri"/>
                <a:ea typeface="Microsoft JhengHei Light"/>
              </a:rPr>
              <a:t>Gastrin</a:t>
            </a:r>
            <a:endParaRPr lang="en-IN" sz="1400" b="0" strike="noStrike" spc="-1" dirty="0">
              <a:solidFill>
                <a:srgbClr val="000000"/>
              </a:solidFill>
              <a:uFill>
                <a:solidFill>
                  <a:srgbClr val="FFFFFF"/>
                </a:solidFill>
              </a:uFill>
              <a:latin typeface="Arial"/>
            </a:endParaRPr>
          </a:p>
          <a:p>
            <a:pPr marL="684000" algn="just">
              <a:lnSpc>
                <a:spcPct val="150000"/>
              </a:lnSpc>
            </a:pPr>
            <a:r>
              <a:rPr lang="en-IN" sz="1400" b="1" strike="noStrike" spc="-1" dirty="0">
                <a:solidFill>
                  <a:srgbClr val="231F20"/>
                </a:solidFill>
                <a:uFill>
                  <a:solidFill>
                    <a:srgbClr val="FFFFFF"/>
                  </a:solidFill>
                </a:uFill>
                <a:latin typeface="Calibri"/>
                <a:ea typeface="Microsoft JhengHei Light"/>
              </a:rPr>
              <a:t> 2.  </a:t>
            </a:r>
            <a:r>
              <a:rPr lang="en-IN" sz="1400" b="1" strike="noStrike" spc="-1" dirty="0" err="1">
                <a:solidFill>
                  <a:srgbClr val="231F20"/>
                </a:solidFill>
                <a:uFill>
                  <a:solidFill>
                    <a:srgbClr val="FFFFFF"/>
                  </a:solidFill>
                </a:uFill>
                <a:latin typeface="Calibri"/>
                <a:ea typeface="Microsoft JhengHei Light"/>
              </a:rPr>
              <a:t>Secretin</a:t>
            </a:r>
            <a:endParaRPr lang="en-IN" sz="1400" b="0" strike="noStrike" spc="-1" dirty="0">
              <a:solidFill>
                <a:srgbClr val="000000"/>
              </a:solidFill>
              <a:uFill>
                <a:solidFill>
                  <a:srgbClr val="FFFFFF"/>
                </a:solidFill>
              </a:uFill>
              <a:latin typeface="Arial"/>
            </a:endParaRPr>
          </a:p>
          <a:p>
            <a:pPr marL="684000" algn="just">
              <a:lnSpc>
                <a:spcPct val="150000"/>
              </a:lnSpc>
            </a:pPr>
            <a:r>
              <a:rPr lang="en-IN" sz="1400" b="1" strike="noStrike" spc="-1" dirty="0">
                <a:solidFill>
                  <a:srgbClr val="231F20"/>
                </a:solidFill>
                <a:uFill>
                  <a:solidFill>
                    <a:srgbClr val="FFFFFF"/>
                  </a:solidFill>
                </a:uFill>
                <a:latin typeface="Calibri"/>
                <a:ea typeface="Microsoft JhengHei Light"/>
              </a:rPr>
              <a:t> 3.  </a:t>
            </a:r>
            <a:r>
              <a:rPr lang="en-IN" sz="1400" b="1" strike="noStrike" spc="-1" dirty="0" err="1">
                <a:solidFill>
                  <a:srgbClr val="231F20"/>
                </a:solidFill>
                <a:uFill>
                  <a:solidFill>
                    <a:srgbClr val="FFFFFF"/>
                  </a:solidFill>
                </a:uFill>
                <a:latin typeface="Calibri"/>
                <a:ea typeface="Microsoft JhengHei Light"/>
              </a:rPr>
              <a:t>Cholecystokinin</a:t>
            </a:r>
            <a:r>
              <a:rPr lang="en-IN" sz="1400" b="1" strike="noStrike" spc="-1" dirty="0">
                <a:solidFill>
                  <a:srgbClr val="231F20"/>
                </a:solidFill>
                <a:uFill>
                  <a:solidFill>
                    <a:srgbClr val="FFFFFF"/>
                  </a:solidFill>
                </a:uFill>
                <a:latin typeface="Calibri"/>
                <a:ea typeface="Microsoft JhengHei Light"/>
              </a:rPr>
              <a:t> (CCK) </a:t>
            </a:r>
            <a:endParaRPr lang="en-IN" sz="1400" b="0" strike="noStrike" spc="-1" dirty="0">
              <a:solidFill>
                <a:srgbClr val="000000"/>
              </a:solidFill>
              <a:uFill>
                <a:solidFill>
                  <a:srgbClr val="FFFFFF"/>
                </a:solidFill>
              </a:uFill>
              <a:latin typeface="Arial"/>
            </a:endParaRPr>
          </a:p>
          <a:p>
            <a:pPr marL="684000" algn="just">
              <a:lnSpc>
                <a:spcPct val="150000"/>
              </a:lnSpc>
            </a:pPr>
            <a:r>
              <a:rPr lang="en-IN" sz="1400" b="1" strike="noStrike" spc="-1" dirty="0">
                <a:solidFill>
                  <a:srgbClr val="231F20"/>
                </a:solidFill>
                <a:uFill>
                  <a:solidFill>
                    <a:srgbClr val="FFFFFF"/>
                  </a:solidFill>
                </a:uFill>
                <a:latin typeface="Calibri"/>
                <a:ea typeface="Microsoft JhengHei Light"/>
              </a:rPr>
              <a:t> 4. Gastric inhibitory peptide  (GIP). </a:t>
            </a:r>
            <a:endParaRPr lang="en-IN" sz="1400" b="0" strike="noStrike" spc="-1" dirty="0">
              <a:solidFill>
                <a:srgbClr val="000000"/>
              </a:solidFill>
              <a:uFill>
                <a:solidFill>
                  <a:srgbClr val="FFFFFF"/>
                </a:solidFill>
              </a:uFill>
              <a:latin typeface="Arial"/>
            </a:endParaRPr>
          </a:p>
          <a:p>
            <a:pPr marL="684000" algn="just">
              <a:lnSpc>
                <a:spcPct val="150000"/>
              </a:lnSpc>
            </a:pPr>
            <a:endParaRPr lang="en-IN" sz="1800" b="0" strike="noStrike" spc="-1" dirty="0">
              <a:solidFill>
                <a:srgbClr val="000000"/>
              </a:solidFill>
              <a:uFill>
                <a:solidFill>
                  <a:srgbClr val="FFFFFF"/>
                </a:solidFill>
              </a:uFill>
              <a:latin typeface="Arial"/>
            </a:endParaRPr>
          </a:p>
          <a:p>
            <a:pPr algn="just"/>
            <a:endParaRPr lang="en-IN"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Google Shape;62;p14"/>
          <p:cNvPicPr/>
          <p:nvPr/>
        </p:nvPicPr>
        <p:blipFill>
          <a:blip r:embed="rId2"/>
          <a:stretch/>
        </p:blipFill>
        <p:spPr>
          <a:xfrm>
            <a:off x="8172360" y="62640"/>
            <a:ext cx="921240" cy="725760"/>
          </a:xfrm>
          <a:prstGeom prst="rect">
            <a:avLst/>
          </a:prstGeom>
          <a:ln>
            <a:noFill/>
          </a:ln>
        </p:spPr>
      </p:pic>
      <p:sp>
        <p:nvSpPr>
          <p:cNvPr id="77" name="CustomShape 1"/>
          <p:cNvSpPr/>
          <p:nvPr/>
        </p:nvSpPr>
        <p:spPr>
          <a:xfrm>
            <a:off x="864000" y="288000"/>
            <a:ext cx="7055640" cy="5032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a:lnSpc>
                <a:spcPct val="100000"/>
              </a:lnSpc>
            </a:pPr>
            <a:r>
              <a:rPr lang="en-IN" sz="2200" b="1" strike="noStrike" spc="-1" dirty="0">
                <a:solidFill>
                  <a:srgbClr val="FF0000"/>
                </a:solidFill>
                <a:uFill>
                  <a:solidFill>
                    <a:srgbClr val="FFFFFF"/>
                  </a:solidFill>
                </a:uFill>
                <a:latin typeface="Calibri"/>
                <a:ea typeface="DejaVu Sans"/>
              </a:rPr>
              <a:t> </a:t>
            </a:r>
            <a:endParaRPr lang="en-IN" sz="1800" b="0" strike="noStrike" spc="-1" dirty="0">
              <a:solidFill>
                <a:srgbClr val="000000"/>
              </a:solidFill>
              <a:uFill>
                <a:solidFill>
                  <a:srgbClr val="FFFFFF"/>
                </a:solidFill>
              </a:uFill>
              <a:latin typeface="Arial"/>
            </a:endParaRPr>
          </a:p>
        </p:txBody>
      </p:sp>
      <p:sp>
        <p:nvSpPr>
          <p:cNvPr id="78" name="CustomShape 2"/>
          <p:cNvSpPr/>
          <p:nvPr/>
        </p:nvSpPr>
        <p:spPr>
          <a:xfrm>
            <a:off x="152400" y="209550"/>
            <a:ext cx="5715000" cy="472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en-IN" sz="1400" b="1" spc="-1" dirty="0" smtClean="0">
                <a:uFill>
                  <a:solidFill>
                    <a:srgbClr val="FFFFFF"/>
                  </a:solidFill>
                </a:uFill>
                <a:latin typeface="Calibri" pitchFamily="34" charset="0"/>
                <a:cs typeface="Calibri" pitchFamily="34" charset="0"/>
              </a:rPr>
              <a:t>GASTROINTESTINAL TRACT </a:t>
            </a:r>
            <a:endParaRPr lang="en-IN" sz="1400" b="1" spc="-1" dirty="0" smtClean="0">
              <a:uFill>
                <a:solidFill>
                  <a:srgbClr val="FFFFFF"/>
                </a:solidFill>
              </a:uFill>
              <a:latin typeface="Calibri" pitchFamily="34" charset="0"/>
              <a:cs typeface="Calibri" pitchFamily="34" charset="0"/>
            </a:endParaRPr>
          </a:p>
          <a:p>
            <a:pPr algn="just">
              <a:lnSpc>
                <a:spcPct val="150000"/>
              </a:lnSpc>
            </a:pPr>
            <a:endParaRPr lang="en-IN" sz="1400" b="1" spc="-1" dirty="0" smtClean="0">
              <a:uFill>
                <a:solidFill>
                  <a:srgbClr val="FFFFFF"/>
                </a:solidFill>
              </a:uFill>
              <a:latin typeface="Calibri" pitchFamily="34" charset="0"/>
              <a:cs typeface="Calibri" pitchFamily="34" charset="0"/>
            </a:endParaRPr>
          </a:p>
          <a:p>
            <a:pPr algn="just">
              <a:lnSpc>
                <a:spcPct val="150000"/>
              </a:lnSpc>
            </a:pPr>
            <a:r>
              <a:rPr lang="en-IN" sz="1400" b="1" strike="noStrike" spc="-1" dirty="0" err="1" smtClean="0">
                <a:solidFill>
                  <a:srgbClr val="231F20"/>
                </a:solidFill>
                <a:uFill>
                  <a:solidFill>
                    <a:srgbClr val="FFFFFF"/>
                  </a:solidFill>
                </a:uFill>
                <a:latin typeface="Calibri" pitchFamily="34" charset="0"/>
                <a:ea typeface="Microsoft JhengHei Light"/>
                <a:cs typeface="Calibri" pitchFamily="34" charset="0"/>
              </a:rPr>
              <a:t>Gastrin</a:t>
            </a:r>
            <a:r>
              <a:rPr lang="en-IN" sz="1400" b="0" strike="noStrike" spc="-1" dirty="0" smtClean="0">
                <a:solidFill>
                  <a:srgbClr val="231F20"/>
                </a:solidFill>
                <a:uFill>
                  <a:solidFill>
                    <a:srgbClr val="FFFFFF"/>
                  </a:solidFill>
                </a:uFill>
                <a:latin typeface="Calibri" pitchFamily="34" charset="0"/>
                <a:ea typeface="Microsoft JhengHei Light"/>
                <a:cs typeface="Calibri" pitchFamily="34" charset="0"/>
              </a:rPr>
              <a:t>  </a:t>
            </a:r>
            <a:r>
              <a:rPr lang="en-IN" sz="1400" b="0" strike="noStrike" spc="-1" dirty="0">
                <a:solidFill>
                  <a:srgbClr val="231F20"/>
                </a:solidFill>
                <a:uFill>
                  <a:solidFill>
                    <a:srgbClr val="FFFFFF"/>
                  </a:solidFill>
                </a:uFill>
                <a:latin typeface="Calibri" pitchFamily="34" charset="0"/>
                <a:ea typeface="Microsoft JhengHei Light"/>
                <a:cs typeface="Calibri" pitchFamily="34" charset="0"/>
              </a:rPr>
              <a:t>acts on the gastric glands and stimulates the secretion of hydrochloric acid and </a:t>
            </a:r>
            <a:r>
              <a:rPr lang="en-IN" sz="1400" b="0" strike="noStrike" spc="-1" dirty="0" err="1">
                <a:solidFill>
                  <a:srgbClr val="231F20"/>
                </a:solidFill>
                <a:uFill>
                  <a:solidFill>
                    <a:srgbClr val="FFFFFF"/>
                  </a:solidFill>
                </a:uFill>
                <a:latin typeface="Calibri" pitchFamily="34" charset="0"/>
                <a:ea typeface="Microsoft JhengHei Light"/>
                <a:cs typeface="Calibri" pitchFamily="34" charset="0"/>
              </a:rPr>
              <a:t>pepsinogen</a:t>
            </a:r>
            <a:r>
              <a:rPr lang="en-IN" sz="1400" b="0" strike="noStrike" spc="-1" dirty="0">
                <a:solidFill>
                  <a:srgbClr val="231F20"/>
                </a:solidFill>
                <a:uFill>
                  <a:solidFill>
                    <a:srgbClr val="FFFFFF"/>
                  </a:solidFill>
                </a:uFill>
                <a:latin typeface="Calibri" pitchFamily="34" charset="0"/>
                <a:ea typeface="Microsoft JhengHei Light"/>
                <a:cs typeface="Calibri" pitchFamily="34" charset="0"/>
              </a:rPr>
              <a:t>. </a:t>
            </a:r>
            <a:r>
              <a:rPr lang="en-IN" sz="1400" b="0" strike="noStrike" spc="-1" dirty="0" err="1">
                <a:solidFill>
                  <a:srgbClr val="231F20"/>
                </a:solidFill>
                <a:uFill>
                  <a:solidFill>
                    <a:srgbClr val="FFFFFF"/>
                  </a:solidFill>
                </a:uFill>
                <a:latin typeface="Calibri" pitchFamily="34" charset="0"/>
                <a:ea typeface="Microsoft JhengHei Light"/>
                <a:cs typeface="Calibri" pitchFamily="34" charset="0"/>
              </a:rPr>
              <a:t>Secretin</a:t>
            </a:r>
            <a:r>
              <a:rPr lang="en-IN" sz="1400" b="0" strike="noStrike" spc="-1" dirty="0">
                <a:solidFill>
                  <a:srgbClr val="231F20"/>
                </a:solidFill>
                <a:uFill>
                  <a:solidFill>
                    <a:srgbClr val="FFFFFF"/>
                  </a:solidFill>
                </a:uFill>
                <a:latin typeface="Calibri" pitchFamily="34" charset="0"/>
                <a:ea typeface="Microsoft JhengHei Light"/>
                <a:cs typeface="Calibri" pitchFamily="34" charset="0"/>
              </a:rPr>
              <a:t> acts on the exocrine pancreas and stimulates secretion of water and bicarbonate ions. </a:t>
            </a:r>
            <a:endParaRPr lang="en-IN" sz="1400" b="0" strike="noStrike" spc="-1" dirty="0">
              <a:solidFill>
                <a:srgbClr val="000000"/>
              </a:solidFill>
              <a:uFill>
                <a:solidFill>
                  <a:srgbClr val="FFFFFF"/>
                </a:solidFill>
              </a:uFill>
              <a:latin typeface="Calibri" pitchFamily="34" charset="0"/>
              <a:cs typeface="Calibri" pitchFamily="34" charset="0"/>
            </a:endParaRPr>
          </a:p>
          <a:p>
            <a:pPr algn="just"/>
            <a:endParaRPr lang="en-IN" sz="1400" b="0" strike="noStrike" spc="-1" dirty="0">
              <a:solidFill>
                <a:srgbClr val="000000"/>
              </a:solidFill>
              <a:uFill>
                <a:solidFill>
                  <a:srgbClr val="FFFFFF"/>
                </a:solidFill>
              </a:uFill>
              <a:latin typeface="Calibri" pitchFamily="34" charset="0"/>
              <a:cs typeface="Calibri" pitchFamily="34" charset="0"/>
            </a:endParaRPr>
          </a:p>
          <a:p>
            <a:pPr algn="just">
              <a:lnSpc>
                <a:spcPct val="150000"/>
              </a:lnSpc>
            </a:pPr>
            <a:r>
              <a:rPr lang="en-IN" sz="1400" b="1" strike="noStrike" spc="-1" dirty="0">
                <a:solidFill>
                  <a:srgbClr val="231F20"/>
                </a:solidFill>
                <a:uFill>
                  <a:solidFill>
                    <a:srgbClr val="FFFFFF"/>
                  </a:solidFill>
                </a:uFill>
                <a:latin typeface="Calibri" pitchFamily="34" charset="0"/>
                <a:ea typeface="Microsoft JhengHei Light"/>
                <a:cs typeface="Calibri" pitchFamily="34" charset="0"/>
              </a:rPr>
              <a:t>CCK</a:t>
            </a:r>
            <a:r>
              <a:rPr lang="en-IN" sz="1400" b="0" strike="noStrike" spc="-1" dirty="0">
                <a:solidFill>
                  <a:srgbClr val="231F20"/>
                </a:solidFill>
                <a:uFill>
                  <a:solidFill>
                    <a:srgbClr val="FFFFFF"/>
                  </a:solidFill>
                </a:uFill>
                <a:latin typeface="Calibri" pitchFamily="34" charset="0"/>
                <a:ea typeface="Microsoft JhengHei Light"/>
                <a:cs typeface="Calibri" pitchFamily="34" charset="0"/>
              </a:rPr>
              <a:t> acts on both pancreas and gall bladder and stimulates the secretion of pancreatic enzymes and bile juice, respectively. </a:t>
            </a:r>
            <a:endParaRPr lang="en-IN" sz="1400" b="0" strike="noStrike" spc="-1" dirty="0">
              <a:solidFill>
                <a:srgbClr val="000000"/>
              </a:solidFill>
              <a:uFill>
                <a:solidFill>
                  <a:srgbClr val="FFFFFF"/>
                </a:solidFill>
              </a:uFill>
              <a:latin typeface="Calibri" pitchFamily="34" charset="0"/>
              <a:cs typeface="Calibri" pitchFamily="34" charset="0"/>
            </a:endParaRPr>
          </a:p>
          <a:p>
            <a:pPr algn="just"/>
            <a:endParaRPr lang="en-IN" sz="1400" b="0" strike="noStrike" spc="-1" dirty="0">
              <a:solidFill>
                <a:srgbClr val="000000"/>
              </a:solidFill>
              <a:uFill>
                <a:solidFill>
                  <a:srgbClr val="FFFFFF"/>
                </a:solidFill>
              </a:uFill>
              <a:latin typeface="Calibri" pitchFamily="34" charset="0"/>
              <a:cs typeface="Calibri" pitchFamily="34" charset="0"/>
            </a:endParaRPr>
          </a:p>
          <a:p>
            <a:pPr algn="just"/>
            <a:r>
              <a:rPr lang="en-IN" sz="1400" b="1" strike="noStrike" spc="-1" dirty="0">
                <a:solidFill>
                  <a:srgbClr val="231F20"/>
                </a:solidFill>
                <a:uFill>
                  <a:solidFill>
                    <a:srgbClr val="FFFFFF"/>
                  </a:solidFill>
                </a:uFill>
                <a:latin typeface="Calibri" pitchFamily="34" charset="0"/>
                <a:ea typeface="Microsoft JhengHei Light"/>
                <a:cs typeface="Calibri" pitchFamily="34" charset="0"/>
              </a:rPr>
              <a:t>GIP</a:t>
            </a:r>
            <a:r>
              <a:rPr lang="en-IN" sz="1400" b="0" strike="noStrike" spc="-1" dirty="0">
                <a:solidFill>
                  <a:srgbClr val="231F20"/>
                </a:solidFill>
                <a:uFill>
                  <a:solidFill>
                    <a:srgbClr val="FFFFFF"/>
                  </a:solidFill>
                </a:uFill>
                <a:latin typeface="Calibri" pitchFamily="34" charset="0"/>
                <a:ea typeface="Microsoft JhengHei Light"/>
                <a:cs typeface="Calibri" pitchFamily="34" charset="0"/>
              </a:rPr>
              <a:t> inhibits gastric secretion and motility. </a:t>
            </a:r>
            <a:endParaRPr lang="en-IN" sz="1400" b="0" strike="noStrike" spc="-1" dirty="0">
              <a:solidFill>
                <a:srgbClr val="000000"/>
              </a:solidFill>
              <a:uFill>
                <a:solidFill>
                  <a:srgbClr val="FFFFFF"/>
                </a:solidFill>
              </a:uFill>
              <a:latin typeface="Calibri" pitchFamily="34" charset="0"/>
              <a:cs typeface="Calibri" pitchFamily="34" charset="0"/>
            </a:endParaRPr>
          </a:p>
          <a:p>
            <a:pPr algn="just"/>
            <a:endParaRPr lang="en-IN" sz="1400" b="0" strike="noStrike" spc="-1" dirty="0">
              <a:solidFill>
                <a:srgbClr val="000000"/>
              </a:solidFill>
              <a:uFill>
                <a:solidFill>
                  <a:srgbClr val="FFFFFF"/>
                </a:solidFill>
              </a:uFill>
              <a:latin typeface="Calibri" pitchFamily="34" charset="0"/>
              <a:cs typeface="Calibri" pitchFamily="34" charset="0"/>
            </a:endParaRPr>
          </a:p>
          <a:p>
            <a:pPr algn="just">
              <a:lnSpc>
                <a:spcPct val="150000"/>
              </a:lnSpc>
            </a:pPr>
            <a:r>
              <a:rPr lang="en-IN" sz="1400" b="0" strike="noStrike" spc="-1" dirty="0">
                <a:solidFill>
                  <a:srgbClr val="231F20"/>
                </a:solidFill>
                <a:uFill>
                  <a:solidFill>
                    <a:srgbClr val="FFFFFF"/>
                  </a:solidFill>
                </a:uFill>
                <a:latin typeface="Calibri" pitchFamily="34" charset="0"/>
                <a:ea typeface="Microsoft JhengHei Light"/>
                <a:cs typeface="Calibri" pitchFamily="34" charset="0"/>
              </a:rPr>
              <a:t>Several other non-endocrine tissues secrete hormones called </a:t>
            </a:r>
            <a:r>
              <a:rPr lang="en-IN" sz="1400" b="1" strike="noStrike" spc="-1" dirty="0">
                <a:solidFill>
                  <a:srgbClr val="231F20"/>
                </a:solidFill>
                <a:uFill>
                  <a:solidFill>
                    <a:srgbClr val="FFFFFF"/>
                  </a:solidFill>
                </a:uFill>
                <a:latin typeface="Calibri" pitchFamily="34" charset="0"/>
                <a:ea typeface="Microsoft JhengHei Light"/>
                <a:cs typeface="Calibri" pitchFamily="34" charset="0"/>
              </a:rPr>
              <a:t>growth factors</a:t>
            </a:r>
            <a:r>
              <a:rPr lang="en-IN" sz="1400" b="0" strike="noStrike" spc="-1" dirty="0">
                <a:solidFill>
                  <a:srgbClr val="231F20"/>
                </a:solidFill>
                <a:uFill>
                  <a:solidFill>
                    <a:srgbClr val="FFFFFF"/>
                  </a:solidFill>
                </a:uFill>
                <a:latin typeface="Calibri" pitchFamily="34" charset="0"/>
                <a:ea typeface="Microsoft JhengHei Light"/>
                <a:cs typeface="Calibri" pitchFamily="34" charset="0"/>
              </a:rPr>
              <a:t>. These factors are essential for the normal growth of tissues and their repairing/regeneration.</a:t>
            </a:r>
            <a:endParaRPr lang="en-IN" sz="1400" b="0" strike="noStrike" spc="-1" dirty="0">
              <a:solidFill>
                <a:srgbClr val="000000"/>
              </a:solidFill>
              <a:uFill>
                <a:solidFill>
                  <a:srgbClr val="FFFFFF"/>
                </a:solidFill>
              </a:uFill>
              <a:latin typeface="Calibri" pitchFamily="34" charset="0"/>
              <a:cs typeface="Calibri"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Google Shape;76;p16"/>
          <p:cNvPicPr/>
          <p:nvPr/>
        </p:nvPicPr>
        <p:blipFill>
          <a:blip r:embed="rId2"/>
          <a:stretch/>
        </p:blipFill>
        <p:spPr>
          <a:xfrm>
            <a:off x="8208000" y="72000"/>
            <a:ext cx="921240" cy="921240"/>
          </a:xfrm>
          <a:prstGeom prst="rect">
            <a:avLst/>
          </a:prstGeom>
          <a:ln>
            <a:noFill/>
          </a:ln>
        </p:spPr>
      </p:pic>
      <p:sp>
        <p:nvSpPr>
          <p:cNvPr id="80" name="CustomShape 1"/>
          <p:cNvSpPr/>
          <p:nvPr/>
        </p:nvSpPr>
        <p:spPr>
          <a:xfrm>
            <a:off x="621360" y="743400"/>
            <a:ext cx="7796880" cy="35578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lstStyle/>
          <a:p>
            <a:pPr marL="457200" algn="ctr">
              <a:lnSpc>
                <a:spcPct val="115000"/>
              </a:lnSpc>
            </a:pPr>
            <a:r>
              <a:rPr lang="en-IN" sz="4000" b="1" strike="noStrike" spc="-1">
                <a:solidFill>
                  <a:srgbClr val="000000"/>
                </a:solidFill>
                <a:uFill>
                  <a:solidFill>
                    <a:srgbClr val="FFFFFF"/>
                  </a:solidFill>
                </a:uFill>
                <a:latin typeface="Arial"/>
                <a:ea typeface="Arial"/>
              </a:rPr>
              <a:t>THANKING YOU</a:t>
            </a:r>
            <a:endParaRPr lang="en-IN" sz="1800" b="0" strike="noStrike" spc="-1">
              <a:solidFill>
                <a:srgbClr val="000000"/>
              </a:solidFill>
              <a:uFill>
                <a:solidFill>
                  <a:srgbClr val="FFFFFF"/>
                </a:solidFill>
              </a:uFill>
              <a:latin typeface="Arial"/>
            </a:endParaRPr>
          </a:p>
          <a:p>
            <a:pPr marL="457200" algn="ctr">
              <a:lnSpc>
                <a:spcPct val="115000"/>
              </a:lnSpc>
            </a:pPr>
            <a:r>
              <a:rPr lang="en-IN" sz="4000" b="1" strike="noStrike" spc="-1">
                <a:solidFill>
                  <a:srgbClr val="FF0000"/>
                </a:solidFill>
                <a:uFill>
                  <a:solidFill>
                    <a:srgbClr val="FFFFFF"/>
                  </a:solidFill>
                </a:uFill>
                <a:latin typeface="Arial"/>
                <a:ea typeface="Arial"/>
              </a:rPr>
              <a:t>ODM EDUCATIONAL GROUP</a:t>
            </a:r>
            <a:endParaRPr lang="en-IN" sz="1800" b="0" strike="noStrike" spc="-1">
              <a:solidFill>
                <a:srgbClr val="000000"/>
              </a:solidFill>
              <a:uFill>
                <a:solidFill>
                  <a:srgbClr val="FFFFFF"/>
                </a:solidFill>
              </a:uFill>
              <a:latin typeface="Arial"/>
            </a:endParaRPr>
          </a:p>
          <a:p>
            <a:pPr marL="457200">
              <a:lnSpc>
                <a:spcPct val="100000"/>
              </a:lnSpc>
            </a:pPr>
            <a:endParaRPr lang="en-IN"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62;p14"/>
          <p:cNvPicPr/>
          <p:nvPr/>
        </p:nvPicPr>
        <p:blipFill>
          <a:blip r:embed="rId2"/>
          <a:stretch/>
        </p:blipFill>
        <p:spPr>
          <a:xfrm>
            <a:off x="8172360" y="62640"/>
            <a:ext cx="921240" cy="725760"/>
          </a:xfrm>
          <a:prstGeom prst="rect">
            <a:avLst/>
          </a:prstGeom>
          <a:ln>
            <a:noFill/>
          </a:ln>
        </p:spPr>
      </p:pic>
      <p:sp>
        <p:nvSpPr>
          <p:cNvPr id="42" name="CustomShape 1"/>
          <p:cNvSpPr/>
          <p:nvPr/>
        </p:nvSpPr>
        <p:spPr>
          <a:xfrm>
            <a:off x="2736000" y="360000"/>
            <a:ext cx="3756240" cy="5032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a:lnSpc>
                <a:spcPct val="100000"/>
              </a:lnSpc>
            </a:pPr>
            <a:endParaRPr lang="en-IN" sz="1800" b="0" strike="noStrike" spc="-1" dirty="0">
              <a:solidFill>
                <a:srgbClr val="000000"/>
              </a:solidFill>
              <a:uFill>
                <a:solidFill>
                  <a:srgbClr val="FFFFFF"/>
                </a:solidFill>
              </a:uFill>
              <a:latin typeface="Arial"/>
            </a:endParaRPr>
          </a:p>
        </p:txBody>
      </p:sp>
      <p:sp>
        <p:nvSpPr>
          <p:cNvPr id="43" name="CustomShape 2"/>
          <p:cNvSpPr/>
          <p:nvPr/>
        </p:nvSpPr>
        <p:spPr>
          <a:xfrm>
            <a:off x="304800" y="361950"/>
            <a:ext cx="5867400" cy="4038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r>
              <a:rPr lang="en-IN" sz="2200" b="1" spc="-1" dirty="0" smtClean="0">
                <a:solidFill>
                  <a:srgbClr val="FF0000"/>
                </a:solidFill>
                <a:uFill>
                  <a:solidFill>
                    <a:srgbClr val="FFFFFF"/>
                  </a:solidFill>
                </a:uFill>
                <a:latin typeface="Calibri"/>
              </a:rPr>
              <a:t>TESTES</a:t>
            </a:r>
          </a:p>
          <a:p>
            <a:pPr algn="just"/>
            <a:endParaRPr lang="en-IN" sz="2200" b="1" spc="-1" dirty="0" smtClean="0">
              <a:solidFill>
                <a:srgbClr val="FF0000"/>
              </a:solidFill>
              <a:uFill>
                <a:solidFill>
                  <a:srgbClr val="FFFFFF"/>
                </a:solidFill>
              </a:uFill>
              <a:latin typeface="Calibri"/>
            </a:endParaRPr>
          </a:p>
          <a:p>
            <a:pPr algn="just"/>
            <a:endParaRPr lang="en-IN" sz="2200" spc="-1" dirty="0" smtClean="0">
              <a:solidFill>
                <a:srgbClr val="000000"/>
              </a:solidFill>
              <a:uFill>
                <a:solidFill>
                  <a:srgbClr val="FFFFFF"/>
                </a:solidFill>
              </a:uFill>
            </a:endParaRPr>
          </a:p>
          <a:p>
            <a:pPr algn="just"/>
            <a:r>
              <a:rPr lang="en-IN" sz="1400" b="0" strike="noStrike" spc="-1" dirty="0" smtClean="0">
                <a:solidFill>
                  <a:srgbClr val="231F20"/>
                </a:solidFill>
                <a:uFill>
                  <a:solidFill>
                    <a:srgbClr val="FFFFFF"/>
                  </a:solidFill>
                </a:uFill>
                <a:latin typeface="Calibri"/>
              </a:rPr>
              <a:t>A </a:t>
            </a:r>
            <a:r>
              <a:rPr lang="en-IN" sz="1400" b="0" strike="noStrike" spc="-1" dirty="0">
                <a:solidFill>
                  <a:srgbClr val="231F20"/>
                </a:solidFill>
                <a:uFill>
                  <a:solidFill>
                    <a:srgbClr val="FFFFFF"/>
                  </a:solidFill>
                </a:uFill>
                <a:latin typeface="Calibri"/>
              </a:rPr>
              <a:t>pair of testis is present in the scrotal sac (outside abdomen) of male individuals.  </a:t>
            </a:r>
            <a:endParaRPr lang="en-IN" sz="1400" b="0" strike="noStrike" spc="-1" dirty="0">
              <a:solidFill>
                <a:srgbClr val="000000"/>
              </a:solidFill>
              <a:uFill>
                <a:solidFill>
                  <a:srgbClr val="FFFFFF"/>
                </a:solidFill>
              </a:uFill>
              <a:latin typeface="Calibri"/>
            </a:endParaRPr>
          </a:p>
          <a:p>
            <a:pPr algn="just"/>
            <a:endParaRPr lang="en-IN" sz="1400" b="0" strike="noStrike" spc="-1" dirty="0">
              <a:solidFill>
                <a:srgbClr val="000000"/>
              </a:solidFill>
              <a:uFill>
                <a:solidFill>
                  <a:srgbClr val="FFFFFF"/>
                </a:solidFill>
              </a:uFill>
              <a:latin typeface="Calibri"/>
            </a:endParaRPr>
          </a:p>
          <a:p>
            <a:pPr algn="just"/>
            <a:r>
              <a:rPr lang="en-IN" sz="1400" b="0" strike="noStrike" spc="-1" dirty="0">
                <a:solidFill>
                  <a:srgbClr val="231F20"/>
                </a:solidFill>
                <a:uFill>
                  <a:solidFill>
                    <a:srgbClr val="FFFFFF"/>
                  </a:solidFill>
                </a:uFill>
                <a:latin typeface="Calibri"/>
              </a:rPr>
              <a:t>Testis performs dual functions as a primary sex organ as well as an endocrine gland.</a:t>
            </a:r>
            <a:endParaRPr lang="en-IN" sz="1400" b="0" strike="noStrike" spc="-1" dirty="0">
              <a:solidFill>
                <a:srgbClr val="000000"/>
              </a:solidFill>
              <a:uFill>
                <a:solidFill>
                  <a:srgbClr val="FFFFFF"/>
                </a:solidFill>
              </a:uFill>
              <a:latin typeface="Calibri"/>
            </a:endParaRPr>
          </a:p>
          <a:p>
            <a:pPr algn="just"/>
            <a:endParaRPr lang="en-IN" sz="1400" b="0" strike="noStrike" spc="-1" dirty="0">
              <a:solidFill>
                <a:srgbClr val="000000"/>
              </a:solidFill>
              <a:uFill>
                <a:solidFill>
                  <a:srgbClr val="FFFFFF"/>
                </a:solidFill>
              </a:uFill>
              <a:latin typeface="Calibri"/>
            </a:endParaRPr>
          </a:p>
          <a:p>
            <a:pPr algn="just"/>
            <a:r>
              <a:rPr lang="en-IN" sz="1400" b="0" strike="noStrike" spc="-1" dirty="0">
                <a:solidFill>
                  <a:srgbClr val="231F20"/>
                </a:solidFill>
                <a:uFill>
                  <a:solidFill>
                    <a:srgbClr val="FFFFFF"/>
                  </a:solidFill>
                </a:uFill>
                <a:latin typeface="Calibri"/>
              </a:rPr>
              <a:t>Testis is composed of </a:t>
            </a:r>
            <a:r>
              <a:rPr lang="en-IN" sz="1400" b="1" strike="noStrike" spc="-1" dirty="0" err="1">
                <a:solidFill>
                  <a:srgbClr val="231F20"/>
                </a:solidFill>
                <a:uFill>
                  <a:solidFill>
                    <a:srgbClr val="FFFFFF"/>
                  </a:solidFill>
                </a:uFill>
                <a:latin typeface="Calibri"/>
                <a:ea typeface="Berlin Sans FB Demi"/>
              </a:rPr>
              <a:t>seminiferous</a:t>
            </a:r>
            <a:r>
              <a:rPr lang="en-IN" sz="1400" b="1" strike="noStrike" spc="-1" dirty="0">
                <a:solidFill>
                  <a:srgbClr val="231F20"/>
                </a:solidFill>
                <a:uFill>
                  <a:solidFill>
                    <a:srgbClr val="FFFFFF"/>
                  </a:solidFill>
                </a:uFill>
                <a:latin typeface="Calibri"/>
                <a:ea typeface="Berlin Sans FB Demi"/>
              </a:rPr>
              <a:t> tubules</a:t>
            </a:r>
            <a:r>
              <a:rPr lang="en-IN" sz="1400" b="0" strike="noStrike" spc="-1" dirty="0">
                <a:solidFill>
                  <a:srgbClr val="231F20"/>
                </a:solidFill>
                <a:uFill>
                  <a:solidFill>
                    <a:srgbClr val="FFFFFF"/>
                  </a:solidFill>
                </a:uFill>
                <a:latin typeface="Calibri"/>
                <a:ea typeface="Microsoft JhengHei Light"/>
              </a:rPr>
              <a:t> and </a:t>
            </a:r>
            <a:r>
              <a:rPr lang="en-IN" sz="1400" b="1" strike="noStrike" spc="-1" dirty="0" err="1">
                <a:solidFill>
                  <a:srgbClr val="231F20"/>
                </a:solidFill>
                <a:uFill>
                  <a:solidFill>
                    <a:srgbClr val="FFFFFF"/>
                  </a:solidFill>
                </a:uFill>
                <a:latin typeface="Calibri"/>
                <a:ea typeface="Berlin Sans FB Demi"/>
              </a:rPr>
              <a:t>stromal</a:t>
            </a:r>
            <a:r>
              <a:rPr lang="en-IN" sz="1400" b="1" strike="noStrike" spc="-1" dirty="0">
                <a:solidFill>
                  <a:srgbClr val="231F20"/>
                </a:solidFill>
                <a:uFill>
                  <a:solidFill>
                    <a:srgbClr val="FFFFFF"/>
                  </a:solidFill>
                </a:uFill>
                <a:latin typeface="Calibri"/>
                <a:ea typeface="Berlin Sans FB Demi"/>
              </a:rPr>
              <a:t> or interstitial tissue.</a:t>
            </a:r>
            <a:r>
              <a:rPr lang="en-IN" sz="1400" b="0" strike="noStrike" spc="-1" dirty="0">
                <a:solidFill>
                  <a:srgbClr val="231F20"/>
                </a:solidFill>
                <a:uFill>
                  <a:solidFill>
                    <a:srgbClr val="FFFFFF"/>
                  </a:solidFill>
                </a:uFill>
                <a:latin typeface="Calibri"/>
                <a:ea typeface="Microsoft JhengHei Light"/>
              </a:rPr>
              <a:t> </a:t>
            </a:r>
            <a:endParaRPr lang="en-IN" sz="1400" b="0" strike="noStrike" spc="-1" dirty="0">
              <a:solidFill>
                <a:srgbClr val="000000"/>
              </a:solidFill>
              <a:uFill>
                <a:solidFill>
                  <a:srgbClr val="FFFFFF"/>
                </a:solidFill>
              </a:uFill>
              <a:latin typeface="Calibri"/>
            </a:endParaRPr>
          </a:p>
          <a:p>
            <a:pPr algn="just"/>
            <a:endParaRPr lang="en-IN" sz="1400" b="0" strike="noStrike" spc="-1" dirty="0">
              <a:solidFill>
                <a:srgbClr val="000000"/>
              </a:solidFill>
              <a:uFill>
                <a:solidFill>
                  <a:srgbClr val="FFFFFF"/>
                </a:solidFill>
              </a:uFill>
              <a:latin typeface="Calibri"/>
            </a:endParaRPr>
          </a:p>
          <a:p>
            <a:pPr algn="just">
              <a:lnSpc>
                <a:spcPct val="150000"/>
              </a:lnSpc>
            </a:pPr>
            <a:r>
              <a:rPr lang="en-IN" sz="1400" b="0" strike="noStrike" spc="-1" dirty="0">
                <a:solidFill>
                  <a:srgbClr val="231F20"/>
                </a:solidFill>
                <a:uFill>
                  <a:solidFill>
                    <a:srgbClr val="FFFFFF"/>
                  </a:solidFill>
                </a:uFill>
                <a:latin typeface="Calibri"/>
                <a:ea typeface="Microsoft JhengHei Light"/>
              </a:rPr>
              <a:t>The </a:t>
            </a:r>
            <a:r>
              <a:rPr lang="en-IN" sz="1400" b="1" strike="noStrike" spc="-1" dirty="0" err="1">
                <a:solidFill>
                  <a:srgbClr val="231F20"/>
                </a:solidFill>
                <a:uFill>
                  <a:solidFill>
                    <a:srgbClr val="FFFFFF"/>
                  </a:solidFill>
                </a:uFill>
                <a:latin typeface="Calibri"/>
                <a:ea typeface="Berlin Sans FB Demi"/>
              </a:rPr>
              <a:t>Leydig</a:t>
            </a:r>
            <a:r>
              <a:rPr lang="en-IN" sz="1400" b="1" strike="noStrike" spc="-1" dirty="0">
                <a:solidFill>
                  <a:srgbClr val="231F20"/>
                </a:solidFill>
                <a:uFill>
                  <a:solidFill>
                    <a:srgbClr val="FFFFFF"/>
                  </a:solidFill>
                </a:uFill>
                <a:latin typeface="Calibri"/>
                <a:ea typeface="Berlin Sans FB Demi"/>
              </a:rPr>
              <a:t> cells</a:t>
            </a:r>
            <a:r>
              <a:rPr lang="en-IN" sz="1400" b="0" strike="noStrike" spc="-1" dirty="0">
                <a:solidFill>
                  <a:srgbClr val="231F20"/>
                </a:solidFill>
                <a:uFill>
                  <a:solidFill>
                    <a:srgbClr val="FFFFFF"/>
                  </a:solidFill>
                </a:uFill>
                <a:latin typeface="Calibri"/>
                <a:ea typeface="Microsoft JhengHei Light"/>
              </a:rPr>
              <a:t> or </a:t>
            </a:r>
            <a:r>
              <a:rPr lang="en-IN" sz="1400" b="1" strike="noStrike" spc="-1" dirty="0">
                <a:solidFill>
                  <a:srgbClr val="231F20"/>
                </a:solidFill>
                <a:uFill>
                  <a:solidFill>
                    <a:srgbClr val="FFFFFF"/>
                  </a:solidFill>
                </a:uFill>
                <a:latin typeface="Calibri"/>
                <a:ea typeface="Berlin Sans FB Demi"/>
              </a:rPr>
              <a:t>interstitial cells</a:t>
            </a:r>
            <a:r>
              <a:rPr lang="en-IN" sz="1400" b="0" strike="noStrike" spc="-1" dirty="0">
                <a:solidFill>
                  <a:srgbClr val="231F20"/>
                </a:solidFill>
                <a:uFill>
                  <a:solidFill>
                    <a:srgbClr val="FFFFFF"/>
                  </a:solidFill>
                </a:uFill>
                <a:latin typeface="Calibri"/>
                <a:ea typeface="Microsoft JhengHei Light"/>
              </a:rPr>
              <a:t>, which are present in the </a:t>
            </a:r>
            <a:r>
              <a:rPr lang="en-IN" sz="1400" b="0" strike="noStrike" spc="-1" dirty="0" err="1">
                <a:solidFill>
                  <a:srgbClr val="231F20"/>
                </a:solidFill>
                <a:uFill>
                  <a:solidFill>
                    <a:srgbClr val="FFFFFF"/>
                  </a:solidFill>
                </a:uFill>
                <a:latin typeface="Calibri"/>
                <a:ea typeface="Microsoft JhengHei Light"/>
              </a:rPr>
              <a:t>intertubular</a:t>
            </a:r>
            <a:r>
              <a:rPr lang="en-IN" sz="1400" b="0" strike="noStrike" spc="-1" dirty="0">
                <a:solidFill>
                  <a:srgbClr val="231F20"/>
                </a:solidFill>
                <a:uFill>
                  <a:solidFill>
                    <a:srgbClr val="FFFFFF"/>
                  </a:solidFill>
                </a:uFill>
                <a:latin typeface="Calibri"/>
                <a:ea typeface="Microsoft JhengHei Light"/>
              </a:rPr>
              <a:t> spaces produce a group of hormones called </a:t>
            </a:r>
            <a:r>
              <a:rPr lang="en-IN" sz="1400" b="1" strike="noStrike" spc="-1" dirty="0">
                <a:solidFill>
                  <a:srgbClr val="231F20"/>
                </a:solidFill>
                <a:uFill>
                  <a:solidFill>
                    <a:srgbClr val="FFFFFF"/>
                  </a:solidFill>
                </a:uFill>
                <a:latin typeface="Calibri"/>
                <a:ea typeface="Berlin Sans FB Demi"/>
              </a:rPr>
              <a:t>androgens</a:t>
            </a:r>
            <a:r>
              <a:rPr lang="en-IN" sz="1400" b="0" strike="noStrike" spc="-1" dirty="0">
                <a:solidFill>
                  <a:srgbClr val="231F20"/>
                </a:solidFill>
                <a:uFill>
                  <a:solidFill>
                    <a:srgbClr val="FFFFFF"/>
                  </a:solidFill>
                </a:uFill>
                <a:latin typeface="Calibri"/>
                <a:ea typeface="Microsoft JhengHei Light"/>
              </a:rPr>
              <a:t> mainly </a:t>
            </a:r>
            <a:r>
              <a:rPr lang="en-IN" sz="1400" b="1" strike="noStrike" spc="-1" dirty="0">
                <a:solidFill>
                  <a:srgbClr val="231F20"/>
                </a:solidFill>
                <a:uFill>
                  <a:solidFill>
                    <a:srgbClr val="FFFFFF"/>
                  </a:solidFill>
                </a:uFill>
                <a:latin typeface="Calibri"/>
                <a:ea typeface="Microsoft JhengHei Light"/>
              </a:rPr>
              <a:t>Testosterone. </a:t>
            </a:r>
            <a:endParaRPr lang="en-IN" sz="1400" b="0" strike="noStrike" spc="-1" dirty="0">
              <a:solidFill>
                <a:srgbClr val="000000"/>
              </a:solidFill>
              <a:uFill>
                <a:solidFill>
                  <a:srgbClr val="FFFFFF"/>
                </a:solidFill>
              </a:uFill>
              <a:latin typeface="Calibri"/>
            </a:endParaRPr>
          </a:p>
          <a:p>
            <a:pPr algn="just"/>
            <a:endParaRPr lang="en-IN" sz="1600" b="0" strike="noStrike" spc="-1" dirty="0">
              <a:solidFill>
                <a:srgbClr val="000000"/>
              </a:solidFill>
              <a:uFill>
                <a:solidFill>
                  <a:srgbClr val="FFFFFF"/>
                </a:solidFill>
              </a:uFill>
              <a:latin typeface="Calibri"/>
            </a:endParaRPr>
          </a:p>
          <a:p>
            <a:pPr algn="just"/>
            <a:endParaRPr lang="en-IN" sz="1600" b="0" strike="noStrike" spc="-1" dirty="0">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l="22057" b="-1186"/>
          <a:stretch/>
        </p:blipFill>
        <p:spPr>
          <a:xfrm>
            <a:off x="2286000" y="666750"/>
            <a:ext cx="2961960" cy="3276600"/>
          </a:xfrm>
          <a:prstGeom prst="rect">
            <a:avLst/>
          </a:prstGeom>
          <a:ln>
            <a:noFill/>
          </a:ln>
        </p:spPr>
      </p:pic>
      <p:pic>
        <p:nvPicPr>
          <p:cNvPr id="3" name="Google Shape;62;p14"/>
          <p:cNvPicPr/>
          <p:nvPr/>
        </p:nvPicPr>
        <p:blipFill>
          <a:blip r:embed="rId3"/>
          <a:stretch/>
        </p:blipFill>
        <p:spPr>
          <a:xfrm>
            <a:off x="8172360" y="62640"/>
            <a:ext cx="921240" cy="725760"/>
          </a:xfrm>
          <a:prstGeom prst="rect">
            <a:avLst/>
          </a:prstGeom>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Google Shape;62;p14"/>
          <p:cNvPicPr/>
          <p:nvPr/>
        </p:nvPicPr>
        <p:blipFill>
          <a:blip r:embed="rId2"/>
          <a:stretch/>
        </p:blipFill>
        <p:spPr>
          <a:xfrm>
            <a:off x="8172360" y="62640"/>
            <a:ext cx="921240" cy="725760"/>
          </a:xfrm>
          <a:prstGeom prst="rect">
            <a:avLst/>
          </a:prstGeom>
          <a:ln>
            <a:noFill/>
          </a:ln>
        </p:spPr>
      </p:pic>
      <p:pic>
        <p:nvPicPr>
          <p:cNvPr id="47" name="Picture 46"/>
          <p:cNvPicPr/>
          <p:nvPr/>
        </p:nvPicPr>
        <p:blipFill>
          <a:blip r:embed="rId3"/>
          <a:stretch/>
        </p:blipFill>
        <p:spPr>
          <a:xfrm>
            <a:off x="2665440" y="979560"/>
            <a:ext cx="3800160" cy="3238200"/>
          </a:xfrm>
          <a:prstGeom prst="rect">
            <a:avLst/>
          </a:prstGeom>
          <a:ln>
            <a:noFill/>
          </a:ln>
        </p:spPr>
      </p:pic>
      <p:pic>
        <p:nvPicPr>
          <p:cNvPr id="48" name="Picture 47"/>
          <p:cNvPicPr/>
          <p:nvPr/>
        </p:nvPicPr>
        <p:blipFill>
          <a:blip r:embed="rId4"/>
          <a:srcRect l="25785" t="11130" r="5961" b="17750"/>
          <a:stretch/>
        </p:blipFill>
        <p:spPr>
          <a:xfrm>
            <a:off x="2880000" y="648000"/>
            <a:ext cx="4751640" cy="3569400"/>
          </a:xfrm>
          <a:prstGeom prst="rect">
            <a:avLst/>
          </a:prstGeom>
          <a:ln>
            <a:noFill/>
          </a:ln>
        </p:spPr>
      </p:pic>
      <p:sp>
        <p:nvSpPr>
          <p:cNvPr id="49" name="CustomShape 2"/>
          <p:cNvSpPr/>
          <p:nvPr/>
        </p:nvSpPr>
        <p:spPr>
          <a:xfrm>
            <a:off x="2016000" y="2016000"/>
            <a:ext cx="1512000" cy="144000"/>
          </a:xfrm>
          <a:custGeom>
            <a:avLst/>
            <a:gdLst/>
            <a:ahLst/>
            <a:cxnLst/>
            <a:rect l="0" t="0" r="r" b="b"/>
            <a:pathLst>
              <a:path w="4202" h="402">
                <a:moveTo>
                  <a:pt x="4201" y="100"/>
                </a:moveTo>
                <a:lnTo>
                  <a:pt x="1050" y="100"/>
                </a:lnTo>
                <a:lnTo>
                  <a:pt x="1050" y="0"/>
                </a:lnTo>
                <a:lnTo>
                  <a:pt x="0" y="200"/>
                </a:lnTo>
                <a:lnTo>
                  <a:pt x="1050" y="401"/>
                </a:lnTo>
                <a:lnTo>
                  <a:pt x="1050" y="300"/>
                </a:lnTo>
                <a:lnTo>
                  <a:pt x="4201" y="300"/>
                </a:lnTo>
                <a:lnTo>
                  <a:pt x="4201" y="100"/>
                </a:lnTo>
              </a:path>
            </a:pathLst>
          </a:custGeom>
          <a:solidFill>
            <a:srgbClr val="FFFF00"/>
          </a:solidFill>
          <a:ln>
            <a:solidFill>
              <a:srgbClr val="3465A4"/>
            </a:solidFill>
          </a:ln>
        </p:spPr>
        <p:style>
          <a:lnRef idx="0">
            <a:scrgbClr r="0" g="0" b="0"/>
          </a:lnRef>
          <a:fillRef idx="0">
            <a:scrgbClr r="0" g="0" b="0"/>
          </a:fillRef>
          <a:effectRef idx="0">
            <a:scrgbClr r="0" g="0" b="0"/>
          </a:effectRef>
          <a:fontRef idx="minor"/>
        </p:style>
      </p:sp>
      <p:sp>
        <p:nvSpPr>
          <p:cNvPr id="50" name="CustomShape 3"/>
          <p:cNvSpPr/>
          <p:nvPr/>
        </p:nvSpPr>
        <p:spPr>
          <a:xfrm>
            <a:off x="2016360" y="2952000"/>
            <a:ext cx="2951640" cy="144000"/>
          </a:xfrm>
          <a:custGeom>
            <a:avLst/>
            <a:gdLst/>
            <a:ahLst/>
            <a:cxnLst/>
            <a:rect l="0" t="0" r="r" b="b"/>
            <a:pathLst>
              <a:path w="8201" h="402">
                <a:moveTo>
                  <a:pt x="8200" y="100"/>
                </a:moveTo>
                <a:lnTo>
                  <a:pt x="2050" y="100"/>
                </a:lnTo>
                <a:lnTo>
                  <a:pt x="2050" y="0"/>
                </a:lnTo>
                <a:lnTo>
                  <a:pt x="0" y="200"/>
                </a:lnTo>
                <a:lnTo>
                  <a:pt x="2050" y="401"/>
                </a:lnTo>
                <a:lnTo>
                  <a:pt x="2050" y="300"/>
                </a:lnTo>
                <a:lnTo>
                  <a:pt x="8200" y="300"/>
                </a:lnTo>
                <a:lnTo>
                  <a:pt x="8200" y="100"/>
                </a:lnTo>
              </a:path>
            </a:pathLst>
          </a:custGeom>
          <a:solidFill>
            <a:srgbClr val="FFFF00"/>
          </a:solidFill>
          <a:ln>
            <a:solidFill>
              <a:srgbClr val="3465A4"/>
            </a:solidFill>
          </a:ln>
        </p:spPr>
        <p:style>
          <a:lnRef idx="0">
            <a:scrgbClr r="0" g="0" b="0"/>
          </a:lnRef>
          <a:fillRef idx="0">
            <a:scrgbClr r="0" g="0" b="0"/>
          </a:fillRef>
          <a:effectRef idx="0">
            <a:scrgbClr r="0" g="0" b="0"/>
          </a:effectRef>
          <a:fontRef idx="minor"/>
        </p:style>
      </p:sp>
      <p:sp>
        <p:nvSpPr>
          <p:cNvPr id="51" name="TextShape 4"/>
          <p:cNvSpPr txBox="1"/>
          <p:nvPr/>
        </p:nvSpPr>
        <p:spPr>
          <a:xfrm>
            <a:off x="504000" y="1944000"/>
            <a:ext cx="1872000" cy="360000"/>
          </a:xfrm>
          <a:prstGeom prst="rect">
            <a:avLst/>
          </a:prstGeom>
          <a:noFill/>
          <a:ln>
            <a:noFill/>
          </a:ln>
        </p:spPr>
        <p:txBody>
          <a:bodyPr lIns="90000" tIns="45000" rIns="90000" bIns="45000"/>
          <a:lstStyle/>
          <a:p>
            <a:r>
              <a:rPr lang="en-IN" sz="1600" b="0" strike="noStrike" spc="-1">
                <a:solidFill>
                  <a:srgbClr val="000000"/>
                </a:solidFill>
                <a:uFill>
                  <a:solidFill>
                    <a:srgbClr val="FFFFFF"/>
                  </a:solidFill>
                </a:uFill>
                <a:latin typeface="Calibri"/>
              </a:rPr>
              <a:t>Interstitial cells</a:t>
            </a:r>
          </a:p>
        </p:txBody>
      </p:sp>
      <p:sp>
        <p:nvSpPr>
          <p:cNvPr id="52" name="TextShape 5"/>
          <p:cNvSpPr txBox="1"/>
          <p:nvPr/>
        </p:nvSpPr>
        <p:spPr>
          <a:xfrm>
            <a:off x="720000" y="2880000"/>
            <a:ext cx="1152000" cy="360000"/>
          </a:xfrm>
          <a:prstGeom prst="rect">
            <a:avLst/>
          </a:prstGeom>
          <a:noFill/>
          <a:ln>
            <a:noFill/>
          </a:ln>
        </p:spPr>
        <p:txBody>
          <a:bodyPr lIns="90000" tIns="45000" rIns="90000" bIns="45000"/>
          <a:lstStyle/>
          <a:p>
            <a:r>
              <a:rPr lang="en-IN" sz="1600" b="0" strike="noStrike" spc="-1">
                <a:solidFill>
                  <a:srgbClr val="000000"/>
                </a:solidFill>
                <a:uFill>
                  <a:solidFill>
                    <a:srgbClr val="FFFFFF"/>
                  </a:solidFill>
                </a:uFill>
                <a:latin typeface="Calibri"/>
              </a:rPr>
              <a:t>Sertoli cells</a:t>
            </a:r>
            <a:endParaRPr lang="en-IN" sz="1600" b="0" strike="noStrike" spc="-1">
              <a:solidFill>
                <a:srgbClr val="000000"/>
              </a:solidFill>
              <a:uFill>
                <a:solidFill>
                  <a:srgbClr val="FFFFFF"/>
                </a:solidFill>
              </a:uFill>
              <a:latin typeface="Calibri"/>
              <a:ea typeface="Microsoft YaHei"/>
            </a:endParaRPr>
          </a:p>
        </p:txBody>
      </p:sp>
      <p:sp>
        <p:nvSpPr>
          <p:cNvPr id="53" name="TextShape 6"/>
          <p:cNvSpPr txBox="1"/>
          <p:nvPr/>
        </p:nvSpPr>
        <p:spPr>
          <a:xfrm>
            <a:off x="4464000" y="4428000"/>
            <a:ext cx="1296000" cy="360000"/>
          </a:xfrm>
          <a:prstGeom prst="rect">
            <a:avLst/>
          </a:prstGeom>
          <a:noFill/>
          <a:ln>
            <a:noFill/>
          </a:ln>
        </p:spPr>
        <p:txBody>
          <a:bodyPr lIns="90000" tIns="45000" rIns="90000" bIns="45000"/>
          <a:lstStyle/>
          <a:p>
            <a:r>
              <a:rPr lang="en-IN" sz="1600" b="0" strike="noStrike" spc="-1" dirty="0" smtClean="0">
                <a:solidFill>
                  <a:srgbClr val="000000"/>
                </a:solidFill>
                <a:uFill>
                  <a:solidFill>
                    <a:srgbClr val="FFFFFF"/>
                  </a:solidFill>
                </a:uFill>
                <a:latin typeface="Calibri"/>
              </a:rPr>
              <a:t>T.S of </a:t>
            </a:r>
            <a:r>
              <a:rPr lang="en-IN" sz="1600" b="0" strike="noStrike" spc="-1" dirty="0">
                <a:solidFill>
                  <a:srgbClr val="000000"/>
                </a:solidFill>
                <a:uFill>
                  <a:solidFill>
                    <a:srgbClr val="FFFFFF"/>
                  </a:solidFill>
                </a:uFill>
                <a:latin typeface="Calibri"/>
              </a:rPr>
              <a:t>Testes</a:t>
            </a:r>
            <a:endParaRPr lang="en-IN"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62;p14"/>
          <p:cNvPicPr/>
          <p:nvPr/>
        </p:nvPicPr>
        <p:blipFill>
          <a:blip r:embed="rId2"/>
          <a:stretch/>
        </p:blipFill>
        <p:spPr>
          <a:xfrm>
            <a:off x="8172360" y="62640"/>
            <a:ext cx="921240" cy="725760"/>
          </a:xfrm>
          <a:prstGeom prst="rect">
            <a:avLst/>
          </a:prstGeom>
          <a:ln>
            <a:noFill/>
          </a:ln>
        </p:spPr>
      </p:pic>
      <p:sp>
        <p:nvSpPr>
          <p:cNvPr id="56" name="CustomShape 2"/>
          <p:cNvSpPr/>
          <p:nvPr/>
        </p:nvSpPr>
        <p:spPr>
          <a:xfrm>
            <a:off x="228600" y="361950"/>
            <a:ext cx="5638800" cy="434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IN" sz="1400" b="0" strike="noStrike" spc="-1" dirty="0">
                <a:solidFill>
                  <a:srgbClr val="231F20"/>
                </a:solidFill>
                <a:uFill>
                  <a:solidFill>
                    <a:srgbClr val="FFFFFF"/>
                  </a:solidFill>
                </a:uFill>
                <a:latin typeface="Calibri"/>
                <a:ea typeface="Microsoft JhengHei Light"/>
              </a:rPr>
              <a:t>Androgens regulate the development, maturation and functions of the male accessory sex organs like </a:t>
            </a:r>
            <a:r>
              <a:rPr lang="en-IN" sz="1400" b="0" strike="noStrike" spc="-1" dirty="0" err="1">
                <a:solidFill>
                  <a:srgbClr val="231F20"/>
                </a:solidFill>
                <a:uFill>
                  <a:solidFill>
                    <a:srgbClr val="FFFFFF"/>
                  </a:solidFill>
                </a:uFill>
                <a:latin typeface="Calibri"/>
                <a:ea typeface="Microsoft JhengHei Light"/>
              </a:rPr>
              <a:t>epididymis</a:t>
            </a:r>
            <a:r>
              <a:rPr lang="en-IN" sz="1400" b="0" strike="noStrike" spc="-1" dirty="0">
                <a:solidFill>
                  <a:srgbClr val="231F20"/>
                </a:solidFill>
                <a:uFill>
                  <a:solidFill>
                    <a:srgbClr val="FFFFFF"/>
                  </a:solidFill>
                </a:uFill>
                <a:latin typeface="Calibri"/>
                <a:ea typeface="Microsoft JhengHei Light"/>
              </a:rPr>
              <a:t>, vas deferens, seminal vesicles, prostate gland, urethra etc. </a:t>
            </a:r>
            <a:endParaRPr lang="en-IN" sz="1400" b="0" strike="noStrike" spc="-1" dirty="0" smtClean="0">
              <a:solidFill>
                <a:srgbClr val="231F20"/>
              </a:solidFill>
              <a:uFill>
                <a:solidFill>
                  <a:srgbClr val="FFFFFF"/>
                </a:solidFill>
              </a:uFill>
              <a:latin typeface="Calibri"/>
              <a:ea typeface="Microsoft JhengHei Light"/>
            </a:endParaRPr>
          </a:p>
          <a:p>
            <a:endParaRPr lang="en-IN" sz="1400" b="0" strike="noStrike" spc="-1" dirty="0">
              <a:solidFill>
                <a:srgbClr val="000000"/>
              </a:solidFill>
              <a:uFill>
                <a:solidFill>
                  <a:srgbClr val="FFFFFF"/>
                </a:solidFill>
              </a:uFill>
              <a:latin typeface="Calibri"/>
            </a:endParaRPr>
          </a:p>
          <a:p>
            <a:endParaRPr lang="en-IN" sz="1400" b="0" strike="noStrike" spc="-1" dirty="0">
              <a:solidFill>
                <a:srgbClr val="000000"/>
              </a:solidFill>
              <a:uFill>
                <a:solidFill>
                  <a:srgbClr val="FFFFFF"/>
                </a:solidFill>
              </a:uFill>
              <a:latin typeface="Calibri"/>
            </a:endParaRPr>
          </a:p>
          <a:p>
            <a:r>
              <a:rPr lang="en-IN" sz="1400" b="0" strike="noStrike" spc="-1" dirty="0">
                <a:solidFill>
                  <a:srgbClr val="231F20"/>
                </a:solidFill>
                <a:uFill>
                  <a:solidFill>
                    <a:srgbClr val="FFFFFF"/>
                  </a:solidFill>
                </a:uFill>
                <a:latin typeface="Calibri"/>
                <a:ea typeface="Microsoft JhengHei Light"/>
              </a:rPr>
              <a:t>These hormones stimulate muscular growth, growth of facial and </a:t>
            </a:r>
            <a:r>
              <a:rPr lang="en-IN" sz="1400" b="0" strike="noStrike" spc="-1" dirty="0" err="1">
                <a:solidFill>
                  <a:srgbClr val="231F20"/>
                </a:solidFill>
                <a:uFill>
                  <a:solidFill>
                    <a:srgbClr val="FFFFFF"/>
                  </a:solidFill>
                </a:uFill>
                <a:latin typeface="Calibri"/>
                <a:ea typeface="Microsoft JhengHei Light"/>
              </a:rPr>
              <a:t>axillary</a:t>
            </a:r>
            <a:r>
              <a:rPr lang="en-IN" sz="1400" b="0" strike="noStrike" spc="-1" dirty="0">
                <a:solidFill>
                  <a:srgbClr val="231F20"/>
                </a:solidFill>
                <a:uFill>
                  <a:solidFill>
                    <a:srgbClr val="FFFFFF"/>
                  </a:solidFill>
                </a:uFill>
                <a:latin typeface="Calibri"/>
                <a:ea typeface="Microsoft JhengHei Light"/>
              </a:rPr>
              <a:t> hair, aggressiveness, low pitch of voice etc. </a:t>
            </a:r>
            <a:endParaRPr lang="en-IN" sz="1400" b="0" strike="noStrike" spc="-1" dirty="0">
              <a:solidFill>
                <a:srgbClr val="000000"/>
              </a:solidFill>
              <a:uFill>
                <a:solidFill>
                  <a:srgbClr val="FFFFFF"/>
                </a:solidFill>
              </a:uFill>
              <a:latin typeface="Calibri"/>
            </a:endParaRPr>
          </a:p>
          <a:p>
            <a:endParaRPr lang="en-IN" sz="1400" b="0" strike="noStrike" spc="-1" dirty="0" smtClean="0">
              <a:solidFill>
                <a:srgbClr val="000000"/>
              </a:solidFill>
              <a:uFill>
                <a:solidFill>
                  <a:srgbClr val="FFFFFF"/>
                </a:solidFill>
              </a:uFill>
              <a:latin typeface="Calibri"/>
            </a:endParaRPr>
          </a:p>
          <a:p>
            <a:endParaRPr lang="en-IN" sz="1400" b="0" strike="noStrike" spc="-1" dirty="0">
              <a:solidFill>
                <a:srgbClr val="000000"/>
              </a:solidFill>
              <a:uFill>
                <a:solidFill>
                  <a:srgbClr val="FFFFFF"/>
                </a:solidFill>
              </a:uFill>
              <a:latin typeface="Calibri"/>
            </a:endParaRPr>
          </a:p>
          <a:p>
            <a:r>
              <a:rPr lang="en-IN" sz="1400" b="0" strike="noStrike" spc="-1" dirty="0">
                <a:solidFill>
                  <a:srgbClr val="231F20"/>
                </a:solidFill>
                <a:uFill>
                  <a:solidFill>
                    <a:srgbClr val="FFFFFF"/>
                  </a:solidFill>
                </a:uFill>
                <a:latin typeface="Calibri"/>
                <a:ea typeface="Microsoft JhengHei Light"/>
              </a:rPr>
              <a:t>Androgens play a major stimulatory role in the process of spermatogenesis (formation of spermatozoa). </a:t>
            </a:r>
            <a:endParaRPr lang="en-IN" sz="1400" b="0" strike="noStrike" spc="-1" dirty="0">
              <a:solidFill>
                <a:srgbClr val="000000"/>
              </a:solidFill>
              <a:uFill>
                <a:solidFill>
                  <a:srgbClr val="FFFFFF"/>
                </a:solidFill>
              </a:uFill>
              <a:latin typeface="Calibri"/>
            </a:endParaRPr>
          </a:p>
          <a:p>
            <a:endParaRPr lang="en-IN" sz="1400" b="0" strike="noStrike" spc="-1" dirty="0" smtClean="0">
              <a:solidFill>
                <a:srgbClr val="000000"/>
              </a:solidFill>
              <a:uFill>
                <a:solidFill>
                  <a:srgbClr val="FFFFFF"/>
                </a:solidFill>
              </a:uFill>
              <a:latin typeface="Calibri"/>
            </a:endParaRPr>
          </a:p>
          <a:p>
            <a:endParaRPr lang="en-IN" sz="1400" b="0" strike="noStrike" spc="-1" dirty="0">
              <a:solidFill>
                <a:srgbClr val="000000"/>
              </a:solidFill>
              <a:uFill>
                <a:solidFill>
                  <a:srgbClr val="FFFFFF"/>
                </a:solidFill>
              </a:uFill>
              <a:latin typeface="Calibri"/>
            </a:endParaRPr>
          </a:p>
          <a:p>
            <a:r>
              <a:rPr lang="en-IN" sz="1400" b="0" strike="noStrike" spc="-1" dirty="0">
                <a:solidFill>
                  <a:srgbClr val="231F20"/>
                </a:solidFill>
                <a:uFill>
                  <a:solidFill>
                    <a:srgbClr val="FFFFFF"/>
                  </a:solidFill>
                </a:uFill>
                <a:latin typeface="Calibri"/>
                <a:ea typeface="Microsoft JhengHei Light"/>
              </a:rPr>
              <a:t>Androgens act on the central neural system and influence the male sexual behaviour (libido). </a:t>
            </a:r>
            <a:endParaRPr lang="en-IN" sz="1400" b="0" strike="noStrike" spc="-1" dirty="0">
              <a:solidFill>
                <a:srgbClr val="000000"/>
              </a:solidFill>
              <a:uFill>
                <a:solidFill>
                  <a:srgbClr val="FFFFFF"/>
                </a:solidFill>
              </a:uFill>
              <a:latin typeface="Calibri"/>
            </a:endParaRPr>
          </a:p>
          <a:p>
            <a:endParaRPr lang="en-IN" sz="1400" b="0" strike="noStrike" spc="-1" dirty="0">
              <a:solidFill>
                <a:srgbClr val="000000"/>
              </a:solidFill>
              <a:uFill>
                <a:solidFill>
                  <a:srgbClr val="FFFFFF"/>
                </a:solidFill>
              </a:uFill>
              <a:latin typeface="Calibri"/>
            </a:endParaRPr>
          </a:p>
          <a:p>
            <a:r>
              <a:rPr lang="en-IN" sz="1400" b="0" strike="noStrike" spc="-1" dirty="0">
                <a:solidFill>
                  <a:srgbClr val="231F20"/>
                </a:solidFill>
                <a:uFill>
                  <a:solidFill>
                    <a:srgbClr val="FFFFFF"/>
                  </a:solidFill>
                </a:uFill>
                <a:latin typeface="Calibri"/>
                <a:ea typeface="Microsoft JhengHei Light"/>
              </a:rPr>
              <a:t>These hormones produce anabolic (synthetic) effects on protein and carbohydrate metabolism.</a:t>
            </a:r>
            <a:endParaRPr lang="en-IN" sz="1400" b="0" strike="noStrike" spc="-1" dirty="0">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Google Shape;62;p14"/>
          <p:cNvPicPr/>
          <p:nvPr/>
        </p:nvPicPr>
        <p:blipFill>
          <a:blip r:embed="rId2"/>
          <a:stretch/>
        </p:blipFill>
        <p:spPr>
          <a:xfrm>
            <a:off x="8172360" y="62640"/>
            <a:ext cx="921240" cy="725760"/>
          </a:xfrm>
          <a:prstGeom prst="rect">
            <a:avLst/>
          </a:prstGeom>
          <a:ln>
            <a:noFill/>
          </a:ln>
        </p:spPr>
      </p:pic>
      <p:pic>
        <p:nvPicPr>
          <p:cNvPr id="59" name="Picture 58"/>
          <p:cNvPicPr/>
          <p:nvPr/>
        </p:nvPicPr>
        <p:blipFill>
          <a:blip r:embed="rId3"/>
          <a:srcRect l="26811" b="639"/>
          <a:stretch/>
        </p:blipFill>
        <p:spPr>
          <a:xfrm>
            <a:off x="1143000" y="438150"/>
            <a:ext cx="4111080" cy="428595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Google Shape;62;p14"/>
          <p:cNvPicPr/>
          <p:nvPr/>
        </p:nvPicPr>
        <p:blipFill>
          <a:blip r:embed="rId2"/>
          <a:stretch/>
        </p:blipFill>
        <p:spPr>
          <a:xfrm>
            <a:off x="8172360" y="62640"/>
            <a:ext cx="921240" cy="725760"/>
          </a:xfrm>
          <a:prstGeom prst="rect">
            <a:avLst/>
          </a:prstGeom>
          <a:ln>
            <a:noFill/>
          </a:ln>
        </p:spPr>
      </p:pic>
      <p:sp>
        <p:nvSpPr>
          <p:cNvPr id="61" name="CustomShape 1"/>
          <p:cNvSpPr/>
          <p:nvPr/>
        </p:nvSpPr>
        <p:spPr>
          <a:xfrm>
            <a:off x="3672000" y="360360"/>
            <a:ext cx="1007640" cy="5032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a:lnSpc>
                <a:spcPct val="100000"/>
              </a:lnSpc>
            </a:pPr>
            <a:endParaRPr lang="en-IN" sz="1800" b="0" strike="noStrike" spc="-1" dirty="0">
              <a:solidFill>
                <a:srgbClr val="000000"/>
              </a:solidFill>
              <a:uFill>
                <a:solidFill>
                  <a:srgbClr val="FFFFFF"/>
                </a:solidFill>
              </a:uFill>
              <a:latin typeface="Arial"/>
            </a:endParaRPr>
          </a:p>
        </p:txBody>
      </p:sp>
      <p:sp>
        <p:nvSpPr>
          <p:cNvPr id="62" name="CustomShape 2"/>
          <p:cNvSpPr/>
          <p:nvPr/>
        </p:nvSpPr>
        <p:spPr>
          <a:xfrm>
            <a:off x="304800" y="361950"/>
            <a:ext cx="5867400" cy="426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en-IN" sz="2200" b="1" spc="-1" dirty="0" smtClean="0">
                <a:solidFill>
                  <a:srgbClr val="FF0000"/>
                </a:solidFill>
                <a:uFill>
                  <a:solidFill>
                    <a:srgbClr val="FFFFFF"/>
                  </a:solidFill>
                </a:uFill>
                <a:latin typeface="Calibri"/>
              </a:rPr>
              <a:t>OVARY</a:t>
            </a:r>
            <a:endParaRPr lang="en-IN" sz="2200" spc="-1" dirty="0" smtClean="0">
              <a:solidFill>
                <a:srgbClr val="000000"/>
              </a:solidFill>
              <a:uFill>
                <a:solidFill>
                  <a:srgbClr val="FFFFFF"/>
                </a:solidFill>
              </a:uFill>
            </a:endParaRPr>
          </a:p>
          <a:p>
            <a:pPr algn="just">
              <a:lnSpc>
                <a:spcPct val="150000"/>
              </a:lnSpc>
            </a:pPr>
            <a:r>
              <a:rPr lang="en-IN" sz="1400" b="0" strike="noStrike" spc="-1" dirty="0" smtClean="0">
                <a:solidFill>
                  <a:srgbClr val="231F20"/>
                </a:solidFill>
                <a:uFill>
                  <a:solidFill>
                    <a:srgbClr val="FFFFFF"/>
                  </a:solidFill>
                </a:uFill>
                <a:latin typeface="Calibri"/>
              </a:rPr>
              <a:t>Females </a:t>
            </a:r>
            <a:r>
              <a:rPr lang="en-IN" sz="1400" b="0" strike="noStrike" spc="-1" dirty="0">
                <a:solidFill>
                  <a:srgbClr val="231F20"/>
                </a:solidFill>
                <a:uFill>
                  <a:solidFill>
                    <a:srgbClr val="FFFFFF"/>
                  </a:solidFill>
                </a:uFill>
                <a:latin typeface="Calibri"/>
              </a:rPr>
              <a:t>have a pair of ovaries located in the abdomen. Ovary is the primary female sex organ which produces one ovum during each menstrual cycle. </a:t>
            </a:r>
            <a:endParaRPr lang="en-IN" sz="1400" b="0" strike="noStrike" spc="-1" dirty="0">
              <a:solidFill>
                <a:srgbClr val="231F20"/>
              </a:solidFill>
              <a:uFill>
                <a:solidFill>
                  <a:srgbClr val="FFFFFF"/>
                </a:solidFill>
              </a:uFill>
              <a:latin typeface="Calibri"/>
              <a:ea typeface="Microsoft JhengHei Light"/>
            </a:endParaRPr>
          </a:p>
          <a:p>
            <a:pPr algn="just"/>
            <a:endParaRPr lang="en-IN" sz="1400" b="0" strike="noStrike" spc="-1" dirty="0">
              <a:solidFill>
                <a:srgbClr val="231F20"/>
              </a:solidFill>
              <a:uFill>
                <a:solidFill>
                  <a:srgbClr val="FFFFFF"/>
                </a:solidFill>
              </a:uFill>
              <a:latin typeface="Calibri"/>
              <a:ea typeface="Microsoft JhengHei Light"/>
            </a:endParaRPr>
          </a:p>
          <a:p>
            <a:pPr algn="just">
              <a:lnSpc>
                <a:spcPct val="150000"/>
              </a:lnSpc>
            </a:pPr>
            <a:r>
              <a:rPr lang="en-IN" sz="1400" b="0" strike="noStrike" spc="-1" dirty="0">
                <a:solidFill>
                  <a:srgbClr val="000000"/>
                </a:solidFill>
                <a:uFill>
                  <a:solidFill>
                    <a:srgbClr val="FFFFFF"/>
                  </a:solidFill>
                </a:uFill>
                <a:latin typeface="Calibri"/>
              </a:rPr>
              <a:t>In a</a:t>
            </a:r>
            <a:r>
              <a:rPr lang="en-IN" sz="1400" b="0" strike="noStrike" spc="-1" dirty="0">
                <a:solidFill>
                  <a:srgbClr val="231F20"/>
                </a:solidFill>
                <a:uFill>
                  <a:solidFill>
                    <a:srgbClr val="FFFFFF"/>
                  </a:solidFill>
                </a:uFill>
                <a:latin typeface="Calibri"/>
                <a:ea typeface="Microsoft JhengHei Light"/>
              </a:rPr>
              <a:t>ddition, ovary also produces two groups of steroid hormones called </a:t>
            </a:r>
            <a:r>
              <a:rPr lang="en-IN" sz="1400" b="0" strike="noStrike" spc="-1" dirty="0" err="1">
                <a:solidFill>
                  <a:srgbClr val="231F20"/>
                </a:solidFill>
                <a:uFill>
                  <a:solidFill>
                    <a:srgbClr val="FFFFFF"/>
                  </a:solidFill>
                </a:uFill>
                <a:latin typeface="Calibri"/>
                <a:ea typeface="Microsoft JhengHei Light"/>
              </a:rPr>
              <a:t>estrogen</a:t>
            </a:r>
            <a:r>
              <a:rPr lang="en-IN" sz="1400" b="0" strike="noStrike" spc="-1" dirty="0">
                <a:solidFill>
                  <a:srgbClr val="231F20"/>
                </a:solidFill>
                <a:uFill>
                  <a:solidFill>
                    <a:srgbClr val="FFFFFF"/>
                  </a:solidFill>
                </a:uFill>
                <a:latin typeface="Calibri"/>
                <a:ea typeface="Microsoft JhengHei Light"/>
              </a:rPr>
              <a:t> and proges</a:t>
            </a:r>
            <a:r>
              <a:rPr lang="en-IN" sz="1400" b="0" strike="noStrike" spc="-1" dirty="0">
                <a:solidFill>
                  <a:srgbClr val="000000"/>
                </a:solidFill>
                <a:uFill>
                  <a:solidFill>
                    <a:srgbClr val="FFFFFF"/>
                  </a:solidFill>
                </a:uFill>
                <a:latin typeface="Calibri"/>
              </a:rPr>
              <a:t>terone. </a:t>
            </a:r>
            <a:endParaRPr lang="en-IN" sz="1400" b="0" strike="noStrike" spc="-1" dirty="0" smtClean="0">
              <a:solidFill>
                <a:srgbClr val="000000"/>
              </a:solidFill>
              <a:uFill>
                <a:solidFill>
                  <a:srgbClr val="FFFFFF"/>
                </a:solidFill>
              </a:uFill>
              <a:latin typeface="Calibri"/>
            </a:endParaRPr>
          </a:p>
          <a:p>
            <a:pPr algn="just">
              <a:lnSpc>
                <a:spcPct val="150000"/>
              </a:lnSpc>
            </a:pPr>
            <a:r>
              <a:rPr lang="en-IN" sz="1400" b="0" strike="noStrike" spc="-1" dirty="0" smtClean="0">
                <a:solidFill>
                  <a:srgbClr val="000000"/>
                </a:solidFill>
                <a:uFill>
                  <a:solidFill>
                    <a:srgbClr val="FFFFFF"/>
                  </a:solidFill>
                </a:uFill>
                <a:latin typeface="Calibri"/>
              </a:rPr>
              <a:t>Ovary </a:t>
            </a:r>
            <a:r>
              <a:rPr lang="en-IN" sz="1400" b="0" strike="noStrike" spc="-1" dirty="0">
                <a:solidFill>
                  <a:srgbClr val="000000"/>
                </a:solidFill>
                <a:uFill>
                  <a:solidFill>
                    <a:srgbClr val="FFFFFF"/>
                  </a:solidFill>
                </a:uFill>
                <a:latin typeface="Calibri"/>
              </a:rPr>
              <a:t>is composed of ovarian follicles and </a:t>
            </a:r>
            <a:r>
              <a:rPr lang="en-IN" sz="1400" b="0" strike="noStrike" spc="-1" dirty="0" err="1">
                <a:solidFill>
                  <a:srgbClr val="000000"/>
                </a:solidFill>
                <a:uFill>
                  <a:solidFill>
                    <a:srgbClr val="FFFFFF"/>
                  </a:solidFill>
                </a:uFill>
                <a:latin typeface="Calibri"/>
              </a:rPr>
              <a:t>stromal</a:t>
            </a:r>
            <a:r>
              <a:rPr lang="en-IN" sz="1400" b="0" strike="noStrike" spc="-1" dirty="0">
                <a:solidFill>
                  <a:srgbClr val="000000"/>
                </a:solidFill>
                <a:uFill>
                  <a:solidFill>
                    <a:srgbClr val="FFFFFF"/>
                  </a:solidFill>
                </a:uFill>
                <a:latin typeface="Calibri"/>
              </a:rPr>
              <a:t> tissues. </a:t>
            </a:r>
            <a:endParaRPr lang="en-IN" sz="1400" b="0" strike="noStrike" spc="-1" dirty="0">
              <a:solidFill>
                <a:srgbClr val="000000"/>
              </a:solidFill>
              <a:uFill>
                <a:solidFill>
                  <a:srgbClr val="FFFFFF"/>
                </a:solidFill>
              </a:uFill>
              <a:latin typeface="Arial"/>
            </a:endParaRPr>
          </a:p>
          <a:p>
            <a:pPr algn="just"/>
            <a:endParaRPr lang="en-IN" sz="1400" b="0" strike="noStrike" spc="-1" dirty="0">
              <a:solidFill>
                <a:srgbClr val="231F20"/>
              </a:solidFill>
              <a:uFill>
                <a:solidFill>
                  <a:srgbClr val="FFFFFF"/>
                </a:solidFill>
              </a:uFill>
              <a:latin typeface="Calibri"/>
              <a:ea typeface="Microsoft JhengHei Light"/>
            </a:endParaRPr>
          </a:p>
          <a:p>
            <a:pPr algn="just">
              <a:lnSpc>
                <a:spcPct val="150000"/>
              </a:lnSpc>
            </a:pPr>
            <a:r>
              <a:rPr lang="en-IN" sz="1400" b="0" strike="noStrike" spc="-1" dirty="0">
                <a:solidFill>
                  <a:srgbClr val="231F20"/>
                </a:solidFill>
                <a:uFill>
                  <a:solidFill>
                    <a:srgbClr val="FFFFFF"/>
                  </a:solidFill>
                </a:uFill>
                <a:latin typeface="Calibri"/>
              </a:rPr>
              <a:t>The </a:t>
            </a:r>
            <a:r>
              <a:rPr lang="en-IN" sz="1400" b="0" strike="noStrike" spc="-1" dirty="0" err="1">
                <a:solidFill>
                  <a:srgbClr val="231F20"/>
                </a:solidFill>
                <a:uFill>
                  <a:solidFill>
                    <a:srgbClr val="FFFFFF"/>
                  </a:solidFill>
                </a:uFill>
                <a:latin typeface="Calibri"/>
              </a:rPr>
              <a:t>estrogen</a:t>
            </a:r>
            <a:r>
              <a:rPr lang="en-IN" sz="1400" b="0" strike="noStrike" spc="-1" dirty="0">
                <a:solidFill>
                  <a:srgbClr val="231F20"/>
                </a:solidFill>
                <a:uFill>
                  <a:solidFill>
                    <a:srgbClr val="FFFFFF"/>
                  </a:solidFill>
                </a:uFill>
                <a:latin typeface="Calibri"/>
              </a:rPr>
              <a:t> is synthesised and secreted mainly by the growing ovarian follicles. </a:t>
            </a:r>
            <a:endParaRPr lang="en-IN" sz="1400" b="0" strike="noStrike" spc="-1" dirty="0" smtClean="0">
              <a:solidFill>
                <a:srgbClr val="231F20"/>
              </a:solidFill>
              <a:uFill>
                <a:solidFill>
                  <a:srgbClr val="FFFFFF"/>
                </a:solidFill>
              </a:uFill>
              <a:latin typeface="Calibri"/>
            </a:endParaRPr>
          </a:p>
          <a:p>
            <a:pPr algn="just">
              <a:lnSpc>
                <a:spcPct val="150000"/>
              </a:lnSpc>
            </a:pPr>
            <a:endParaRPr lang="en-IN" sz="1400" b="0" strike="noStrike" spc="-1" dirty="0" smtClean="0">
              <a:solidFill>
                <a:srgbClr val="231F20"/>
              </a:solidFill>
              <a:uFill>
                <a:solidFill>
                  <a:srgbClr val="FFFFFF"/>
                </a:solidFill>
              </a:uFill>
              <a:latin typeface="Calibri"/>
            </a:endParaRPr>
          </a:p>
          <a:p>
            <a:pPr algn="just">
              <a:lnSpc>
                <a:spcPct val="150000"/>
              </a:lnSpc>
            </a:pPr>
            <a:r>
              <a:rPr lang="en-IN" sz="1400" b="0" strike="noStrike" spc="-1" dirty="0" smtClean="0">
                <a:solidFill>
                  <a:srgbClr val="231F20"/>
                </a:solidFill>
                <a:uFill>
                  <a:solidFill>
                    <a:srgbClr val="FFFFFF"/>
                  </a:solidFill>
                </a:uFill>
                <a:latin typeface="Calibri"/>
              </a:rPr>
              <a:t>After </a:t>
            </a:r>
            <a:r>
              <a:rPr lang="en-IN" sz="1400" b="0" strike="noStrike" spc="-1" dirty="0">
                <a:solidFill>
                  <a:srgbClr val="231F20"/>
                </a:solidFill>
                <a:uFill>
                  <a:solidFill>
                    <a:srgbClr val="FFFFFF"/>
                  </a:solidFill>
                </a:uFill>
                <a:latin typeface="Calibri"/>
              </a:rPr>
              <a:t>ovulation, the ruptured follicle is converted to a structure called corpus </a:t>
            </a:r>
            <a:r>
              <a:rPr lang="en-IN" sz="1400" b="0" strike="noStrike" spc="-1" dirty="0" err="1">
                <a:solidFill>
                  <a:srgbClr val="231F20"/>
                </a:solidFill>
                <a:uFill>
                  <a:solidFill>
                    <a:srgbClr val="FFFFFF"/>
                  </a:solidFill>
                </a:uFill>
                <a:latin typeface="Calibri"/>
              </a:rPr>
              <a:t>luteum</a:t>
            </a:r>
            <a:r>
              <a:rPr lang="en-IN" sz="1400" b="0" strike="noStrike" spc="-1" dirty="0">
                <a:solidFill>
                  <a:srgbClr val="231F20"/>
                </a:solidFill>
                <a:uFill>
                  <a:solidFill>
                    <a:srgbClr val="FFFFFF"/>
                  </a:solidFill>
                </a:uFill>
                <a:latin typeface="Calibri"/>
              </a:rPr>
              <a:t>, </a:t>
            </a:r>
            <a:r>
              <a:rPr lang="en-IN" sz="1400" b="0" strike="noStrike" spc="-1" dirty="0" smtClean="0">
                <a:solidFill>
                  <a:srgbClr val="231F20"/>
                </a:solidFill>
                <a:uFill>
                  <a:solidFill>
                    <a:srgbClr val="FFFFFF"/>
                  </a:solidFill>
                </a:uFill>
                <a:latin typeface="Calibri"/>
              </a:rPr>
              <a:t>which secretes </a:t>
            </a:r>
            <a:r>
              <a:rPr lang="en-IN" sz="1400" b="0" strike="noStrike" spc="-1" dirty="0">
                <a:solidFill>
                  <a:srgbClr val="231F20"/>
                </a:solidFill>
                <a:uFill>
                  <a:solidFill>
                    <a:srgbClr val="FFFFFF"/>
                  </a:solidFill>
                </a:uFill>
                <a:latin typeface="Calibri"/>
              </a:rPr>
              <a:t>mainly progesterone.</a:t>
            </a:r>
            <a:endParaRPr lang="en-IN" sz="1400" b="0" strike="noStrike" spc="-1" dirty="0">
              <a:solidFill>
                <a:srgbClr val="231F20"/>
              </a:solidFill>
              <a:uFill>
                <a:solidFill>
                  <a:srgbClr val="FFFFFF"/>
                </a:solidFill>
              </a:uFill>
              <a:latin typeface="Calibri"/>
              <a:ea typeface="Microsoft JhengHei Light"/>
            </a:endParaRPr>
          </a:p>
          <a:p>
            <a:pPr algn="just">
              <a:lnSpc>
                <a:spcPct val="150000"/>
              </a:lnSpc>
            </a:pPr>
            <a:endParaRPr lang="en-IN" sz="1600" b="0" strike="noStrike" spc="-1" dirty="0">
              <a:solidFill>
                <a:srgbClr val="231F20"/>
              </a:solidFill>
              <a:uFill>
                <a:solidFill>
                  <a:srgbClr val="FFFFFF"/>
                </a:solidFill>
              </a:uFill>
              <a:latin typeface="Calibri"/>
              <a:ea typeface="Microsoft JhengHei Light"/>
            </a:endParaRPr>
          </a:p>
          <a:p>
            <a:pPr algn="just"/>
            <a:endParaRPr lang="en-IN" sz="1600" b="0" strike="noStrike" spc="-1" dirty="0">
              <a:solidFill>
                <a:srgbClr val="231F20"/>
              </a:solidFill>
              <a:uFill>
                <a:solidFill>
                  <a:srgbClr val="FFFFFF"/>
                </a:solidFill>
              </a:uFill>
              <a:latin typeface="Calibri"/>
              <a:ea typeface="Microsoft JhengHei Light"/>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Google Shape;62;p14"/>
          <p:cNvPicPr/>
          <p:nvPr/>
        </p:nvPicPr>
        <p:blipFill>
          <a:blip r:embed="rId2"/>
          <a:stretch/>
        </p:blipFill>
        <p:spPr>
          <a:xfrm>
            <a:off x="8172360" y="62640"/>
            <a:ext cx="921240" cy="725760"/>
          </a:xfrm>
          <a:prstGeom prst="rect">
            <a:avLst/>
          </a:prstGeom>
          <a:ln>
            <a:noFill/>
          </a:ln>
        </p:spPr>
      </p:pic>
      <p:sp>
        <p:nvSpPr>
          <p:cNvPr id="65" name="CustomShape 2"/>
          <p:cNvSpPr/>
          <p:nvPr/>
        </p:nvSpPr>
        <p:spPr>
          <a:xfrm>
            <a:off x="152400" y="895350"/>
            <a:ext cx="6248400" cy="3810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en-IN" sz="1400" b="0" strike="noStrike" spc="-1" dirty="0">
                <a:solidFill>
                  <a:srgbClr val="231F20"/>
                </a:solidFill>
                <a:uFill>
                  <a:solidFill>
                    <a:srgbClr val="FFFFFF"/>
                  </a:solidFill>
                </a:uFill>
                <a:latin typeface="Calibri"/>
              </a:rPr>
              <a:t>Estrogens produce wide ranging actions such as stimulation of growth and activities of female secondary sex organs, development of growing ovarian follicles, appearance of female secondary sex characters (e.g., high pitch of voice, etc.), mammary gland development. </a:t>
            </a:r>
            <a:endParaRPr lang="en-IN" sz="1400" b="0" strike="noStrike" spc="-1" dirty="0" smtClean="0">
              <a:solidFill>
                <a:srgbClr val="231F20"/>
              </a:solidFill>
              <a:uFill>
                <a:solidFill>
                  <a:srgbClr val="FFFFFF"/>
                </a:solidFill>
              </a:uFill>
              <a:latin typeface="Calibri"/>
            </a:endParaRPr>
          </a:p>
          <a:p>
            <a:pPr algn="just">
              <a:lnSpc>
                <a:spcPct val="150000"/>
              </a:lnSpc>
            </a:pPr>
            <a:endParaRPr lang="en-IN" sz="1400" b="0" strike="noStrike" spc="-1" dirty="0">
              <a:solidFill>
                <a:srgbClr val="231F20"/>
              </a:solidFill>
              <a:uFill>
                <a:solidFill>
                  <a:srgbClr val="FFFFFF"/>
                </a:solidFill>
              </a:uFill>
              <a:latin typeface="Calibri"/>
              <a:ea typeface="Microsoft JhengHei Light"/>
            </a:endParaRPr>
          </a:p>
          <a:p>
            <a:pPr algn="just"/>
            <a:endParaRPr lang="en-IN" sz="1400" b="0" strike="noStrike" spc="-1" dirty="0">
              <a:solidFill>
                <a:srgbClr val="231F20"/>
              </a:solidFill>
              <a:uFill>
                <a:solidFill>
                  <a:srgbClr val="FFFFFF"/>
                </a:solidFill>
              </a:uFill>
              <a:latin typeface="Calibri"/>
              <a:ea typeface="Microsoft JhengHei Light"/>
            </a:endParaRPr>
          </a:p>
          <a:p>
            <a:pPr algn="just"/>
            <a:r>
              <a:rPr lang="en-IN" sz="1400" b="0" strike="noStrike" spc="-1" dirty="0">
                <a:solidFill>
                  <a:srgbClr val="231F20"/>
                </a:solidFill>
                <a:uFill>
                  <a:solidFill>
                    <a:srgbClr val="FFFFFF"/>
                  </a:solidFill>
                </a:uFill>
                <a:latin typeface="Calibri"/>
              </a:rPr>
              <a:t>Estrogens also regulate female sexual behaviour. Progesterone supports pregnancy. </a:t>
            </a:r>
            <a:endParaRPr lang="en-IN" sz="1400" b="0" strike="noStrike" spc="-1" dirty="0" smtClean="0">
              <a:solidFill>
                <a:srgbClr val="231F20"/>
              </a:solidFill>
              <a:uFill>
                <a:solidFill>
                  <a:srgbClr val="FFFFFF"/>
                </a:solidFill>
              </a:uFill>
              <a:latin typeface="Calibri"/>
            </a:endParaRPr>
          </a:p>
          <a:p>
            <a:pPr algn="just"/>
            <a:endParaRPr lang="en-IN" sz="1400" b="0" strike="noStrike" spc="-1" dirty="0">
              <a:solidFill>
                <a:srgbClr val="231F20"/>
              </a:solidFill>
              <a:uFill>
                <a:solidFill>
                  <a:srgbClr val="FFFFFF"/>
                </a:solidFill>
              </a:uFill>
              <a:latin typeface="Calibri"/>
              <a:ea typeface="Microsoft JhengHei Light"/>
            </a:endParaRPr>
          </a:p>
          <a:p>
            <a:pPr algn="just"/>
            <a:endParaRPr lang="en-IN" sz="1400" b="0" strike="noStrike" spc="-1" dirty="0">
              <a:solidFill>
                <a:srgbClr val="231F20"/>
              </a:solidFill>
              <a:uFill>
                <a:solidFill>
                  <a:srgbClr val="FFFFFF"/>
                </a:solidFill>
              </a:uFill>
              <a:latin typeface="Calibri"/>
              <a:ea typeface="Microsoft JhengHei Light"/>
            </a:endParaRPr>
          </a:p>
          <a:p>
            <a:pPr algn="just">
              <a:lnSpc>
                <a:spcPct val="150000"/>
              </a:lnSpc>
            </a:pPr>
            <a:r>
              <a:rPr lang="en-IN" sz="1400" b="0" strike="noStrike" spc="-1" dirty="0">
                <a:solidFill>
                  <a:srgbClr val="231F20"/>
                </a:solidFill>
                <a:uFill>
                  <a:solidFill>
                    <a:srgbClr val="FFFFFF"/>
                  </a:solidFill>
                </a:uFill>
                <a:latin typeface="Calibri"/>
              </a:rPr>
              <a:t>Progesterone also acts on the mammary glands and stimulates the formation of alveoli (sac-like structures which store milk) and milk secretion.</a:t>
            </a:r>
            <a:endParaRPr lang="en-IN" sz="1400" b="0" strike="noStrike" spc="-1" dirty="0">
              <a:solidFill>
                <a:srgbClr val="231F20"/>
              </a:solidFill>
              <a:uFill>
                <a:solidFill>
                  <a:srgbClr val="FFFFFF"/>
                </a:solidFill>
              </a:uFill>
              <a:latin typeface="Calibri"/>
              <a:ea typeface="Microsoft JhengHei Light"/>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Google Shape;62;p14"/>
          <p:cNvPicPr/>
          <p:nvPr/>
        </p:nvPicPr>
        <p:blipFill>
          <a:blip r:embed="rId2"/>
          <a:stretch/>
        </p:blipFill>
        <p:spPr>
          <a:xfrm>
            <a:off x="8172360" y="62640"/>
            <a:ext cx="921240" cy="725760"/>
          </a:xfrm>
          <a:prstGeom prst="rect">
            <a:avLst/>
          </a:prstGeom>
          <a:ln>
            <a:noFill/>
          </a:ln>
        </p:spPr>
      </p:pic>
      <p:sp>
        <p:nvSpPr>
          <p:cNvPr id="67" name="CustomShape 1"/>
          <p:cNvSpPr/>
          <p:nvPr/>
        </p:nvSpPr>
        <p:spPr>
          <a:xfrm>
            <a:off x="2736000" y="360000"/>
            <a:ext cx="3756240" cy="5032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a:lnSpc>
                <a:spcPct val="100000"/>
              </a:lnSpc>
            </a:pPr>
            <a:endParaRPr lang="en-IN" sz="1800" b="0" strike="noStrike" spc="-1" dirty="0">
              <a:solidFill>
                <a:srgbClr val="000000"/>
              </a:solidFill>
              <a:uFill>
                <a:solidFill>
                  <a:srgbClr val="FFFFFF"/>
                </a:solidFill>
              </a:uFill>
              <a:latin typeface="Arial"/>
            </a:endParaRPr>
          </a:p>
        </p:txBody>
      </p:sp>
      <p:sp>
        <p:nvSpPr>
          <p:cNvPr id="68" name="CustomShape 2"/>
          <p:cNvSpPr/>
          <p:nvPr/>
        </p:nvSpPr>
        <p:spPr>
          <a:xfrm>
            <a:off x="228600" y="1200150"/>
            <a:ext cx="6696000" cy="350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en-IN" sz="1400" b="1" spc="-1" dirty="0" smtClean="0">
                <a:uFill>
                  <a:solidFill>
                    <a:srgbClr val="FFFFFF"/>
                  </a:solidFill>
                </a:uFill>
                <a:latin typeface="Calibri"/>
              </a:rPr>
              <a:t>HORMONE OF THE HEART</a:t>
            </a:r>
            <a:endParaRPr lang="en-IN" sz="1400" spc="-1" dirty="0" smtClean="0">
              <a:uFill>
                <a:solidFill>
                  <a:srgbClr val="FFFFFF"/>
                </a:solidFill>
              </a:uFill>
            </a:endParaRPr>
          </a:p>
          <a:p>
            <a:pPr algn="just">
              <a:lnSpc>
                <a:spcPct val="150000"/>
              </a:lnSpc>
            </a:pPr>
            <a:r>
              <a:rPr lang="en-IN" sz="1400" b="0" strike="noStrike" spc="-1" dirty="0" smtClean="0">
                <a:solidFill>
                  <a:srgbClr val="231F20"/>
                </a:solidFill>
                <a:uFill>
                  <a:solidFill>
                    <a:srgbClr val="FFFFFF"/>
                  </a:solidFill>
                </a:uFill>
                <a:latin typeface="Calibri"/>
                <a:ea typeface="Microsoft JhengHei Light"/>
              </a:rPr>
              <a:t>Hormones are also secreted by some tissues which are not endocrine glands. </a:t>
            </a:r>
            <a:endParaRPr lang="en-IN" sz="1400" b="0" strike="noStrike" spc="-1" dirty="0" smtClean="0">
              <a:solidFill>
                <a:srgbClr val="000000"/>
              </a:solidFill>
              <a:uFill>
                <a:solidFill>
                  <a:srgbClr val="FFFFFF"/>
                </a:solidFill>
              </a:uFill>
              <a:latin typeface="Arial"/>
            </a:endParaRPr>
          </a:p>
          <a:p>
            <a:pPr algn="just">
              <a:lnSpc>
                <a:spcPct val="150000"/>
              </a:lnSpc>
            </a:pPr>
            <a:endParaRPr lang="en-IN" sz="1400" b="0" strike="noStrike" spc="-1" dirty="0">
              <a:solidFill>
                <a:srgbClr val="000000"/>
              </a:solidFill>
              <a:uFill>
                <a:solidFill>
                  <a:srgbClr val="FFFFFF"/>
                </a:solidFill>
              </a:uFill>
              <a:latin typeface="Arial"/>
            </a:endParaRPr>
          </a:p>
          <a:p>
            <a:pPr algn="just">
              <a:lnSpc>
                <a:spcPct val="150000"/>
              </a:lnSpc>
            </a:pPr>
            <a:r>
              <a:rPr lang="en-IN" sz="1400" b="0" strike="noStrike" spc="-1" dirty="0">
                <a:solidFill>
                  <a:srgbClr val="231F20"/>
                </a:solidFill>
                <a:uFill>
                  <a:solidFill>
                    <a:srgbClr val="FFFFFF"/>
                  </a:solidFill>
                </a:uFill>
                <a:latin typeface="Calibri"/>
                <a:ea typeface="Microsoft JhengHei Light"/>
              </a:rPr>
              <a:t>For example, the </a:t>
            </a:r>
            <a:r>
              <a:rPr lang="en-IN" sz="1400" b="0" strike="noStrike" spc="-1" dirty="0" err="1">
                <a:solidFill>
                  <a:srgbClr val="231F20"/>
                </a:solidFill>
                <a:uFill>
                  <a:solidFill>
                    <a:srgbClr val="FFFFFF"/>
                  </a:solidFill>
                </a:uFill>
                <a:latin typeface="Calibri"/>
                <a:ea typeface="Microsoft JhengHei Light"/>
              </a:rPr>
              <a:t>atrial</a:t>
            </a:r>
            <a:r>
              <a:rPr lang="en-IN" sz="1400" b="0" strike="noStrike" spc="-1" dirty="0">
                <a:solidFill>
                  <a:srgbClr val="231F20"/>
                </a:solidFill>
                <a:uFill>
                  <a:solidFill>
                    <a:srgbClr val="FFFFFF"/>
                  </a:solidFill>
                </a:uFill>
                <a:latin typeface="Calibri"/>
                <a:ea typeface="Microsoft JhengHei Light"/>
              </a:rPr>
              <a:t> wall of our heart secretes a very important peptide hormone called </a:t>
            </a:r>
            <a:r>
              <a:rPr lang="en-IN" sz="1400" b="0" strike="noStrike" spc="-1" dirty="0" err="1">
                <a:solidFill>
                  <a:srgbClr val="231F20"/>
                </a:solidFill>
                <a:uFill>
                  <a:solidFill>
                    <a:srgbClr val="FFFFFF"/>
                  </a:solidFill>
                </a:uFill>
                <a:latin typeface="Calibri"/>
                <a:ea typeface="Microsoft JhengHei Light"/>
              </a:rPr>
              <a:t>atrial</a:t>
            </a:r>
            <a:r>
              <a:rPr lang="en-IN" sz="1400" b="0" strike="noStrike" spc="-1" dirty="0">
                <a:solidFill>
                  <a:srgbClr val="231F20"/>
                </a:solidFill>
                <a:uFill>
                  <a:solidFill>
                    <a:srgbClr val="FFFFFF"/>
                  </a:solidFill>
                </a:uFill>
                <a:latin typeface="Calibri"/>
                <a:ea typeface="Microsoft JhengHei Light"/>
              </a:rPr>
              <a:t> </a:t>
            </a:r>
            <a:r>
              <a:rPr lang="en-IN" sz="1400" b="0" strike="noStrike" spc="-1" dirty="0" err="1">
                <a:solidFill>
                  <a:srgbClr val="231F20"/>
                </a:solidFill>
                <a:uFill>
                  <a:solidFill>
                    <a:srgbClr val="FFFFFF"/>
                  </a:solidFill>
                </a:uFill>
                <a:latin typeface="Calibri"/>
                <a:ea typeface="Microsoft JhengHei Light"/>
              </a:rPr>
              <a:t>natriuretic</a:t>
            </a:r>
            <a:r>
              <a:rPr lang="en-IN" sz="1400" b="0" strike="noStrike" spc="-1" dirty="0">
                <a:solidFill>
                  <a:srgbClr val="231F20"/>
                </a:solidFill>
                <a:uFill>
                  <a:solidFill>
                    <a:srgbClr val="FFFFFF"/>
                  </a:solidFill>
                </a:uFill>
                <a:latin typeface="Calibri"/>
                <a:ea typeface="Microsoft JhengHei Light"/>
              </a:rPr>
              <a:t> factor (ANF), which decreases blood pressure. </a:t>
            </a:r>
            <a:endParaRPr lang="en-IN" sz="1400" b="0" strike="noStrike" spc="-1" dirty="0">
              <a:solidFill>
                <a:srgbClr val="000000"/>
              </a:solidFill>
              <a:uFill>
                <a:solidFill>
                  <a:srgbClr val="FFFFFF"/>
                </a:solidFill>
              </a:uFill>
              <a:latin typeface="Arial"/>
            </a:endParaRPr>
          </a:p>
          <a:p>
            <a:pPr algn="just">
              <a:lnSpc>
                <a:spcPct val="150000"/>
              </a:lnSpc>
            </a:pPr>
            <a:endParaRPr lang="en-IN" sz="1400" b="0" strike="noStrike" spc="-1" dirty="0">
              <a:solidFill>
                <a:srgbClr val="000000"/>
              </a:solidFill>
              <a:uFill>
                <a:solidFill>
                  <a:srgbClr val="FFFFFF"/>
                </a:solidFill>
              </a:uFill>
              <a:latin typeface="Arial"/>
            </a:endParaRPr>
          </a:p>
          <a:p>
            <a:pPr algn="just">
              <a:lnSpc>
                <a:spcPct val="150000"/>
              </a:lnSpc>
            </a:pPr>
            <a:r>
              <a:rPr lang="en-IN" sz="1400" b="0" strike="noStrike" spc="-1" dirty="0">
                <a:solidFill>
                  <a:srgbClr val="231F20"/>
                </a:solidFill>
                <a:uFill>
                  <a:solidFill>
                    <a:srgbClr val="FFFFFF"/>
                  </a:solidFill>
                </a:uFill>
                <a:latin typeface="Calibri"/>
                <a:ea typeface="Microsoft JhengHei Light"/>
              </a:rPr>
              <a:t>When blood pressure is increased, ANF is secreted which causes dilation of the blood vessels. This reduces the blood pressure.</a:t>
            </a:r>
            <a:endParaRPr lang="en-IN" sz="14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485</TotalTime>
  <Words>589</Words>
  <Application>LibreOffice/5.1.2.2$Windows_X86_64 LibreOffice_project/d3bf12ecb743fc0d20e0be0c58ca359301eb705f</Application>
  <PresentationFormat>On-screen Show (16:9)</PresentationFormat>
  <Paragraphs>78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user</dc:creator>
  <dc:description/>
  <cp:lastModifiedBy>ODMPC037</cp:lastModifiedBy>
  <cp:revision>163</cp:revision>
  <dcterms:modified xsi:type="dcterms:W3CDTF">2020-08-14T09:46:24Z</dcterms:modified>
  <dc:language>en-IN</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On-screen Show (16:9)</vt:lpwstr>
  </property>
  <property fmtid="{D5CDD505-2E9C-101B-9397-08002B2CF9AE}" pid="9" name="ScaleCrop">
    <vt:bool>false</vt:bool>
  </property>
  <property fmtid="{D5CDD505-2E9C-101B-9397-08002B2CF9AE}" pid="10" name="ShareDoc">
    <vt:bool>false</vt:bool>
  </property>
  <property fmtid="{D5CDD505-2E9C-101B-9397-08002B2CF9AE}" pid="11" name="Slides">
    <vt:i4>3</vt:i4>
  </property>
</Properties>
</file>