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0"/>
  </p:notesMasterIdLst>
  <p:sldIdLst>
    <p:sldId id="256" r:id="rId2"/>
    <p:sldId id="271" r:id="rId3"/>
    <p:sldId id="269" r:id="rId4"/>
    <p:sldId id="270" r:id="rId5"/>
    <p:sldId id="268" r:id="rId6"/>
    <p:sldId id="267" r:id="rId7"/>
    <p:sldId id="266" r:id="rId8"/>
    <p:sldId id="259" r:id="rId9"/>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p:scale>
          <a:sx n="102" d="100"/>
          <a:sy n="102" d="100"/>
        </p:scale>
        <p:origin x="-438" y="90"/>
      </p:cViewPr>
      <p:guideLst>
        <p:guide orient="horz" pos="162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xmlns=""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362635" y="533330"/>
            <a:ext cx="7708345"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 sz="3000" b="1" i="0" u="none" strike="noStrike" cap="none" dirty="0" smtClean="0">
                <a:solidFill>
                  <a:srgbClr val="FF0000"/>
                </a:solidFill>
                <a:latin typeface="Calibri"/>
                <a:ea typeface="Calibri"/>
                <a:cs typeface="Calibri"/>
                <a:sym typeface="Calibri"/>
              </a:rPr>
              <a:t>BODY FLUID AND CIRCULATION</a:t>
            </a:r>
            <a:endParaRPr lang="en" sz="3000" dirty="0" smtClean="0">
              <a:latin typeface="Calibri"/>
              <a:ea typeface="Calibri"/>
              <a:cs typeface="Calibri"/>
              <a:sym typeface="Calibri"/>
            </a:endParaRPr>
          </a:p>
          <a:p>
            <a:pPr lvl="0" algn="ctr">
              <a:buSzPts val="3100"/>
            </a:pPr>
            <a:r>
              <a:rPr lang="en" sz="2800" b="0" i="0" u="none" strike="noStrike" cap="none" dirty="0" smtClean="0">
                <a:solidFill>
                  <a:schemeClr val="tx1"/>
                </a:solidFill>
                <a:latin typeface="Calibri"/>
                <a:ea typeface="Calibri"/>
                <a:cs typeface="Calibri"/>
                <a:sym typeface="Calibri"/>
              </a:rPr>
              <a:t> </a:t>
            </a:r>
            <a:r>
              <a:rPr lang="en-IN" sz="2500" b="1" dirty="0" smtClean="0">
                <a:solidFill>
                  <a:schemeClr val="tx1"/>
                </a:solidFill>
                <a:latin typeface="Calibri"/>
                <a:ea typeface="Calibri"/>
                <a:cs typeface="Calibri"/>
                <a:sym typeface="Calibri"/>
              </a:rPr>
              <a:t>ECG, REGULATION OF CARDIAC ACTIVITY, DISORDERS OF CARDIAC ACTIVITY</a:t>
            </a:r>
            <a:r>
              <a:rPr lang="en-IN" sz="2500" b="1" dirty="0" smtClean="0">
                <a:solidFill>
                  <a:srgbClr val="FF0000"/>
                </a:solidFill>
                <a:latin typeface="Calibri"/>
                <a:ea typeface="Calibri"/>
                <a:cs typeface="Calibri"/>
                <a:sym typeface="Calibri"/>
              </a:rPr>
              <a:t> </a:t>
            </a:r>
            <a:endParaRPr sz="2500" b="0" i="0" u="none" strike="noStrike" cap="none">
              <a:solidFill>
                <a:srgbClr val="000000"/>
              </a:solidFill>
              <a:latin typeface="Calibri"/>
              <a:ea typeface="Calibri"/>
              <a:cs typeface="Calibri"/>
              <a:sym typeface="Calibri"/>
            </a:endParaRPr>
          </a:p>
        </p:txBody>
      </p:sp>
      <p:sp>
        <p:nvSpPr>
          <p:cNvPr id="57" name="Google Shape;57;p13"/>
          <p:cNvSpPr txBox="1"/>
          <p:nvPr/>
        </p:nvSpPr>
        <p:spPr>
          <a:xfrm>
            <a:off x="2156861" y="2711697"/>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a:t>
            </a:r>
            <a:r>
              <a:rPr lang="en" b="1" dirty="0" smtClean="0"/>
              <a:t>:BIOLOGY </a:t>
            </a:r>
            <a:endParaRPr b="1"/>
          </a:p>
          <a:p>
            <a:pPr marL="0" lvl="0" indent="0" algn="l" rtl="0">
              <a:spcBef>
                <a:spcPts val="0"/>
              </a:spcBef>
              <a:spcAft>
                <a:spcPts val="0"/>
              </a:spcAft>
              <a:buNone/>
            </a:pPr>
            <a:r>
              <a:rPr lang="en" b="1" dirty="0"/>
              <a:t>CHAPTER </a:t>
            </a:r>
            <a:r>
              <a:rPr lang="en" b="1" dirty="0" smtClean="0"/>
              <a:t>NUMBER:18</a:t>
            </a:r>
            <a:endParaRPr b="1"/>
          </a:p>
          <a:p>
            <a:pPr marL="0" lvl="0" indent="0" algn="l" rtl="0">
              <a:spcBef>
                <a:spcPts val="0"/>
              </a:spcBef>
              <a:spcAft>
                <a:spcPts val="0"/>
              </a:spcAft>
              <a:buNone/>
            </a:pPr>
            <a:r>
              <a:rPr lang="en" b="1" dirty="0"/>
              <a:t>CHAPTER NAME </a:t>
            </a:r>
            <a:r>
              <a:rPr lang="en" b="1" dirty="0" smtClean="0"/>
              <a:t>:BODY FLUID AND CIRCULATION</a:t>
            </a:r>
            <a:endParaRPr b="1"/>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1800" b="1" i="0" u="none" strike="noStrike" cap="none">
              <a:solidFill>
                <a:srgbClr val="000000"/>
              </a:solidFill>
              <a:latin typeface="Arial"/>
              <a:ea typeface="Arial"/>
              <a:cs typeface="Arial"/>
              <a:sym typeface="Arial"/>
            </a:endParaRPr>
          </a:p>
        </p:txBody>
      </p:sp>
      <p:sp>
        <p:nvSpPr>
          <p:cNvPr id="6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5" name="Rectangle 4"/>
          <p:cNvSpPr/>
          <p:nvPr/>
        </p:nvSpPr>
        <p:spPr>
          <a:xfrm>
            <a:off x="345231" y="1194176"/>
            <a:ext cx="7557797" cy="2866426"/>
          </a:xfrm>
          <a:prstGeom prst="rect">
            <a:avLst/>
          </a:prstGeom>
        </p:spPr>
        <p:txBody>
          <a:bodyPr wrap="square">
            <a:spAutoFit/>
          </a:bodyPr>
          <a:lstStyle/>
          <a:p>
            <a:pPr marL="228600" lvl="0" indent="-203200">
              <a:lnSpc>
                <a:spcPct val="90000"/>
              </a:lnSpc>
              <a:buClr>
                <a:srgbClr val="333333"/>
              </a:buClr>
              <a:buSzPts val="2400"/>
              <a:buChar char="•"/>
            </a:pPr>
            <a:r>
              <a:rPr lang="en-US" dirty="0" smtClean="0">
                <a:solidFill>
                  <a:schemeClr val="tx1"/>
                </a:solidFill>
                <a:latin typeface="Calibri" pitchFamily="34" charset="0"/>
                <a:cs typeface="Calibri" pitchFamily="34" charset="0"/>
              </a:rPr>
              <a:t>An </a:t>
            </a:r>
            <a:r>
              <a:rPr lang="en-US" b="1" dirty="0" smtClean="0">
                <a:solidFill>
                  <a:schemeClr val="tx1"/>
                </a:solidFill>
                <a:latin typeface="Calibri" pitchFamily="34" charset="0"/>
                <a:cs typeface="Calibri" pitchFamily="34" charset="0"/>
              </a:rPr>
              <a:t>electrocardiograph or ECG</a:t>
            </a:r>
            <a:r>
              <a:rPr lang="en-US" dirty="0" smtClean="0">
                <a:solidFill>
                  <a:schemeClr val="tx1"/>
                </a:solidFill>
                <a:latin typeface="Calibri" pitchFamily="34" charset="0"/>
                <a:cs typeface="Calibri" pitchFamily="34" charset="0"/>
              </a:rPr>
              <a:t> is a test used to measure the electrical activity of the heart.</a:t>
            </a:r>
          </a:p>
          <a:p>
            <a:pPr marL="228600" lvl="0" indent="-203200">
              <a:lnSpc>
                <a:spcPct val="90000"/>
              </a:lnSpc>
              <a:buClr>
                <a:srgbClr val="333333"/>
              </a:buClr>
              <a:buSzPts val="2400"/>
            </a:pPr>
            <a:endParaRPr lang="en-US" dirty="0" smtClean="0">
              <a:solidFill>
                <a:schemeClr val="tx1"/>
              </a:solidFill>
              <a:latin typeface="Calibri" pitchFamily="34" charset="0"/>
              <a:cs typeface="Calibri" pitchFamily="34" charset="0"/>
            </a:endParaRPr>
          </a:p>
          <a:p>
            <a:pPr marL="228600" lvl="0" indent="-203200">
              <a:lnSpc>
                <a:spcPct val="90000"/>
              </a:lnSpc>
              <a:spcBef>
                <a:spcPts val="1000"/>
              </a:spcBef>
              <a:buClr>
                <a:srgbClr val="333333"/>
              </a:buClr>
              <a:buSzPts val="2400"/>
              <a:buFont typeface="Calibri"/>
              <a:buChar char="•"/>
            </a:pPr>
            <a:r>
              <a:rPr lang="en-US" dirty="0" smtClean="0">
                <a:solidFill>
                  <a:schemeClr val="tx1"/>
                </a:solidFill>
                <a:latin typeface="Calibri" pitchFamily="34" charset="0"/>
                <a:cs typeface="Calibri" pitchFamily="34" charset="0"/>
              </a:rPr>
              <a:t>The ECG is in the form of spikes and dips known as waves. The wave pattern helps in assessing the rate and rhythm of our heartbeat.</a:t>
            </a:r>
          </a:p>
          <a:p>
            <a:pPr marL="228600" lvl="0" indent="-203200">
              <a:lnSpc>
                <a:spcPct val="90000"/>
              </a:lnSpc>
              <a:spcBef>
                <a:spcPts val="1000"/>
              </a:spcBef>
              <a:buClr>
                <a:srgbClr val="333333"/>
              </a:buClr>
              <a:buSzPts val="2400"/>
            </a:pPr>
            <a:endParaRPr lang="en-US" dirty="0" smtClean="0">
              <a:solidFill>
                <a:schemeClr val="tx1"/>
              </a:solidFill>
              <a:latin typeface="Calibri" pitchFamily="34" charset="0"/>
              <a:cs typeface="Calibri" pitchFamily="34" charset="0"/>
            </a:endParaRPr>
          </a:p>
          <a:p>
            <a:pPr marL="228600" lvl="0" indent="-203200">
              <a:lnSpc>
                <a:spcPct val="90000"/>
              </a:lnSpc>
              <a:spcBef>
                <a:spcPts val="1000"/>
              </a:spcBef>
              <a:buClr>
                <a:srgbClr val="333333"/>
              </a:buClr>
              <a:buSzPts val="2400"/>
              <a:buFont typeface="Calibri"/>
              <a:buChar char="•"/>
            </a:pPr>
            <a:r>
              <a:rPr lang="en-US" dirty="0" smtClean="0">
                <a:solidFill>
                  <a:schemeClr val="tx1"/>
                </a:solidFill>
                <a:latin typeface="Calibri" pitchFamily="34" charset="0"/>
                <a:cs typeface="Calibri" pitchFamily="34" charset="0"/>
              </a:rPr>
              <a:t>As this electrical impulse passes through our heart, it generates an electrical current that spreads over our body and reaches the skin.</a:t>
            </a:r>
          </a:p>
          <a:p>
            <a:pPr marL="228600" lvl="0" indent="-203200">
              <a:lnSpc>
                <a:spcPct val="90000"/>
              </a:lnSpc>
              <a:spcBef>
                <a:spcPts val="1000"/>
              </a:spcBef>
              <a:buClr>
                <a:srgbClr val="333333"/>
              </a:buClr>
              <a:buSzPts val="2400"/>
            </a:pPr>
            <a:endParaRPr lang="en-US" dirty="0" smtClean="0">
              <a:solidFill>
                <a:schemeClr val="tx1"/>
              </a:solidFill>
              <a:latin typeface="Calibri" pitchFamily="34" charset="0"/>
              <a:cs typeface="Calibri" pitchFamily="34" charset="0"/>
            </a:endParaRPr>
          </a:p>
          <a:p>
            <a:pPr marL="228600" lvl="0" indent="-203200">
              <a:lnSpc>
                <a:spcPct val="90000"/>
              </a:lnSpc>
              <a:spcBef>
                <a:spcPts val="1000"/>
              </a:spcBef>
              <a:buClr>
                <a:srgbClr val="333333"/>
              </a:buClr>
              <a:buSzPts val="2400"/>
              <a:buFont typeface="Calibri"/>
              <a:buChar char="•"/>
            </a:pPr>
            <a:r>
              <a:rPr lang="en-US" dirty="0" smtClean="0">
                <a:solidFill>
                  <a:schemeClr val="tx1"/>
                </a:solidFill>
                <a:latin typeface="Calibri" pitchFamily="34" charset="0"/>
                <a:cs typeface="Calibri" pitchFamily="34" charset="0"/>
              </a:rPr>
              <a:t>The patient is connected to the Electrocardiograph (ECG) machine with three electrical leads (one each to both wrists and the third to the left ankle of the patient), that is used to monitor the activity of the heart. </a:t>
            </a:r>
            <a:endParaRPr lang="en-US" dirty="0">
              <a:solidFill>
                <a:schemeClr val="tx1"/>
              </a:solidFill>
              <a:latin typeface="Calibri" pitchFamily="34" charset="0"/>
              <a:cs typeface="Calibri" pitchFamily="34" charset="0"/>
            </a:endParaRPr>
          </a:p>
        </p:txBody>
      </p:sp>
      <p:sp>
        <p:nvSpPr>
          <p:cNvPr id="6" name="Rectangle 5"/>
          <p:cNvSpPr/>
          <p:nvPr/>
        </p:nvSpPr>
        <p:spPr>
          <a:xfrm>
            <a:off x="352277" y="393119"/>
            <a:ext cx="2978701" cy="430887"/>
          </a:xfrm>
          <a:prstGeom prst="rect">
            <a:avLst/>
          </a:prstGeom>
        </p:spPr>
        <p:txBody>
          <a:bodyPr wrap="none">
            <a:spAutoFit/>
          </a:bodyPr>
          <a:lstStyle/>
          <a:p>
            <a:r>
              <a:rPr lang="en-IN" sz="2200" b="1" dirty="0" smtClean="0">
                <a:solidFill>
                  <a:srgbClr val="FF0000"/>
                </a:solidFill>
                <a:latin typeface="Calibri" pitchFamily="34" charset="0"/>
                <a:cs typeface="Calibri" pitchFamily="34" charset="0"/>
              </a:rPr>
              <a:t>ELECTROCARDIOGRAPH</a:t>
            </a:r>
            <a:endParaRPr lang="en-US" sz="2200" dirty="0">
              <a:latin typeface="Calibri" pitchFamily="34" charset="0"/>
              <a:cs typeface="Calibri"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1800" b="1" i="0" u="none" strike="noStrike" cap="none">
              <a:solidFill>
                <a:srgbClr val="000000"/>
              </a:solidFill>
              <a:latin typeface="Arial"/>
              <a:ea typeface="Arial"/>
              <a:cs typeface="Arial"/>
              <a:sym typeface="Arial"/>
            </a:endParaRPr>
          </a:p>
        </p:txBody>
      </p:sp>
      <p:sp>
        <p:nvSpPr>
          <p:cNvPr id="6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228600" lvl="0" indent="-209550">
              <a:lnSpc>
                <a:spcPct val="90000"/>
              </a:lnSpc>
              <a:buClr>
                <a:srgbClr val="333333"/>
              </a:buClr>
              <a:buSzPts val="2500"/>
              <a:buFont typeface="Calibri"/>
              <a:buChar char="•"/>
            </a:pPr>
            <a:r>
              <a:rPr lang="en-US" dirty="0" smtClean="0">
                <a:solidFill>
                  <a:schemeClr val="tx1"/>
                </a:solidFill>
                <a:latin typeface="Calibri" pitchFamily="34" charset="0"/>
                <a:cs typeface="Calibri" pitchFamily="34" charset="0"/>
              </a:rPr>
              <a:t>The process of electrocardiograph includes:</a:t>
            </a:r>
          </a:p>
          <a:p>
            <a:pPr marL="228600" lvl="0" indent="-209550">
              <a:lnSpc>
                <a:spcPct val="90000"/>
              </a:lnSpc>
              <a:buClr>
                <a:srgbClr val="333333"/>
              </a:buClr>
              <a:buSzPts val="2500"/>
            </a:pPr>
            <a:endParaRPr lang="en-US" dirty="0" smtClean="0">
              <a:solidFill>
                <a:schemeClr val="tx1"/>
              </a:solidFill>
              <a:latin typeface="Calibri" pitchFamily="34" charset="0"/>
              <a:cs typeface="Calibri" pitchFamily="34" charset="0"/>
            </a:endParaRPr>
          </a:p>
          <a:p>
            <a:pPr marL="228600" lvl="0" indent="-209550">
              <a:lnSpc>
                <a:spcPct val="90000"/>
              </a:lnSpc>
              <a:spcBef>
                <a:spcPts val="1000"/>
              </a:spcBef>
              <a:buClr>
                <a:srgbClr val="333333"/>
              </a:buClr>
              <a:buSzPts val="2500"/>
              <a:buFont typeface="Calibri"/>
              <a:buChar char="•"/>
            </a:pPr>
            <a:r>
              <a:rPr lang="en-US" dirty="0" smtClean="0">
                <a:solidFill>
                  <a:schemeClr val="tx1"/>
                </a:solidFill>
                <a:latin typeface="Calibri" pitchFamily="34" charset="0"/>
                <a:cs typeface="Calibri" pitchFamily="34" charset="0"/>
              </a:rPr>
              <a:t>Small sticky electrodes are attached to the arms, chest and legs.</a:t>
            </a:r>
          </a:p>
          <a:p>
            <a:pPr marL="228600" lvl="0" indent="-209550">
              <a:lnSpc>
                <a:spcPct val="90000"/>
              </a:lnSpc>
              <a:spcBef>
                <a:spcPts val="1000"/>
              </a:spcBef>
              <a:buClr>
                <a:srgbClr val="333333"/>
              </a:buClr>
              <a:buSzPts val="2500"/>
            </a:pPr>
            <a:endParaRPr lang="en-US" dirty="0" smtClean="0">
              <a:solidFill>
                <a:schemeClr val="tx1"/>
              </a:solidFill>
              <a:latin typeface="Calibri" pitchFamily="34" charset="0"/>
              <a:cs typeface="Calibri" pitchFamily="34" charset="0"/>
            </a:endParaRPr>
          </a:p>
          <a:p>
            <a:pPr marL="228600" lvl="0" indent="-209550">
              <a:lnSpc>
                <a:spcPct val="90000"/>
              </a:lnSpc>
              <a:spcBef>
                <a:spcPts val="1000"/>
              </a:spcBef>
              <a:buClr>
                <a:srgbClr val="333333"/>
              </a:buClr>
              <a:buSzPts val="2500"/>
              <a:buFont typeface="Calibri"/>
              <a:buChar char="•"/>
            </a:pPr>
            <a:r>
              <a:rPr lang="en-US" dirty="0" smtClean="0">
                <a:solidFill>
                  <a:schemeClr val="tx1"/>
                </a:solidFill>
                <a:latin typeface="Calibri" pitchFamily="34" charset="0"/>
                <a:cs typeface="Calibri" pitchFamily="34" charset="0"/>
              </a:rPr>
              <a:t>These electrodes are connected to the ECG machine through wires that help in detecting the electrical impulses occurring at each heartbeat.</a:t>
            </a:r>
          </a:p>
          <a:p>
            <a:pPr marL="228600" lvl="0" indent="-209550">
              <a:lnSpc>
                <a:spcPct val="90000"/>
              </a:lnSpc>
              <a:spcBef>
                <a:spcPts val="1000"/>
              </a:spcBef>
              <a:buClr>
                <a:srgbClr val="333333"/>
              </a:buClr>
              <a:buSzPts val="2500"/>
            </a:pPr>
            <a:endParaRPr lang="en-US" dirty="0" smtClean="0">
              <a:solidFill>
                <a:schemeClr val="tx1"/>
              </a:solidFill>
              <a:latin typeface="Calibri" pitchFamily="34" charset="0"/>
              <a:cs typeface="Calibri" pitchFamily="34" charset="0"/>
            </a:endParaRPr>
          </a:p>
          <a:p>
            <a:pPr marL="228600" lvl="0" indent="-209550">
              <a:lnSpc>
                <a:spcPct val="90000"/>
              </a:lnSpc>
              <a:spcBef>
                <a:spcPts val="1000"/>
              </a:spcBef>
              <a:buClr>
                <a:srgbClr val="333333"/>
              </a:buClr>
              <a:buSzPts val="2500"/>
              <a:buFont typeface="Calibri"/>
              <a:buChar char="•"/>
            </a:pPr>
            <a:r>
              <a:rPr lang="en-US" dirty="0" smtClean="0">
                <a:solidFill>
                  <a:schemeClr val="tx1"/>
                </a:solidFill>
                <a:latin typeface="Calibri" pitchFamily="34" charset="0"/>
                <a:cs typeface="Calibri" pitchFamily="34" charset="0"/>
              </a:rPr>
              <a:t>These electrodes usually detect the very minute form of changes in an electrical path on the skin which arises from the heart muscles and the </a:t>
            </a:r>
            <a:r>
              <a:rPr lang="en-US" dirty="0" err="1" smtClean="0">
                <a:solidFill>
                  <a:schemeClr val="tx1"/>
                </a:solidFill>
                <a:latin typeface="Calibri" pitchFamily="34" charset="0"/>
                <a:cs typeface="Calibri" pitchFamily="34" charset="0"/>
              </a:rPr>
              <a:t>electrophysiologic</a:t>
            </a:r>
            <a:r>
              <a:rPr lang="en-US" dirty="0" smtClean="0">
                <a:solidFill>
                  <a:schemeClr val="tx1"/>
                </a:solidFill>
                <a:latin typeface="Calibri" pitchFamily="34" charset="0"/>
                <a:cs typeface="Calibri" pitchFamily="34" charset="0"/>
              </a:rPr>
              <a:t> patterns of the depolarizing during every heartbeat.</a:t>
            </a:r>
            <a:endParaRPr lang="en-US" dirty="0">
              <a:solidFill>
                <a:schemeClr val="tx1"/>
              </a:solidFill>
              <a:latin typeface="Calibri" pitchFamily="34" charset="0"/>
              <a:cs typeface="Calibri" pitchFamily="34" charset="0"/>
            </a:endParaRPr>
          </a:p>
        </p:txBody>
      </p:sp>
      <p:sp>
        <p:nvSpPr>
          <p:cNvPr id="5" name="Rectangle 4"/>
          <p:cNvSpPr/>
          <p:nvPr/>
        </p:nvSpPr>
        <p:spPr>
          <a:xfrm>
            <a:off x="426760" y="299813"/>
            <a:ext cx="1237839" cy="430887"/>
          </a:xfrm>
          <a:prstGeom prst="rect">
            <a:avLst/>
          </a:prstGeom>
        </p:spPr>
        <p:txBody>
          <a:bodyPr wrap="none">
            <a:spAutoFit/>
          </a:bodyPr>
          <a:lstStyle/>
          <a:p>
            <a:r>
              <a:rPr lang="en-IN" sz="2200" b="1" dirty="0" smtClean="0">
                <a:solidFill>
                  <a:srgbClr val="FF0000"/>
                </a:solidFill>
                <a:latin typeface="Calibri" pitchFamily="34" charset="0"/>
                <a:cs typeface="Calibri" pitchFamily="34" charset="0"/>
              </a:rPr>
              <a:t>PROCESS</a:t>
            </a:r>
            <a:endParaRPr lang="en-US" sz="2200" dirty="0">
              <a:latin typeface="Calibri" pitchFamily="34" charset="0"/>
              <a:cs typeface="Calibri"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1800" b="1" i="0" u="none" strike="noStrike" cap="none">
              <a:solidFill>
                <a:srgbClr val="000000"/>
              </a:solidFill>
              <a:latin typeface="Arial"/>
              <a:ea typeface="Arial"/>
              <a:cs typeface="Arial"/>
              <a:sym typeface="Arial"/>
            </a:endParaRPr>
          </a:p>
        </p:txBody>
      </p:sp>
      <p:sp>
        <p:nvSpPr>
          <p:cNvPr id="64" name="Google Shape;64;p14"/>
          <p:cNvSpPr txBox="1"/>
          <p:nvPr/>
        </p:nvSpPr>
        <p:spPr>
          <a:xfrm>
            <a:off x="244683" y="1204435"/>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pic>
        <p:nvPicPr>
          <p:cNvPr id="5" name="Google Shape;110;p4"/>
          <p:cNvPicPr preferRelativeResize="0">
            <a:picLocks/>
          </p:cNvPicPr>
          <p:nvPr/>
        </p:nvPicPr>
        <p:blipFill rotWithShape="1">
          <a:blip r:embed="rId4">
            <a:alphaModFix/>
          </a:blip>
          <a:srcRect/>
          <a:stretch/>
        </p:blipFill>
        <p:spPr>
          <a:xfrm>
            <a:off x="447869" y="503853"/>
            <a:ext cx="7660433" cy="442271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55700" y="620952"/>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1800" b="1" i="0" u="none" strike="noStrike" cap="none">
              <a:solidFill>
                <a:srgbClr val="000000"/>
              </a:solidFill>
              <a:latin typeface="Arial"/>
              <a:ea typeface="Arial"/>
              <a:cs typeface="Arial"/>
              <a:sym typeface="Arial"/>
            </a:endParaRPr>
          </a:p>
        </p:txBody>
      </p:sp>
      <p:sp>
        <p:nvSpPr>
          <p:cNvPr id="64" name="Google Shape;64;p14"/>
          <p:cNvSpPr txBox="1"/>
          <p:nvPr/>
        </p:nvSpPr>
        <p:spPr>
          <a:xfrm>
            <a:off x="179369" y="905855"/>
            <a:ext cx="8688300" cy="2889600"/>
          </a:xfrm>
          <a:prstGeom prst="rect">
            <a:avLst/>
          </a:prstGeom>
          <a:noFill/>
          <a:ln>
            <a:noFill/>
          </a:ln>
        </p:spPr>
        <p:txBody>
          <a:bodyPr spcFirstLastPara="1" wrap="square" lIns="91425" tIns="91425" rIns="91425" bIns="91425" anchor="t" anchorCtr="0">
            <a:noAutofit/>
          </a:bodyPr>
          <a:lstStyle/>
          <a:p>
            <a:pPr marL="228600" lvl="0" indent="-228600">
              <a:lnSpc>
                <a:spcPct val="90000"/>
              </a:lnSpc>
              <a:buClr>
                <a:srgbClr val="333333"/>
              </a:buClr>
              <a:buSzPts val="2800"/>
            </a:pPr>
            <a:r>
              <a:rPr lang="en-US" dirty="0" smtClean="0">
                <a:solidFill>
                  <a:schemeClr val="tx1"/>
                </a:solidFill>
                <a:latin typeface="Calibri" pitchFamily="34" charset="0"/>
                <a:ea typeface="Roboto"/>
                <a:cs typeface="Calibri" pitchFamily="34" charset="0"/>
                <a:sym typeface="Roboto"/>
              </a:rPr>
              <a:t>      P to T in the graph represents a specific activity of the heart. Let’s break it down.</a:t>
            </a:r>
          </a:p>
          <a:p>
            <a:pPr marL="228600" lvl="0" indent="-228600">
              <a:lnSpc>
                <a:spcPct val="90000"/>
              </a:lnSpc>
              <a:buClr>
                <a:srgbClr val="333333"/>
              </a:buClr>
              <a:buSzPts val="2800"/>
            </a:pPr>
            <a:endParaRPr lang="en-US" dirty="0" smtClean="0">
              <a:solidFill>
                <a:schemeClr val="tx1"/>
              </a:solidFill>
              <a:latin typeface="Calibri" pitchFamily="34" charset="0"/>
              <a:cs typeface="Calibri" pitchFamily="34" charset="0"/>
            </a:endParaRPr>
          </a:p>
          <a:p>
            <a:pPr marL="228600" lvl="0" indent="-228600">
              <a:lnSpc>
                <a:spcPct val="90000"/>
              </a:lnSpc>
              <a:spcBef>
                <a:spcPts val="1000"/>
              </a:spcBef>
              <a:buClr>
                <a:srgbClr val="333333"/>
              </a:buClr>
              <a:buSzPts val="2800"/>
            </a:pPr>
            <a:r>
              <a:rPr lang="en-US" dirty="0" smtClean="0">
                <a:solidFill>
                  <a:schemeClr val="tx1"/>
                </a:solidFill>
                <a:latin typeface="Calibri" pitchFamily="34" charset="0"/>
                <a:ea typeface="Roboto"/>
                <a:cs typeface="Calibri" pitchFamily="34" charset="0"/>
                <a:sym typeface="Roboto"/>
              </a:rPr>
              <a:t>      The P wave is the electrical excitation of the atria, or depolarization, initiating </a:t>
            </a:r>
            <a:r>
              <a:rPr lang="en-US" dirty="0" err="1" smtClean="0">
                <a:solidFill>
                  <a:schemeClr val="tx1"/>
                </a:solidFill>
                <a:latin typeface="Calibri" pitchFamily="34" charset="0"/>
                <a:ea typeface="Roboto"/>
                <a:cs typeface="Calibri" pitchFamily="34" charset="0"/>
                <a:sym typeface="Roboto"/>
              </a:rPr>
              <a:t>atrial</a:t>
            </a:r>
            <a:r>
              <a:rPr lang="en-US" dirty="0" smtClean="0">
                <a:solidFill>
                  <a:schemeClr val="tx1"/>
                </a:solidFill>
                <a:latin typeface="Calibri" pitchFamily="34" charset="0"/>
                <a:ea typeface="Roboto"/>
                <a:cs typeface="Calibri" pitchFamily="34" charset="0"/>
                <a:sym typeface="Roboto"/>
              </a:rPr>
              <a:t> contraction.</a:t>
            </a:r>
          </a:p>
          <a:p>
            <a:pPr marL="228600" lvl="0" indent="-228600">
              <a:lnSpc>
                <a:spcPct val="90000"/>
              </a:lnSpc>
              <a:spcBef>
                <a:spcPts val="1000"/>
              </a:spcBef>
              <a:buClr>
                <a:srgbClr val="333333"/>
              </a:buClr>
              <a:buSzPts val="2800"/>
            </a:pPr>
            <a:endParaRPr lang="en-US" dirty="0" smtClean="0">
              <a:solidFill>
                <a:schemeClr val="tx1"/>
              </a:solidFill>
              <a:latin typeface="Calibri" pitchFamily="34" charset="0"/>
              <a:cs typeface="Calibri" pitchFamily="34" charset="0"/>
            </a:endParaRPr>
          </a:p>
          <a:p>
            <a:pPr marL="228600" lvl="0" indent="-228600">
              <a:lnSpc>
                <a:spcPct val="90000"/>
              </a:lnSpc>
              <a:spcBef>
                <a:spcPts val="1000"/>
              </a:spcBef>
              <a:buClr>
                <a:srgbClr val="333333"/>
              </a:buClr>
              <a:buSzPts val="2800"/>
            </a:pPr>
            <a:r>
              <a:rPr lang="en-US" dirty="0" smtClean="0">
                <a:solidFill>
                  <a:schemeClr val="tx1"/>
                </a:solidFill>
                <a:latin typeface="Calibri" pitchFamily="34" charset="0"/>
                <a:ea typeface="Roboto"/>
                <a:cs typeface="Calibri" pitchFamily="34" charset="0"/>
                <a:sym typeface="Roboto"/>
              </a:rPr>
              <a:t>     The QRS complex is the depolarization of ventricles, initiating ventricular contraction. Marking the beginning of the systole.</a:t>
            </a:r>
          </a:p>
          <a:p>
            <a:pPr marL="228600" lvl="0" indent="-228600">
              <a:lnSpc>
                <a:spcPct val="90000"/>
              </a:lnSpc>
              <a:spcBef>
                <a:spcPts val="1000"/>
              </a:spcBef>
              <a:buClr>
                <a:srgbClr val="333333"/>
              </a:buClr>
              <a:buSzPts val="2800"/>
            </a:pPr>
            <a:endParaRPr lang="en-US" dirty="0" smtClean="0">
              <a:solidFill>
                <a:schemeClr val="tx1"/>
              </a:solidFill>
              <a:latin typeface="Calibri" pitchFamily="34" charset="0"/>
              <a:cs typeface="Calibri" pitchFamily="34" charset="0"/>
            </a:endParaRPr>
          </a:p>
          <a:p>
            <a:pPr marL="228600" lvl="0" indent="-228600">
              <a:lnSpc>
                <a:spcPct val="90000"/>
              </a:lnSpc>
              <a:spcBef>
                <a:spcPts val="1000"/>
              </a:spcBef>
              <a:buClr>
                <a:srgbClr val="333333"/>
              </a:buClr>
              <a:buSzPts val="2800"/>
            </a:pPr>
            <a:r>
              <a:rPr lang="en-US" dirty="0" smtClean="0">
                <a:solidFill>
                  <a:schemeClr val="tx1"/>
                </a:solidFill>
                <a:latin typeface="Calibri" pitchFamily="34" charset="0"/>
                <a:ea typeface="Roboto"/>
                <a:cs typeface="Calibri" pitchFamily="34" charset="0"/>
                <a:sym typeface="Roboto"/>
              </a:rPr>
              <a:t>     T wave means the return of ventricles to the normal state (</a:t>
            </a:r>
            <a:r>
              <a:rPr lang="en-US" dirty="0" err="1" smtClean="0">
                <a:solidFill>
                  <a:schemeClr val="tx1"/>
                </a:solidFill>
                <a:latin typeface="Calibri" pitchFamily="34" charset="0"/>
                <a:ea typeface="Roboto"/>
                <a:cs typeface="Calibri" pitchFamily="34" charset="0"/>
                <a:sym typeface="Roboto"/>
              </a:rPr>
              <a:t>repolarization</a:t>
            </a:r>
            <a:r>
              <a:rPr lang="en-US" dirty="0" smtClean="0">
                <a:solidFill>
                  <a:schemeClr val="tx1"/>
                </a:solidFill>
                <a:latin typeface="Calibri" pitchFamily="34" charset="0"/>
                <a:ea typeface="Roboto"/>
                <a:cs typeface="Calibri" pitchFamily="34" charset="0"/>
                <a:sym typeface="Roboto"/>
              </a:rPr>
              <a:t>). Marking the end of the systole </a:t>
            </a:r>
            <a:endParaRPr lang="en-US" dirty="0">
              <a:solidFill>
                <a:schemeClr val="tx1"/>
              </a:solidFill>
              <a:latin typeface="Calibri" pitchFamily="34" charset="0"/>
              <a:cs typeface="Calibri" pitchFamily="34" charset="0"/>
            </a:endParaRPr>
          </a:p>
        </p:txBody>
      </p:sp>
      <p:sp>
        <p:nvSpPr>
          <p:cNvPr id="5" name="Rectangle 4"/>
          <p:cNvSpPr/>
          <p:nvPr/>
        </p:nvSpPr>
        <p:spPr>
          <a:xfrm>
            <a:off x="158674" y="243829"/>
            <a:ext cx="5694188" cy="430887"/>
          </a:xfrm>
          <a:prstGeom prst="rect">
            <a:avLst/>
          </a:prstGeom>
        </p:spPr>
        <p:txBody>
          <a:bodyPr wrap="none">
            <a:spAutoFit/>
          </a:bodyPr>
          <a:lstStyle/>
          <a:p>
            <a:r>
              <a:rPr lang="en-IN" sz="2200" b="1" dirty="0" smtClean="0">
                <a:solidFill>
                  <a:srgbClr val="FF0000"/>
                </a:solidFill>
                <a:latin typeface="Calibri"/>
                <a:ea typeface="Calibri"/>
                <a:cs typeface="Calibri"/>
                <a:sym typeface="Calibri"/>
              </a:rPr>
              <a:t>EXPLANATION OF THE ELECTROCARDIOGRAPH </a:t>
            </a:r>
            <a:endParaRPr lang="en-US" sz="2200" dirty="0"/>
          </a:p>
        </p:txBody>
      </p:sp>
      <p:sp>
        <p:nvSpPr>
          <p:cNvPr id="6" name="Rectangle 5"/>
          <p:cNvSpPr/>
          <p:nvPr/>
        </p:nvSpPr>
        <p:spPr>
          <a:xfrm>
            <a:off x="373225" y="3573179"/>
            <a:ext cx="7931020" cy="738664"/>
          </a:xfrm>
          <a:prstGeom prst="rect">
            <a:avLst/>
          </a:prstGeom>
        </p:spPr>
        <p:txBody>
          <a:bodyPr wrap="square">
            <a:spAutoFit/>
          </a:bodyPr>
          <a:lstStyle/>
          <a:p>
            <a:r>
              <a:rPr lang="en-IN" dirty="0" smtClean="0">
                <a:solidFill>
                  <a:schemeClr val="tx1"/>
                </a:solidFill>
                <a:latin typeface="Calibri" pitchFamily="34" charset="0"/>
                <a:ea typeface="Roboto"/>
                <a:cs typeface="Calibri" pitchFamily="34" charset="0"/>
                <a:sym typeface="Roboto"/>
              </a:rPr>
              <a:t>By counting the number of QRS complexes we can evaluate the heartbeat rate of the patient. Any deviations in this shape results in heart diseases or an abnormal heart rhythm which can either be slow, irregular or very fast heartbeats </a:t>
            </a:r>
            <a:endParaRPr lang="en-US" dirty="0">
              <a:solidFill>
                <a:schemeClr val="tx1"/>
              </a:solidFill>
              <a:latin typeface="Calibri" pitchFamily="34" charset="0"/>
              <a:cs typeface="Calibri"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1800" b="1" i="0" u="none" strike="noStrike" cap="none">
              <a:solidFill>
                <a:srgbClr val="000000"/>
              </a:solidFill>
              <a:latin typeface="Arial"/>
              <a:ea typeface="Arial"/>
              <a:cs typeface="Arial"/>
              <a:sym typeface="Arial"/>
            </a:endParaRPr>
          </a:p>
        </p:txBody>
      </p:sp>
      <p:sp>
        <p:nvSpPr>
          <p:cNvPr id="6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5" name="Rectangle 4"/>
          <p:cNvSpPr/>
          <p:nvPr/>
        </p:nvSpPr>
        <p:spPr>
          <a:xfrm>
            <a:off x="177282" y="360042"/>
            <a:ext cx="4572000" cy="769441"/>
          </a:xfrm>
          <a:prstGeom prst="rect">
            <a:avLst/>
          </a:prstGeom>
        </p:spPr>
        <p:txBody>
          <a:bodyPr>
            <a:spAutoFit/>
          </a:bodyPr>
          <a:lstStyle/>
          <a:p>
            <a:r>
              <a:rPr lang="en-IN" sz="2200" b="1" dirty="0" smtClean="0">
                <a:solidFill>
                  <a:srgbClr val="FF0000"/>
                </a:solidFill>
                <a:latin typeface="Calibri" pitchFamily="34" charset="0"/>
                <a:cs typeface="Calibri" pitchFamily="34" charset="0"/>
              </a:rPr>
              <a:t>REGULATION OF CARDIAC ACTIVITY</a:t>
            </a:r>
            <a:r>
              <a:rPr lang="en-IN" sz="2200" dirty="0" smtClean="0">
                <a:solidFill>
                  <a:srgbClr val="813588"/>
                </a:solidFill>
                <a:latin typeface="Calibri" pitchFamily="34" charset="0"/>
                <a:ea typeface="Roboto"/>
                <a:cs typeface="Calibri" pitchFamily="34" charset="0"/>
                <a:sym typeface="Roboto"/>
              </a:rPr>
              <a:t/>
            </a:r>
            <a:br>
              <a:rPr lang="en-IN" sz="2200" dirty="0" smtClean="0">
                <a:solidFill>
                  <a:srgbClr val="813588"/>
                </a:solidFill>
                <a:latin typeface="Calibri" pitchFamily="34" charset="0"/>
                <a:ea typeface="Roboto"/>
                <a:cs typeface="Calibri" pitchFamily="34" charset="0"/>
                <a:sym typeface="Roboto"/>
              </a:rPr>
            </a:br>
            <a:endParaRPr lang="en-US" sz="2200" dirty="0">
              <a:latin typeface="Calibri" pitchFamily="34" charset="0"/>
              <a:cs typeface="Calibri" pitchFamily="34" charset="0"/>
            </a:endParaRPr>
          </a:p>
        </p:txBody>
      </p:sp>
      <p:sp>
        <p:nvSpPr>
          <p:cNvPr id="6" name="Rectangle 5"/>
          <p:cNvSpPr/>
          <p:nvPr/>
        </p:nvSpPr>
        <p:spPr>
          <a:xfrm>
            <a:off x="345233" y="1330048"/>
            <a:ext cx="6764694" cy="2672526"/>
          </a:xfrm>
          <a:prstGeom prst="rect">
            <a:avLst/>
          </a:prstGeom>
        </p:spPr>
        <p:txBody>
          <a:bodyPr wrap="square">
            <a:spAutoFit/>
          </a:bodyPr>
          <a:lstStyle/>
          <a:p>
            <a:pPr marL="228600" lvl="0" indent="-228600">
              <a:lnSpc>
                <a:spcPct val="90000"/>
              </a:lnSpc>
              <a:buClr>
                <a:srgbClr val="333333"/>
              </a:buClr>
              <a:buSzPts val="2800"/>
              <a:buChar char="•"/>
            </a:pPr>
            <a:r>
              <a:rPr lang="en-US" dirty="0" smtClean="0">
                <a:solidFill>
                  <a:schemeClr val="tx1"/>
                </a:solidFill>
                <a:latin typeface="Calibri" pitchFamily="34" charset="0"/>
                <a:ea typeface="Roboto"/>
                <a:cs typeface="Calibri" pitchFamily="34" charset="0"/>
                <a:sym typeface="Roboto"/>
              </a:rPr>
              <a:t>The heart is </a:t>
            </a:r>
            <a:r>
              <a:rPr lang="en-US" b="1" dirty="0" err="1" smtClean="0">
                <a:solidFill>
                  <a:schemeClr val="tx1"/>
                </a:solidFill>
                <a:latin typeface="Calibri" pitchFamily="34" charset="0"/>
                <a:ea typeface="Roboto"/>
                <a:cs typeface="Calibri" pitchFamily="34" charset="0"/>
                <a:sym typeface="Roboto"/>
              </a:rPr>
              <a:t>myogenic</a:t>
            </a:r>
            <a:r>
              <a:rPr lang="en-US" b="1" dirty="0" smtClean="0">
                <a:solidFill>
                  <a:schemeClr val="tx1"/>
                </a:solidFill>
                <a:latin typeface="Calibri" pitchFamily="34" charset="0"/>
                <a:ea typeface="Roboto"/>
                <a:cs typeface="Calibri" pitchFamily="34" charset="0"/>
                <a:sym typeface="Roboto"/>
              </a:rPr>
              <a:t>, </a:t>
            </a:r>
            <a:r>
              <a:rPr lang="en-US" dirty="0" smtClean="0">
                <a:solidFill>
                  <a:schemeClr val="tx1"/>
                </a:solidFill>
                <a:latin typeface="Calibri" pitchFamily="34" charset="0"/>
                <a:ea typeface="Roboto"/>
                <a:cs typeface="Calibri" pitchFamily="34" charset="0"/>
                <a:sym typeface="Roboto"/>
              </a:rPr>
              <a:t>as its activity is regulated by nodal tissues.</a:t>
            </a:r>
          </a:p>
          <a:p>
            <a:pPr marL="228600" lvl="0" indent="-228600">
              <a:lnSpc>
                <a:spcPct val="90000"/>
              </a:lnSpc>
              <a:buClr>
                <a:srgbClr val="333333"/>
              </a:buClr>
              <a:buSzPts val="2800"/>
              <a:buChar char="•"/>
            </a:pPr>
            <a:endParaRPr lang="en-US" dirty="0" smtClean="0">
              <a:solidFill>
                <a:schemeClr val="tx1"/>
              </a:solidFill>
              <a:latin typeface="Calibri" pitchFamily="34" charset="0"/>
              <a:ea typeface="Roboto"/>
              <a:cs typeface="Calibri" pitchFamily="34" charset="0"/>
              <a:sym typeface="Roboto"/>
            </a:endParaRPr>
          </a:p>
          <a:p>
            <a:pPr marL="228600" lvl="0" indent="-228600">
              <a:lnSpc>
                <a:spcPct val="90000"/>
              </a:lnSpc>
              <a:buClr>
                <a:srgbClr val="333333"/>
              </a:buClr>
              <a:buSzPts val="2800"/>
            </a:pPr>
            <a:endParaRPr lang="en-US" dirty="0" smtClean="0">
              <a:solidFill>
                <a:schemeClr val="tx1"/>
              </a:solidFill>
              <a:latin typeface="Calibri" pitchFamily="34" charset="0"/>
              <a:cs typeface="Calibri" pitchFamily="34" charset="0"/>
            </a:endParaRPr>
          </a:p>
          <a:p>
            <a:pPr marL="228600" lvl="0" indent="-228600">
              <a:lnSpc>
                <a:spcPct val="90000"/>
              </a:lnSpc>
              <a:spcBef>
                <a:spcPts val="1000"/>
              </a:spcBef>
              <a:buClr>
                <a:srgbClr val="333333"/>
              </a:buClr>
              <a:buSzPts val="2800"/>
              <a:buChar char="•"/>
            </a:pPr>
            <a:r>
              <a:rPr lang="en-US" dirty="0" smtClean="0">
                <a:solidFill>
                  <a:schemeClr val="tx1"/>
                </a:solidFill>
                <a:latin typeface="Calibri" pitchFamily="34" charset="0"/>
                <a:ea typeface="Roboto"/>
                <a:cs typeface="Calibri" pitchFamily="34" charset="0"/>
                <a:sym typeface="Roboto"/>
              </a:rPr>
              <a:t>The heart’s function is moderated through ANS (autonomic nervous system) by a neural centre in the medulla oblongata.</a:t>
            </a:r>
          </a:p>
          <a:p>
            <a:pPr marL="228600" lvl="0" indent="-228600">
              <a:lnSpc>
                <a:spcPct val="90000"/>
              </a:lnSpc>
              <a:spcBef>
                <a:spcPts val="1000"/>
              </a:spcBef>
              <a:buClr>
                <a:srgbClr val="333333"/>
              </a:buClr>
              <a:buSzPts val="2800"/>
            </a:pPr>
            <a:endParaRPr lang="en-US" dirty="0" smtClean="0">
              <a:solidFill>
                <a:schemeClr val="tx1"/>
              </a:solidFill>
              <a:latin typeface="Calibri" pitchFamily="34" charset="0"/>
              <a:cs typeface="Calibri" pitchFamily="34" charset="0"/>
            </a:endParaRPr>
          </a:p>
          <a:p>
            <a:pPr marL="228600" lvl="0" indent="-228600">
              <a:lnSpc>
                <a:spcPct val="90000"/>
              </a:lnSpc>
              <a:spcBef>
                <a:spcPts val="1000"/>
              </a:spcBef>
              <a:buClr>
                <a:srgbClr val="333333"/>
              </a:buClr>
              <a:buSzPts val="2800"/>
              <a:buChar char="•"/>
            </a:pPr>
            <a:r>
              <a:rPr lang="en-US" dirty="0" smtClean="0">
                <a:solidFill>
                  <a:schemeClr val="tx1"/>
                </a:solidFill>
                <a:latin typeface="Calibri" pitchFamily="34" charset="0"/>
                <a:ea typeface="Roboto"/>
                <a:cs typeface="Calibri" pitchFamily="34" charset="0"/>
                <a:sym typeface="Roboto"/>
              </a:rPr>
              <a:t>Sympathetic neural signals and adrenal </a:t>
            </a:r>
            <a:r>
              <a:rPr lang="en-US" dirty="0" err="1" smtClean="0">
                <a:solidFill>
                  <a:schemeClr val="tx1"/>
                </a:solidFill>
                <a:latin typeface="Calibri" pitchFamily="34" charset="0"/>
                <a:ea typeface="Roboto"/>
                <a:cs typeface="Calibri" pitchFamily="34" charset="0"/>
                <a:sym typeface="Roboto"/>
              </a:rPr>
              <a:t>medullary</a:t>
            </a:r>
            <a:r>
              <a:rPr lang="en-US" dirty="0" smtClean="0">
                <a:solidFill>
                  <a:schemeClr val="tx1"/>
                </a:solidFill>
                <a:latin typeface="Calibri" pitchFamily="34" charset="0"/>
                <a:ea typeface="Roboto"/>
                <a:cs typeface="Calibri" pitchFamily="34" charset="0"/>
                <a:sym typeface="Roboto"/>
              </a:rPr>
              <a:t> hormones – increase heart rate and cardiac output.</a:t>
            </a:r>
          </a:p>
          <a:p>
            <a:pPr marL="228600" lvl="0" indent="-228600">
              <a:lnSpc>
                <a:spcPct val="90000"/>
              </a:lnSpc>
              <a:spcBef>
                <a:spcPts val="1000"/>
              </a:spcBef>
              <a:buClr>
                <a:srgbClr val="333333"/>
              </a:buClr>
              <a:buSzPts val="2800"/>
              <a:buChar char="•"/>
            </a:pPr>
            <a:endParaRPr lang="en-US" dirty="0" smtClean="0">
              <a:solidFill>
                <a:schemeClr val="tx1"/>
              </a:solidFill>
              <a:latin typeface="Calibri" pitchFamily="34" charset="0"/>
              <a:cs typeface="Calibri" pitchFamily="34" charset="0"/>
            </a:endParaRPr>
          </a:p>
          <a:p>
            <a:pPr marL="228600" lvl="0" indent="-228600">
              <a:lnSpc>
                <a:spcPct val="90000"/>
              </a:lnSpc>
              <a:spcBef>
                <a:spcPts val="1000"/>
              </a:spcBef>
              <a:buClr>
                <a:srgbClr val="333333"/>
              </a:buClr>
              <a:buSzPts val="2800"/>
              <a:buChar char="•"/>
            </a:pPr>
            <a:r>
              <a:rPr lang="en-US" dirty="0" smtClean="0">
                <a:solidFill>
                  <a:schemeClr val="tx1"/>
                </a:solidFill>
                <a:latin typeface="Calibri" pitchFamily="34" charset="0"/>
                <a:ea typeface="Roboto"/>
                <a:cs typeface="Calibri" pitchFamily="34" charset="0"/>
                <a:sym typeface="Roboto"/>
              </a:rPr>
              <a:t>Parasympathetic neural signals – decrease heart rate</a:t>
            </a:r>
            <a:endParaRPr lang="en-US" dirty="0">
              <a:solidFill>
                <a:schemeClr val="tx1"/>
              </a:solidFill>
              <a:latin typeface="Calibri" pitchFamily="34" charset="0"/>
              <a:cs typeface="Calibri"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1800" b="1" i="0" u="none" strike="noStrike" cap="none">
              <a:solidFill>
                <a:srgbClr val="000000"/>
              </a:solidFill>
              <a:latin typeface="Arial"/>
              <a:ea typeface="Arial"/>
              <a:cs typeface="Arial"/>
              <a:sym typeface="Arial"/>
            </a:endParaRPr>
          </a:p>
        </p:txBody>
      </p:sp>
      <p:sp>
        <p:nvSpPr>
          <p:cNvPr id="6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5" name="Rectangle 4"/>
          <p:cNvSpPr/>
          <p:nvPr/>
        </p:nvSpPr>
        <p:spPr>
          <a:xfrm>
            <a:off x="162152" y="121299"/>
            <a:ext cx="7488950" cy="769441"/>
          </a:xfrm>
          <a:prstGeom prst="rect">
            <a:avLst/>
          </a:prstGeom>
        </p:spPr>
        <p:txBody>
          <a:bodyPr wrap="square">
            <a:spAutoFit/>
          </a:bodyPr>
          <a:lstStyle/>
          <a:p>
            <a:r>
              <a:rPr lang="en-IN" sz="2200" b="1" dirty="0" smtClean="0">
                <a:solidFill>
                  <a:srgbClr val="FF0000"/>
                </a:solidFill>
                <a:latin typeface="Calibri" pitchFamily="34" charset="0"/>
                <a:cs typeface="Calibri" pitchFamily="34" charset="0"/>
              </a:rPr>
              <a:t>DISORDERS  OF THE CIRCULATORY SYSTEM </a:t>
            </a:r>
          </a:p>
          <a:p>
            <a:endParaRPr lang="en-US" sz="2200" dirty="0">
              <a:latin typeface="Calibri" pitchFamily="34" charset="0"/>
              <a:cs typeface="Calibri" pitchFamily="34" charset="0"/>
            </a:endParaRPr>
          </a:p>
        </p:txBody>
      </p:sp>
      <p:sp>
        <p:nvSpPr>
          <p:cNvPr id="6" name="Rectangle 5"/>
          <p:cNvSpPr/>
          <p:nvPr/>
        </p:nvSpPr>
        <p:spPr>
          <a:xfrm>
            <a:off x="279918" y="583254"/>
            <a:ext cx="7669764" cy="6521785"/>
          </a:xfrm>
          <a:prstGeom prst="rect">
            <a:avLst/>
          </a:prstGeom>
        </p:spPr>
        <p:txBody>
          <a:bodyPr wrap="square">
            <a:spAutoFit/>
          </a:bodyPr>
          <a:lstStyle/>
          <a:p>
            <a:pPr marL="228600" lvl="0" indent="-228600">
              <a:lnSpc>
                <a:spcPct val="90000"/>
              </a:lnSpc>
              <a:buClr>
                <a:srgbClr val="333333"/>
              </a:buClr>
              <a:buSzPts val="2800"/>
              <a:buFont typeface="Arial" pitchFamily="34" charset="0"/>
              <a:buChar char="•"/>
            </a:pPr>
            <a:r>
              <a:rPr lang="en-US" b="1" dirty="0" smtClean="0">
                <a:solidFill>
                  <a:schemeClr val="tx1"/>
                </a:solidFill>
                <a:latin typeface="Calibri" pitchFamily="34" charset="0"/>
                <a:ea typeface="Roboto"/>
                <a:cs typeface="Calibri" pitchFamily="34" charset="0"/>
                <a:sym typeface="Roboto"/>
              </a:rPr>
              <a:t>High Blood Pressure (Hypertension):</a:t>
            </a:r>
            <a:r>
              <a:rPr lang="en-US" dirty="0" smtClean="0">
                <a:solidFill>
                  <a:schemeClr val="tx1"/>
                </a:solidFill>
                <a:latin typeface="Calibri" pitchFamily="34" charset="0"/>
                <a:ea typeface="Roboto"/>
                <a:cs typeface="Calibri" pitchFamily="34" charset="0"/>
                <a:sym typeface="Roboto"/>
              </a:rPr>
              <a:t> The normal blood pressure of a human being is 120/80 mm Hg. 120 is the systolic pressure and 80 is the diastolic pressure. High </a:t>
            </a:r>
            <a:r>
              <a:rPr lang="en-US" dirty="0" err="1" smtClean="0">
                <a:solidFill>
                  <a:schemeClr val="tx1"/>
                </a:solidFill>
                <a:latin typeface="Calibri" pitchFamily="34" charset="0"/>
                <a:ea typeface="Roboto"/>
                <a:cs typeface="Calibri" pitchFamily="34" charset="0"/>
                <a:sym typeface="Roboto"/>
              </a:rPr>
              <a:t>bp</a:t>
            </a:r>
            <a:r>
              <a:rPr lang="en-US" dirty="0" smtClean="0">
                <a:solidFill>
                  <a:schemeClr val="tx1"/>
                </a:solidFill>
                <a:latin typeface="Calibri" pitchFamily="34" charset="0"/>
                <a:ea typeface="Roboto"/>
                <a:cs typeface="Calibri" pitchFamily="34" charset="0"/>
                <a:sym typeface="Roboto"/>
              </a:rPr>
              <a:t> &gt; 140/90 mm Hg for a longer duration may lead to various heart diseases and may also adversely affect the brain and kidneys.</a:t>
            </a:r>
            <a:endParaRPr lang="en-US" dirty="0" smtClean="0">
              <a:solidFill>
                <a:schemeClr val="tx1"/>
              </a:solidFill>
              <a:latin typeface="Calibri" pitchFamily="34" charset="0"/>
              <a:cs typeface="Calibri" pitchFamily="34" charset="0"/>
            </a:endParaRPr>
          </a:p>
          <a:p>
            <a:pPr marL="228600" lvl="0" indent="-228600">
              <a:lnSpc>
                <a:spcPct val="90000"/>
              </a:lnSpc>
              <a:spcBef>
                <a:spcPts val="1000"/>
              </a:spcBef>
              <a:buClr>
                <a:srgbClr val="333333"/>
              </a:buClr>
              <a:buSzPts val="2800"/>
              <a:buChar char="•"/>
            </a:pPr>
            <a:r>
              <a:rPr lang="en-US" b="1" dirty="0" smtClean="0">
                <a:solidFill>
                  <a:schemeClr val="tx1"/>
                </a:solidFill>
                <a:latin typeface="Calibri" pitchFamily="34" charset="0"/>
                <a:ea typeface="Roboto"/>
                <a:cs typeface="Calibri" pitchFamily="34" charset="0"/>
                <a:sym typeface="Roboto"/>
              </a:rPr>
              <a:t>Coronary Artery Disease (CAD): </a:t>
            </a:r>
            <a:r>
              <a:rPr lang="en-US" dirty="0" smtClean="0">
                <a:solidFill>
                  <a:schemeClr val="tx1"/>
                </a:solidFill>
                <a:latin typeface="Calibri" pitchFamily="34" charset="0"/>
                <a:ea typeface="Roboto"/>
                <a:cs typeface="Calibri" pitchFamily="34" charset="0"/>
                <a:sym typeface="Roboto"/>
              </a:rPr>
              <a:t>It is also referred to as </a:t>
            </a:r>
            <a:r>
              <a:rPr lang="en-US" dirty="0" err="1" smtClean="0">
                <a:solidFill>
                  <a:schemeClr val="tx1"/>
                </a:solidFill>
                <a:latin typeface="Calibri" pitchFamily="34" charset="0"/>
                <a:ea typeface="Roboto"/>
                <a:cs typeface="Calibri" pitchFamily="34" charset="0"/>
                <a:sym typeface="Roboto"/>
              </a:rPr>
              <a:t>artherosclerosis</a:t>
            </a:r>
            <a:r>
              <a:rPr lang="en-US" dirty="0" smtClean="0">
                <a:solidFill>
                  <a:schemeClr val="tx1"/>
                </a:solidFill>
                <a:latin typeface="Calibri" pitchFamily="34" charset="0"/>
                <a:ea typeface="Roboto"/>
                <a:cs typeface="Calibri" pitchFamily="34" charset="0"/>
                <a:sym typeface="Roboto"/>
              </a:rPr>
              <a:t>. It affects the supply of blood to the heart. The lumen of the arteries become narrower due to deposition of cholesterol, fat, calcium or fibrous tissues.</a:t>
            </a:r>
          </a:p>
          <a:p>
            <a:pPr marL="228600" lvl="0" indent="-228600">
              <a:lnSpc>
                <a:spcPct val="90000"/>
              </a:lnSpc>
              <a:spcBef>
                <a:spcPts val="1000"/>
              </a:spcBef>
              <a:buClr>
                <a:srgbClr val="333333"/>
              </a:buClr>
              <a:buSzPts val="2800"/>
              <a:buChar char="•"/>
            </a:pPr>
            <a:endParaRPr lang="en-US" dirty="0" smtClean="0">
              <a:solidFill>
                <a:schemeClr val="tx1"/>
              </a:solidFill>
              <a:latin typeface="Calibri" pitchFamily="34" charset="0"/>
              <a:ea typeface="Roboto"/>
              <a:cs typeface="Calibri" pitchFamily="34" charset="0"/>
              <a:sym typeface="Roboto"/>
            </a:endParaRPr>
          </a:p>
          <a:p>
            <a:pPr marL="228600" lvl="0" indent="-196850">
              <a:lnSpc>
                <a:spcPct val="90000"/>
              </a:lnSpc>
              <a:buClr>
                <a:srgbClr val="333333"/>
              </a:buClr>
              <a:buSzPts val="2300"/>
              <a:buChar char="•"/>
            </a:pPr>
            <a:r>
              <a:rPr lang="en-US" b="1" dirty="0" smtClean="0">
                <a:solidFill>
                  <a:schemeClr val="tx1"/>
                </a:solidFill>
                <a:latin typeface="Calibri" pitchFamily="34" charset="0"/>
                <a:cs typeface="Calibri" pitchFamily="34" charset="0"/>
              </a:rPr>
              <a:t>Angina (Angina Pectoris): </a:t>
            </a:r>
            <a:r>
              <a:rPr lang="en-US" dirty="0" smtClean="0">
                <a:solidFill>
                  <a:schemeClr val="tx1"/>
                </a:solidFill>
                <a:latin typeface="Calibri" pitchFamily="34" charset="0"/>
                <a:cs typeface="Calibri" pitchFamily="34" charset="0"/>
              </a:rPr>
              <a:t>The severe chest pain due to the scarcity of oxygen reaching the heart muscles, when there is interrupted blood flow.</a:t>
            </a:r>
          </a:p>
          <a:p>
            <a:pPr marL="228600" lvl="0" indent="-196850">
              <a:lnSpc>
                <a:spcPct val="90000"/>
              </a:lnSpc>
              <a:spcBef>
                <a:spcPts val="1000"/>
              </a:spcBef>
              <a:buClr>
                <a:srgbClr val="333333"/>
              </a:buClr>
              <a:buSzPts val="2300"/>
              <a:buChar char="•"/>
            </a:pPr>
            <a:r>
              <a:rPr lang="en-US" b="1" dirty="0" smtClean="0">
                <a:solidFill>
                  <a:schemeClr val="tx1"/>
                </a:solidFill>
                <a:latin typeface="Calibri" pitchFamily="34" charset="0"/>
                <a:cs typeface="Calibri" pitchFamily="34" charset="0"/>
              </a:rPr>
              <a:t>Heart Failure: </a:t>
            </a:r>
            <a:r>
              <a:rPr lang="en-US" dirty="0" smtClean="0">
                <a:solidFill>
                  <a:schemeClr val="tx1"/>
                </a:solidFill>
                <a:latin typeface="Calibri" pitchFamily="34" charset="0"/>
                <a:cs typeface="Calibri" pitchFamily="34" charset="0"/>
              </a:rPr>
              <a:t>When the heart fails to pump enough blood to meet the requirement of the body. Lungs congestion is one of the symptoms of the disease. It is different from a heart attack, where there is sudden damage of heart muscle due to an insufficient blood supply or cardiac arrest when the heart stops beating.</a:t>
            </a:r>
          </a:p>
          <a:p>
            <a:pPr marL="228600" lvl="0" indent="-260350">
              <a:buClr>
                <a:srgbClr val="333333"/>
              </a:buClr>
              <a:buSzPts val="2300"/>
              <a:buChar char="•"/>
            </a:pPr>
            <a:r>
              <a:rPr lang="en-US" b="1" dirty="0" smtClean="0">
                <a:solidFill>
                  <a:schemeClr val="tx1"/>
                </a:solidFill>
                <a:latin typeface="Calibri" pitchFamily="34" charset="0"/>
                <a:cs typeface="Calibri" pitchFamily="34" charset="0"/>
              </a:rPr>
              <a:t>Coronary Thrombosis: </a:t>
            </a:r>
            <a:r>
              <a:rPr lang="en-US" dirty="0" smtClean="0">
                <a:solidFill>
                  <a:schemeClr val="tx1"/>
                </a:solidFill>
                <a:latin typeface="Calibri" pitchFamily="34" charset="0"/>
                <a:cs typeface="Calibri" pitchFamily="34" charset="0"/>
              </a:rPr>
              <a:t>It is a condition when there is a clot formation in the coronary artery. It happens frequently in the left anterior descending coronary artery.</a:t>
            </a:r>
          </a:p>
          <a:p>
            <a:pPr marL="228600" lvl="0" indent="-196850">
              <a:lnSpc>
                <a:spcPct val="90000"/>
              </a:lnSpc>
              <a:spcBef>
                <a:spcPts val="1000"/>
              </a:spcBef>
              <a:buClr>
                <a:srgbClr val="333333"/>
              </a:buClr>
              <a:buSzPts val="2300"/>
              <a:buChar char="•"/>
            </a:pPr>
            <a:endParaRPr lang="en-US" dirty="0" smtClean="0">
              <a:solidFill>
                <a:schemeClr val="tx1"/>
              </a:solidFill>
              <a:latin typeface="Calibri" pitchFamily="34" charset="0"/>
              <a:cs typeface="Calibri" pitchFamily="34" charset="0"/>
            </a:endParaRPr>
          </a:p>
          <a:p>
            <a:pPr marL="228600" lvl="0" indent="-228600">
              <a:lnSpc>
                <a:spcPct val="90000"/>
              </a:lnSpc>
              <a:spcBef>
                <a:spcPts val="1000"/>
              </a:spcBef>
              <a:buClr>
                <a:srgbClr val="333333"/>
              </a:buClr>
              <a:buSzPts val="2800"/>
              <a:buChar char="•"/>
            </a:pPr>
            <a:endParaRPr lang="en-US" dirty="0" smtClean="0">
              <a:solidFill>
                <a:schemeClr val="tx1"/>
              </a:solidFill>
              <a:latin typeface="Calibri" pitchFamily="34" charset="0"/>
              <a:ea typeface="Roboto"/>
              <a:cs typeface="Calibri" pitchFamily="34" charset="0"/>
              <a:sym typeface="Roboto"/>
            </a:endParaRPr>
          </a:p>
          <a:p>
            <a:pPr marL="228600" lvl="0" indent="-228600">
              <a:lnSpc>
                <a:spcPct val="90000"/>
              </a:lnSpc>
              <a:spcBef>
                <a:spcPts val="1000"/>
              </a:spcBef>
              <a:buClr>
                <a:srgbClr val="333333"/>
              </a:buClr>
              <a:buSzPts val="2800"/>
              <a:buChar char="•"/>
            </a:pPr>
            <a:endParaRPr lang="en-US" dirty="0" smtClean="0">
              <a:solidFill>
                <a:schemeClr val="tx1"/>
              </a:solidFill>
              <a:latin typeface="Calibri" pitchFamily="34" charset="0"/>
              <a:ea typeface="Roboto"/>
              <a:cs typeface="Calibri" pitchFamily="34" charset="0"/>
              <a:sym typeface="Roboto"/>
            </a:endParaRPr>
          </a:p>
          <a:p>
            <a:pPr marL="228600" lvl="0" indent="-228600">
              <a:lnSpc>
                <a:spcPct val="90000"/>
              </a:lnSpc>
              <a:spcBef>
                <a:spcPts val="1000"/>
              </a:spcBef>
              <a:buClr>
                <a:srgbClr val="333333"/>
              </a:buClr>
              <a:buSzPts val="2800"/>
              <a:buChar char="•"/>
            </a:pPr>
            <a:endParaRPr lang="en-US" dirty="0" smtClean="0">
              <a:solidFill>
                <a:schemeClr val="tx1"/>
              </a:solidFill>
              <a:latin typeface="Calibri" pitchFamily="34" charset="0"/>
              <a:ea typeface="Roboto"/>
              <a:cs typeface="Calibri" pitchFamily="34" charset="0"/>
              <a:sym typeface="Roboto"/>
            </a:endParaRPr>
          </a:p>
          <a:p>
            <a:pPr marL="228600" lvl="0" indent="-228600">
              <a:lnSpc>
                <a:spcPct val="90000"/>
              </a:lnSpc>
              <a:spcBef>
                <a:spcPts val="1000"/>
              </a:spcBef>
              <a:buClr>
                <a:srgbClr val="333333"/>
              </a:buClr>
              <a:buSzPts val="2800"/>
              <a:buChar char="•"/>
            </a:pPr>
            <a:endParaRPr lang="en-US" dirty="0" smtClean="0">
              <a:solidFill>
                <a:schemeClr val="tx1"/>
              </a:solidFill>
              <a:latin typeface="Calibri" pitchFamily="34" charset="0"/>
              <a:ea typeface="Roboto"/>
              <a:cs typeface="Calibri" pitchFamily="34" charset="0"/>
              <a:sym typeface="Roboto"/>
            </a:endParaRPr>
          </a:p>
          <a:p>
            <a:pPr marL="228600" lvl="0" indent="-228600">
              <a:lnSpc>
                <a:spcPct val="90000"/>
              </a:lnSpc>
              <a:spcBef>
                <a:spcPts val="1000"/>
              </a:spcBef>
              <a:buClr>
                <a:srgbClr val="333333"/>
              </a:buClr>
              <a:buSzPts val="2800"/>
              <a:buChar char="•"/>
            </a:pPr>
            <a:endParaRPr lang="en-US" dirty="0" smtClean="0">
              <a:solidFill>
                <a:schemeClr val="tx1"/>
              </a:solidFill>
              <a:latin typeface="Calibri" pitchFamily="34" charset="0"/>
              <a:ea typeface="Roboto"/>
              <a:cs typeface="Calibri" pitchFamily="34" charset="0"/>
              <a:sym typeface="Roboto"/>
            </a:endParaRPr>
          </a:p>
          <a:p>
            <a:pPr marL="228600" lvl="0" indent="-228600">
              <a:lnSpc>
                <a:spcPct val="90000"/>
              </a:lnSpc>
              <a:spcBef>
                <a:spcPts val="1000"/>
              </a:spcBef>
              <a:buClr>
                <a:srgbClr val="333333"/>
              </a:buClr>
              <a:buSzPts val="2800"/>
              <a:buChar char="•"/>
            </a:pPr>
            <a:endParaRPr lang="en-US" dirty="0" smtClean="0">
              <a:solidFill>
                <a:schemeClr val="tx1"/>
              </a:solidFill>
              <a:latin typeface="Calibri" pitchFamily="34" charset="0"/>
              <a:ea typeface="Roboto"/>
              <a:cs typeface="Calibri" pitchFamily="34" charset="0"/>
              <a:sym typeface="Roboto"/>
            </a:endParaRPr>
          </a:p>
          <a:p>
            <a:pPr marL="228600" lvl="0" indent="-228600">
              <a:lnSpc>
                <a:spcPct val="90000"/>
              </a:lnSpc>
              <a:spcBef>
                <a:spcPts val="1000"/>
              </a:spcBef>
              <a:buClr>
                <a:srgbClr val="333333"/>
              </a:buClr>
              <a:buSzPts val="2800"/>
              <a:buChar char="•"/>
            </a:pPr>
            <a:endParaRPr lang="en-US" dirty="0" smtClean="0">
              <a:solidFill>
                <a:schemeClr val="tx1"/>
              </a:solidFill>
              <a:latin typeface="Calibri" pitchFamily="34" charset="0"/>
              <a:ea typeface="Roboto"/>
              <a:cs typeface="Calibri" pitchFamily="34" charset="0"/>
              <a:sym typeface="Roboto"/>
            </a:endParaRPr>
          </a:p>
          <a:p>
            <a:pPr marL="228600" lvl="0" indent="-228600">
              <a:lnSpc>
                <a:spcPct val="90000"/>
              </a:lnSpc>
              <a:spcBef>
                <a:spcPts val="1000"/>
              </a:spcBef>
              <a:buClr>
                <a:srgbClr val="333333"/>
              </a:buClr>
              <a:buSzPts val="2800"/>
            </a:pPr>
            <a:endParaRPr lang="en-US" dirty="0">
              <a:solidFill>
                <a:schemeClr val="tx1"/>
              </a:solidFill>
              <a:latin typeface="Calibri" pitchFamily="34" charset="0"/>
              <a:cs typeface="Calibri"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8350" y="159820"/>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TotalTime>
  <Words>342</Words>
  <Application>Microsoft Office PowerPoint</Application>
  <PresentationFormat>On-screen Show (16:9)</PresentationFormat>
  <Paragraphs>55</Paragraphs>
  <Slides>8</Slides>
  <Notes>8</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Simple Light</vt:lpstr>
      <vt:lpstr>Slide 1</vt:lpstr>
      <vt:lpstr>Slide 2</vt:lpstr>
      <vt:lpstr>Slide 3</vt:lpstr>
      <vt:lpstr>Slide 4</vt:lpstr>
      <vt:lpstr>Slide 5</vt:lpstr>
      <vt:lpstr>Slide 6</vt:lpstr>
      <vt:lpstr>Slide 7</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PRAVAT</cp:lastModifiedBy>
  <cp:revision>6</cp:revision>
  <dcterms:modified xsi:type="dcterms:W3CDTF">2020-08-29T05:50:13Z</dcterms:modified>
</cp:coreProperties>
</file>