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62" r:id="rId4"/>
    <p:sldId id="267" r:id="rId5"/>
    <p:sldId id="266" r:id="rId6"/>
    <p:sldId id="265"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2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59997" y="841240"/>
            <a:ext cx="8324166" cy="1780662"/>
          </a:xfrm>
          <a:prstGeom prst="rect">
            <a:avLst/>
          </a:prstGeom>
          <a:noFill/>
          <a:ln>
            <a:noFill/>
          </a:ln>
        </p:spPr>
        <p:txBody>
          <a:bodyPr spcFirstLastPara="1" wrap="square" lIns="91425" tIns="91425" rIns="91425" bIns="91425" anchor="t" anchorCtr="0">
            <a:noAutofit/>
          </a:bodyPr>
          <a:lstStyle/>
          <a:p>
            <a:pPr algn="ctr">
              <a:buSzPts val="3100"/>
            </a:pPr>
            <a:r>
              <a:rPr lang="en-IN" sz="2800" b="1" dirty="0" smtClean="0">
                <a:solidFill>
                  <a:srgbClr val="FF0000"/>
                </a:solidFill>
                <a:latin typeface="Calibri"/>
                <a:ea typeface="Calibri"/>
                <a:cs typeface="Calibri"/>
                <a:sym typeface="Calibri"/>
              </a:rPr>
              <a:t>DISORDER </a:t>
            </a:r>
            <a:r>
              <a:rPr lang="en-IN" sz="2800" b="1" dirty="0" smtClean="0">
                <a:solidFill>
                  <a:srgbClr val="FF0000"/>
                </a:solidFill>
                <a:latin typeface="Calibri"/>
                <a:ea typeface="Calibri"/>
                <a:cs typeface="Calibri"/>
                <a:sym typeface="Calibri"/>
              </a:rPr>
              <a:t>OF RESPIRATORY SYSTEM</a:t>
            </a:r>
          </a:p>
          <a:p>
            <a:pPr algn="ctr">
              <a:buSzPts val="3100"/>
            </a:pPr>
            <a:r>
              <a:rPr lang="en-US" sz="2800" b="1" dirty="0" smtClean="0">
                <a:latin typeface="Calibri"/>
                <a:ea typeface="Calibri"/>
                <a:cs typeface="Calibri"/>
                <a:sym typeface="Calibri"/>
              </a:rPr>
              <a:t>CAUSES OF RESPIRATORY DISORDERS,ASTHMA,COPD,SINUSITIS,LUNG </a:t>
            </a:r>
            <a:r>
              <a:rPr lang="en-US" sz="2800" b="1" dirty="0" smtClean="0">
                <a:latin typeface="Calibri"/>
                <a:ea typeface="Calibri"/>
                <a:cs typeface="Calibri"/>
                <a:sym typeface="Calibri"/>
              </a:rPr>
              <a:t>CANCER</a:t>
            </a:r>
            <a:endParaRPr lang="en-US" sz="2800" dirty="0" smtClean="0"/>
          </a:p>
        </p:txBody>
      </p:sp>
      <p:sp>
        <p:nvSpPr>
          <p:cNvPr id="57" name="Google Shape;57;p13"/>
          <p:cNvSpPr txBox="1"/>
          <p:nvPr/>
        </p:nvSpPr>
        <p:spPr>
          <a:xfrm>
            <a:off x="1755644" y="3056929"/>
            <a:ext cx="5559555"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NUMBER:17</a:t>
            </a:r>
            <a:endParaRPr b="1"/>
          </a:p>
          <a:p>
            <a:pPr marL="0" lvl="0" indent="0" algn="l" rtl="0">
              <a:spcBef>
                <a:spcPts val="0"/>
              </a:spcBef>
              <a:spcAft>
                <a:spcPts val="0"/>
              </a:spcAft>
              <a:buNone/>
            </a:pPr>
            <a:r>
              <a:rPr lang="en" b="1" dirty="0"/>
              <a:t>CHAPTER NAME </a:t>
            </a:r>
            <a:r>
              <a:rPr lang="en" b="1" dirty="0" smtClean="0"/>
              <a:t>:BREATHING AND EXCHANGE OF GASES</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59111" y="439772"/>
            <a:ext cx="4570482" cy="430887"/>
          </a:xfrm>
          <a:prstGeom prst="rect">
            <a:avLst/>
          </a:prstGeom>
        </p:spPr>
        <p:txBody>
          <a:bodyPr wrap="none">
            <a:spAutoFit/>
          </a:bodyPr>
          <a:lstStyle/>
          <a:p>
            <a:r>
              <a:rPr lang="en-IN" sz="2200" b="1" dirty="0" smtClean="0">
                <a:solidFill>
                  <a:srgbClr val="FF0000"/>
                </a:solidFill>
                <a:latin typeface="Calibri"/>
                <a:ea typeface="Calibri"/>
                <a:cs typeface="Calibri"/>
                <a:sym typeface="Calibri"/>
              </a:rPr>
              <a:t>CAUSES OF RESPIRATORY DISORDERS</a:t>
            </a:r>
            <a:endParaRPr lang="en-US" sz="2200" dirty="0"/>
          </a:p>
        </p:txBody>
      </p:sp>
      <p:sp>
        <p:nvSpPr>
          <p:cNvPr id="6" name="Rectangle 5"/>
          <p:cNvSpPr/>
          <p:nvPr/>
        </p:nvSpPr>
        <p:spPr>
          <a:xfrm>
            <a:off x="373223" y="1394980"/>
            <a:ext cx="6662058" cy="480131"/>
          </a:xfrm>
          <a:prstGeom prst="rect">
            <a:avLst/>
          </a:prstGeom>
        </p:spPr>
        <p:txBody>
          <a:bodyPr wrap="square">
            <a:spAutoFit/>
          </a:bodyPr>
          <a:lstStyle/>
          <a:p>
            <a:pPr marL="228600" lvl="0" indent="-228600">
              <a:lnSpc>
                <a:spcPct val="90000"/>
              </a:lnSpc>
              <a:buClr>
                <a:schemeClr val="dk1"/>
              </a:buClr>
              <a:buSzPts val="1800"/>
              <a:buChar char="•"/>
            </a:pPr>
            <a:r>
              <a:rPr lang="en-US" dirty="0" smtClean="0">
                <a:solidFill>
                  <a:schemeClr val="tx1"/>
                </a:solidFill>
                <a:latin typeface="Calibri" pitchFamily="34" charset="0"/>
                <a:cs typeface="Calibri" pitchFamily="34" charset="0"/>
              </a:rPr>
              <a:t>Respiratory diseases are caused due to exposure to pollutants, smoking, passively inhaling the tobacco smoke, asbestos, radon, etc.</a:t>
            </a:r>
            <a:endParaRPr lang="en-US" dirty="0">
              <a:solidFill>
                <a:schemeClr val="tx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72553" y="365128"/>
            <a:ext cx="2969083" cy="430887"/>
          </a:xfrm>
          <a:prstGeom prst="rect">
            <a:avLst/>
          </a:prstGeom>
        </p:spPr>
        <p:txBody>
          <a:bodyPr wrap="none">
            <a:spAutoFit/>
          </a:bodyPr>
          <a:lstStyle/>
          <a:p>
            <a:r>
              <a:rPr lang="en-IN" sz="2200" b="1" dirty="0" smtClean="0">
                <a:solidFill>
                  <a:srgbClr val="FF0000"/>
                </a:solidFill>
                <a:latin typeface="Calibri"/>
                <a:ea typeface="Calibri"/>
                <a:cs typeface="Calibri"/>
                <a:sym typeface="Calibri"/>
              </a:rPr>
              <a:t>RESPIRATORY DISEASES</a:t>
            </a:r>
            <a:endParaRPr lang="en-US" sz="2200" dirty="0"/>
          </a:p>
        </p:txBody>
      </p:sp>
      <p:sp>
        <p:nvSpPr>
          <p:cNvPr id="6" name="Rectangle 5"/>
          <p:cNvSpPr/>
          <p:nvPr/>
        </p:nvSpPr>
        <p:spPr>
          <a:xfrm>
            <a:off x="587828" y="833891"/>
            <a:ext cx="7268547" cy="2929007"/>
          </a:xfrm>
          <a:prstGeom prst="rect">
            <a:avLst/>
          </a:prstGeom>
        </p:spPr>
        <p:txBody>
          <a:bodyPr wrap="square">
            <a:spAutoFit/>
          </a:bodyPr>
          <a:lstStyle/>
          <a:p>
            <a:pPr marL="228600" lvl="0" indent="-228600">
              <a:lnSpc>
                <a:spcPct val="90000"/>
              </a:lnSpc>
              <a:buClr>
                <a:schemeClr val="dk1"/>
              </a:buClr>
              <a:buSzPts val="1800"/>
              <a:buChar char="•"/>
            </a:pPr>
            <a:r>
              <a:rPr lang="en-US" b="1" dirty="0" smtClean="0">
                <a:solidFill>
                  <a:schemeClr val="tx1"/>
                </a:solidFill>
                <a:latin typeface="Calibri" pitchFamily="34" charset="0"/>
                <a:cs typeface="Calibri" pitchFamily="34" charset="0"/>
              </a:rPr>
              <a:t>Asthma</a:t>
            </a: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Asthma is a chronic disease which affects the bronchi and bronchioles of the lungs. It causes difficulty in breathing and followed with a severe cough, restlessness, cough and a wheezing sound while breathing.</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Asthma might cause due to the following factors:</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Cold air</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Airborne allergens</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Respiratory infections</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Physical activity</a:t>
            </a:r>
          </a:p>
          <a:p>
            <a:pPr marL="228600" lvl="0" indent="-228600">
              <a:lnSpc>
                <a:spcPct val="90000"/>
              </a:lnSpc>
              <a:spcBef>
                <a:spcPts val="1000"/>
              </a:spcBef>
              <a:buClr>
                <a:schemeClr val="dk1"/>
              </a:buClr>
              <a:buSzPts val="1900"/>
              <a:buChar char="•"/>
            </a:pPr>
            <a:r>
              <a:rPr lang="en-US" dirty="0" smtClean="0">
                <a:solidFill>
                  <a:schemeClr val="tx1"/>
                </a:solidFill>
                <a:latin typeface="Calibri" pitchFamily="34" charset="0"/>
                <a:cs typeface="Calibri" pitchFamily="34" charset="0"/>
              </a:rPr>
              <a:t>Air pollutants</a:t>
            </a:r>
            <a:endParaRPr lang="en-US" dirty="0">
              <a:solidFill>
                <a:schemeClr val="tx1"/>
              </a:solidFill>
              <a:latin typeface="Calibri" pitchFamily="34" charset="0"/>
              <a:cs typeface="Calibri" pitchFamily="34" charset="0"/>
            </a:endParaRPr>
          </a:p>
        </p:txBody>
      </p:sp>
      <p:sp>
        <p:nvSpPr>
          <p:cNvPr id="7" name="Rectangle 6"/>
          <p:cNvSpPr/>
          <p:nvPr/>
        </p:nvSpPr>
        <p:spPr>
          <a:xfrm>
            <a:off x="611030" y="3806890"/>
            <a:ext cx="7459950" cy="286232"/>
          </a:xfrm>
          <a:prstGeom prst="rect">
            <a:avLst/>
          </a:prstGeom>
        </p:spPr>
        <p:txBody>
          <a:bodyPr wrap="square">
            <a:spAutoFit/>
          </a:bodyPr>
          <a:lstStyle/>
          <a:p>
            <a:pPr marL="228600" lvl="0" indent="-228600">
              <a:lnSpc>
                <a:spcPct val="90000"/>
              </a:lnSpc>
              <a:buClr>
                <a:schemeClr val="dk1"/>
              </a:buClr>
              <a:buSzPts val="1800"/>
              <a:buChar char="•"/>
            </a:pPr>
            <a:r>
              <a:rPr lang="en-US" b="1" dirty="0" smtClean="0">
                <a:latin typeface="Calibri" pitchFamily="34" charset="0"/>
                <a:cs typeface="Calibri" pitchFamily="34" charset="0"/>
              </a:rPr>
              <a:t>Chronic Obstructive Pulmonary Disease (COPD</a:t>
            </a:r>
            <a:r>
              <a:rPr lang="en-US" b="1" dirty="0" smtClean="0"/>
              <a:t>)</a:t>
            </a:r>
            <a:endParaRPr lang="en-US" dirty="0"/>
          </a:p>
        </p:txBody>
      </p:sp>
      <p:sp>
        <p:nvSpPr>
          <p:cNvPr id="8" name="Rectangle 7"/>
          <p:cNvSpPr/>
          <p:nvPr/>
        </p:nvSpPr>
        <p:spPr>
          <a:xfrm>
            <a:off x="587828" y="4236097"/>
            <a:ext cx="7399176" cy="674031"/>
          </a:xfrm>
          <a:prstGeom prst="rect">
            <a:avLst/>
          </a:prstGeom>
        </p:spPr>
        <p:txBody>
          <a:bodyPr wrap="square">
            <a:spAutoFit/>
          </a:bodyPr>
          <a:lstStyle/>
          <a:p>
            <a:pPr marL="228600" lvl="0" indent="-228600">
              <a:lnSpc>
                <a:spcPct val="90000"/>
              </a:lnSpc>
              <a:spcBef>
                <a:spcPts val="1000"/>
              </a:spcBef>
              <a:buClr>
                <a:schemeClr val="dk1"/>
              </a:buClr>
              <a:buSzPts val="1800"/>
              <a:buChar char="•"/>
            </a:pPr>
            <a:r>
              <a:rPr lang="en-US" dirty="0" smtClean="0">
                <a:latin typeface="Calibri" pitchFamily="34" charset="0"/>
                <a:cs typeface="Calibri" pitchFamily="34" charset="0"/>
              </a:rPr>
              <a:t>This includes all the respiratory diseases that cause breathlessness or the inability to exhale. It largely affects people who have been exposed to some sort of smoke. It is a very serious disease and worsens even if you stop smoking.</a:t>
            </a:r>
            <a:endParaRPr lang="en-US"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18420" y="254602"/>
            <a:ext cx="1733167" cy="397032"/>
          </a:xfrm>
          <a:prstGeom prst="rect">
            <a:avLst/>
          </a:prstGeom>
        </p:spPr>
        <p:txBody>
          <a:bodyPr wrap="none">
            <a:spAutoFit/>
          </a:bodyPr>
          <a:lstStyle/>
          <a:p>
            <a:pPr marL="228600" lvl="0" indent="-228600">
              <a:lnSpc>
                <a:spcPct val="90000"/>
              </a:lnSpc>
              <a:buClr>
                <a:schemeClr val="dk1"/>
              </a:buClr>
              <a:buSzPts val="2800"/>
            </a:pPr>
            <a:r>
              <a:rPr lang="en-IN" sz="2200" b="1" dirty="0" smtClean="0">
                <a:solidFill>
                  <a:srgbClr val="FF0000"/>
                </a:solidFill>
                <a:latin typeface="Calibri" pitchFamily="34" charset="0"/>
                <a:ea typeface="Roboto"/>
                <a:cs typeface="Calibri" pitchFamily="34" charset="0"/>
                <a:sym typeface="Roboto"/>
              </a:rPr>
              <a:t>EMPHYSEMA</a:t>
            </a:r>
            <a:endParaRPr lang="en-IN" sz="2200" dirty="0">
              <a:solidFill>
                <a:srgbClr val="FF0000"/>
              </a:solidFill>
              <a:latin typeface="Calibri" pitchFamily="34" charset="0"/>
              <a:cs typeface="Calibri" pitchFamily="34" charset="0"/>
            </a:endParaRPr>
          </a:p>
        </p:txBody>
      </p:sp>
      <p:sp>
        <p:nvSpPr>
          <p:cNvPr id="6" name="Rectangle 5"/>
          <p:cNvSpPr/>
          <p:nvPr/>
        </p:nvSpPr>
        <p:spPr>
          <a:xfrm>
            <a:off x="391885" y="1431024"/>
            <a:ext cx="7641772" cy="2800767"/>
          </a:xfrm>
          <a:prstGeom prst="rect">
            <a:avLst/>
          </a:prstGeom>
        </p:spPr>
        <p:txBody>
          <a:bodyPr wrap="square">
            <a:spAutoFit/>
          </a:bodyPr>
          <a:lstStyle/>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Emphysema is defined as the chronic disease reduction of the respiratory surface due to the damage to the lung alveolar walls. It is caused mainly by cigarette smoking. The main symptoms of emphysema include shortness of breath and cough. Emphysema might lead to a loss of elasticity of the lungs.</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Emphysema may be caused by the following factors:</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Dust</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Chemicals</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Air pollution</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Smoking tobacco</a:t>
            </a:r>
          </a:p>
          <a:p>
            <a:pPr marL="228600" lvl="0" indent="-228600">
              <a:lnSpc>
                <a:spcPct val="90000"/>
              </a:lnSpc>
              <a:spcBef>
                <a:spcPts val="1000"/>
              </a:spcBef>
              <a:buClr>
                <a:schemeClr val="dk1"/>
              </a:buClr>
              <a:buSzPts val="1900"/>
              <a:buChar char="•"/>
            </a:pPr>
            <a:r>
              <a:rPr lang="en-US" dirty="0" smtClean="0">
                <a:latin typeface="Calibri" pitchFamily="34" charset="0"/>
                <a:cs typeface="Calibri" pitchFamily="34" charset="0"/>
              </a:rPr>
              <a:t>Exposure to passive cigarette smoking</a:t>
            </a:r>
            <a:endParaRPr lang="en-US"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0" y="1297741"/>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54695" y="235941"/>
            <a:ext cx="5282215" cy="397032"/>
          </a:xfrm>
          <a:prstGeom prst="rect">
            <a:avLst/>
          </a:prstGeom>
        </p:spPr>
        <p:txBody>
          <a:bodyPr wrap="none">
            <a:spAutoFit/>
          </a:bodyPr>
          <a:lstStyle/>
          <a:p>
            <a:pPr marL="228600" lvl="0" indent="-228600">
              <a:lnSpc>
                <a:spcPct val="90000"/>
              </a:lnSpc>
              <a:buClr>
                <a:schemeClr val="dk1"/>
              </a:buClr>
              <a:buSzPts val="2800"/>
            </a:pPr>
            <a:r>
              <a:rPr lang="en-IN" sz="2200" b="1" dirty="0" smtClean="0">
                <a:solidFill>
                  <a:srgbClr val="FF0000"/>
                </a:solidFill>
                <a:latin typeface="Calibri" pitchFamily="34" charset="0"/>
                <a:ea typeface="Roboto"/>
                <a:cs typeface="Calibri" pitchFamily="34" charset="0"/>
                <a:sym typeface="Roboto"/>
              </a:rPr>
              <a:t>OCCUPATIONAL  RESPIRATORY  DISORDERS</a:t>
            </a:r>
            <a:endParaRPr lang="en-IN" sz="2200" dirty="0">
              <a:solidFill>
                <a:srgbClr val="FF0000"/>
              </a:solidFill>
              <a:latin typeface="Calibri" pitchFamily="34" charset="0"/>
              <a:cs typeface="Calibri" pitchFamily="34" charset="0"/>
            </a:endParaRPr>
          </a:p>
        </p:txBody>
      </p:sp>
      <p:sp>
        <p:nvSpPr>
          <p:cNvPr id="6" name="Rectangle 5"/>
          <p:cNvSpPr/>
          <p:nvPr/>
        </p:nvSpPr>
        <p:spPr>
          <a:xfrm>
            <a:off x="242595" y="652782"/>
            <a:ext cx="7791061" cy="3123932"/>
          </a:xfrm>
          <a:prstGeom prst="rect">
            <a:avLst/>
          </a:prstGeom>
        </p:spPr>
        <p:txBody>
          <a:bodyPr wrap="square">
            <a:spAutoFit/>
          </a:bodyPr>
          <a:lstStyle/>
          <a:p>
            <a:pPr marL="228600" lvl="0" indent="-228600">
              <a:lnSpc>
                <a:spcPct val="90000"/>
              </a:lnSpc>
              <a:spcBef>
                <a:spcPts val="1000"/>
              </a:spcBef>
              <a:buClr>
                <a:schemeClr val="dk1"/>
              </a:buClr>
              <a:buSzPts val="1800"/>
              <a:buChar char="•"/>
            </a:pPr>
            <a:r>
              <a:rPr lang="en-US" dirty="0" smtClean="0">
                <a:solidFill>
                  <a:schemeClr val="tx1"/>
                </a:solidFill>
                <a:latin typeface="Calibri" pitchFamily="34" charset="0"/>
                <a:cs typeface="Calibri" pitchFamily="34" charset="0"/>
              </a:rPr>
              <a:t>Occupational respiratory disorders are defined as any disorder which affects the respiratory system by long-term inhalation of chemicals and dust. For instance, Asbestosis that is caused by the inhalation of asbestos dust.</a:t>
            </a:r>
          </a:p>
          <a:p>
            <a:pPr marL="228600" lvl="0" indent="-228600">
              <a:lnSpc>
                <a:spcPct val="90000"/>
              </a:lnSpc>
              <a:spcBef>
                <a:spcPts val="1000"/>
              </a:spcBef>
              <a:buClr>
                <a:schemeClr val="dk1"/>
              </a:buClr>
              <a:buSzPts val="1800"/>
              <a:buFont typeface="Arial" pitchFamily="34" charset="0"/>
              <a:buChar char="•"/>
            </a:pPr>
            <a:r>
              <a:rPr lang="en-US" dirty="0" smtClean="0">
                <a:solidFill>
                  <a:schemeClr val="tx1"/>
                </a:solidFill>
                <a:latin typeface="Calibri" pitchFamily="34" charset="0"/>
                <a:cs typeface="Calibri" pitchFamily="34" charset="0"/>
              </a:rPr>
              <a:t>Occupational respiratory disorders might happen due to the inhalation of the following substances:</a:t>
            </a:r>
          </a:p>
          <a:p>
            <a:pPr marL="228600" lvl="0"/>
            <a:endParaRPr lang="en-US" dirty="0" smtClean="0">
              <a:solidFill>
                <a:schemeClr val="tx1"/>
              </a:solidFill>
              <a:latin typeface="Calibri" pitchFamily="34" charset="0"/>
              <a:cs typeface="Calibri" pitchFamily="34" charset="0"/>
            </a:endParaRPr>
          </a:p>
          <a:p>
            <a:pPr marL="228600" lvl="0"/>
            <a:r>
              <a:rPr lang="en-US" dirty="0" smtClean="0">
                <a:solidFill>
                  <a:schemeClr val="tx1"/>
                </a:solidFill>
                <a:latin typeface="Calibri" pitchFamily="34" charset="0"/>
                <a:cs typeface="Calibri" pitchFamily="34" charset="0"/>
              </a:rPr>
              <a:t>1.Fumes from metals.</a:t>
            </a:r>
          </a:p>
          <a:p>
            <a:pPr marL="228600" lvl="0">
              <a:spcBef>
                <a:spcPts val="1000"/>
              </a:spcBef>
            </a:pPr>
            <a:r>
              <a:rPr lang="en-US" dirty="0" smtClean="0">
                <a:solidFill>
                  <a:schemeClr val="tx1"/>
                </a:solidFill>
                <a:latin typeface="Calibri" pitchFamily="34" charset="0"/>
                <a:cs typeface="Calibri" pitchFamily="34" charset="0"/>
              </a:rPr>
              <a:t>2.Smoke from burning organic materials.</a:t>
            </a:r>
          </a:p>
          <a:p>
            <a:pPr marL="228600" lvl="0">
              <a:spcBef>
                <a:spcPts val="1000"/>
              </a:spcBef>
            </a:pPr>
            <a:r>
              <a:rPr lang="en-US" dirty="0" smtClean="0">
                <a:solidFill>
                  <a:schemeClr val="tx1"/>
                </a:solidFill>
                <a:latin typeface="Calibri" pitchFamily="34" charset="0"/>
                <a:cs typeface="Calibri" pitchFamily="34" charset="0"/>
              </a:rPr>
              <a:t>3. Sprays of varnish, paint, acids, and pesticides.</a:t>
            </a:r>
          </a:p>
          <a:p>
            <a:pPr marL="228600" lvl="0">
              <a:spcBef>
                <a:spcPts val="1000"/>
              </a:spcBef>
            </a:pPr>
            <a:r>
              <a:rPr lang="en-US" dirty="0" smtClean="0">
                <a:solidFill>
                  <a:schemeClr val="tx1"/>
                </a:solidFill>
                <a:latin typeface="Calibri" pitchFamily="34" charset="0"/>
                <a:cs typeface="Calibri" pitchFamily="34" charset="0"/>
              </a:rPr>
              <a:t>4. Dust from cotton, silica, coal, drug powders and pesticides.</a:t>
            </a:r>
          </a:p>
          <a:p>
            <a:pPr marL="228600" lvl="0">
              <a:spcBef>
                <a:spcPts val="1000"/>
              </a:spcBef>
            </a:pPr>
            <a:r>
              <a:rPr lang="en-US" dirty="0" smtClean="0">
                <a:solidFill>
                  <a:schemeClr val="tx1"/>
                </a:solidFill>
                <a:latin typeface="Calibri" pitchFamily="34" charset="0"/>
                <a:cs typeface="Calibri" pitchFamily="34" charset="0"/>
              </a:rPr>
              <a:t>5.Gases from industries. For instance, Ammonia, chlorine and nitrogen oxides.</a:t>
            </a:r>
          </a:p>
          <a:p>
            <a:pPr marL="228600" lvl="0">
              <a:lnSpc>
                <a:spcPct val="90000"/>
              </a:lnSpc>
              <a:spcBef>
                <a:spcPts val="1000"/>
              </a:spcBef>
            </a:pPr>
            <a:endParaRPr lang="en-US" dirty="0"/>
          </a:p>
        </p:txBody>
      </p:sp>
      <p:sp>
        <p:nvSpPr>
          <p:cNvPr id="7" name="Rectangle 6"/>
          <p:cNvSpPr/>
          <p:nvPr/>
        </p:nvSpPr>
        <p:spPr>
          <a:xfrm>
            <a:off x="389935" y="3629608"/>
            <a:ext cx="1160895" cy="341632"/>
          </a:xfrm>
          <a:prstGeom prst="rect">
            <a:avLst/>
          </a:prstGeom>
        </p:spPr>
        <p:txBody>
          <a:bodyPr wrap="square">
            <a:spAutoFit/>
          </a:bodyPr>
          <a:lstStyle/>
          <a:p>
            <a:pPr marL="228600" lvl="0" indent="-228600">
              <a:lnSpc>
                <a:spcPct val="90000"/>
              </a:lnSpc>
              <a:buClr>
                <a:schemeClr val="dk1"/>
              </a:buClr>
              <a:buSzPts val="2800"/>
            </a:pPr>
            <a:r>
              <a:rPr lang="en-IN" sz="1800" b="1" dirty="0" smtClean="0">
                <a:latin typeface="Calibri" pitchFamily="34" charset="0"/>
                <a:ea typeface="Roboto"/>
                <a:cs typeface="Calibri" pitchFamily="34" charset="0"/>
                <a:sym typeface="Roboto"/>
              </a:rPr>
              <a:t>Sinusitis</a:t>
            </a:r>
            <a:endParaRPr lang="en-IN" sz="1800" dirty="0">
              <a:latin typeface="Calibri" pitchFamily="34" charset="0"/>
              <a:cs typeface="Calibri" pitchFamily="34" charset="0"/>
            </a:endParaRPr>
          </a:p>
        </p:txBody>
      </p:sp>
      <p:sp>
        <p:nvSpPr>
          <p:cNvPr id="9" name="Rectangle 8"/>
          <p:cNvSpPr/>
          <p:nvPr/>
        </p:nvSpPr>
        <p:spPr>
          <a:xfrm>
            <a:off x="419878" y="3973949"/>
            <a:ext cx="7996334" cy="738664"/>
          </a:xfrm>
          <a:prstGeom prst="rect">
            <a:avLst/>
          </a:prstGeom>
        </p:spPr>
        <p:txBody>
          <a:bodyPr wrap="square">
            <a:spAutoFit/>
          </a:bodyPr>
          <a:lstStyle/>
          <a:p>
            <a:r>
              <a:rPr lang="en-IN" dirty="0" smtClean="0">
                <a:solidFill>
                  <a:schemeClr val="tx1"/>
                </a:solidFill>
                <a:latin typeface="Calibri" pitchFamily="34" charset="0"/>
                <a:cs typeface="Calibri" pitchFamily="34" charset="0"/>
              </a:rPr>
              <a:t>It is the inflammation of the mucous membranes in the nasal sinus. The mucous membranes produce mucus that drains into the nasal cavities. The bacterial or viral infections or some airborne allergens cause the inflammation of the mucous membranes</a:t>
            </a:r>
            <a:endParaRPr lang="en-US" dirty="0">
              <a:solidFill>
                <a:schemeClr val="tx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81325" y="413222"/>
            <a:ext cx="1343638" cy="341632"/>
          </a:xfrm>
          <a:prstGeom prst="rect">
            <a:avLst/>
          </a:prstGeom>
        </p:spPr>
        <p:txBody>
          <a:bodyPr wrap="none">
            <a:spAutoFit/>
          </a:bodyPr>
          <a:lstStyle/>
          <a:p>
            <a:pPr marL="228600" lvl="0" indent="-228600">
              <a:lnSpc>
                <a:spcPct val="90000"/>
              </a:lnSpc>
              <a:buClr>
                <a:schemeClr val="dk1"/>
              </a:buClr>
              <a:buSzPts val="2800"/>
            </a:pPr>
            <a:r>
              <a:rPr lang="en-IN" sz="1800" b="1" dirty="0" smtClean="0">
                <a:latin typeface="Calibri" pitchFamily="34" charset="0"/>
                <a:ea typeface="Roboto"/>
                <a:cs typeface="Calibri" pitchFamily="34" charset="0"/>
                <a:sym typeface="Roboto"/>
              </a:rPr>
              <a:t>Lung Cancer</a:t>
            </a:r>
            <a:endParaRPr lang="en-IN" sz="1800" dirty="0">
              <a:latin typeface="Calibri" pitchFamily="34" charset="0"/>
              <a:cs typeface="Calibri" pitchFamily="34" charset="0"/>
            </a:endParaRPr>
          </a:p>
        </p:txBody>
      </p:sp>
      <p:sp>
        <p:nvSpPr>
          <p:cNvPr id="6" name="Rectangle 5"/>
          <p:cNvSpPr/>
          <p:nvPr/>
        </p:nvSpPr>
        <p:spPr>
          <a:xfrm>
            <a:off x="270588" y="716895"/>
            <a:ext cx="8080310" cy="3954929"/>
          </a:xfrm>
          <a:prstGeom prst="rect">
            <a:avLst/>
          </a:prstGeom>
        </p:spPr>
        <p:txBody>
          <a:bodyPr wrap="square">
            <a:spAutoFit/>
          </a:bodyPr>
          <a:lstStyle/>
          <a:p>
            <a:pPr marL="228600" lvl="0" indent="-228600">
              <a:lnSpc>
                <a:spcPct val="90000"/>
              </a:lnSpc>
              <a:spcBef>
                <a:spcPts val="1000"/>
              </a:spcBef>
              <a:buClr>
                <a:schemeClr val="dk1"/>
              </a:buClr>
              <a:buSzPts val="1800"/>
              <a:buChar char="•"/>
            </a:pPr>
            <a:r>
              <a:rPr lang="en-US" dirty="0" smtClean="0">
                <a:latin typeface="Calibri" pitchFamily="34" charset="0"/>
                <a:cs typeface="Calibri" pitchFamily="34" charset="0"/>
              </a:rPr>
              <a:t>Lung cancer can develop in any part of the lungs. It occurs in the main part of the lungs. The treatment of lung cancer depends upon the type, location and its spread</a:t>
            </a:r>
            <a:r>
              <a:rPr lang="en-US" dirty="0" smtClean="0">
                <a:latin typeface="Calibri" pitchFamily="34" charset="0"/>
                <a:cs typeface="Calibri" pitchFamily="34" charset="0"/>
              </a:rPr>
              <a:t>.</a:t>
            </a:r>
          </a:p>
          <a:p>
            <a:pPr marL="228600" lvl="0" indent="-228600">
              <a:lnSpc>
                <a:spcPct val="90000"/>
              </a:lnSpc>
              <a:spcBef>
                <a:spcPts val="1000"/>
              </a:spcBef>
              <a:buClr>
                <a:schemeClr val="dk1"/>
              </a:buClr>
              <a:buSzPts val="1800"/>
            </a:pPr>
            <a:endParaRPr lang="en-US" dirty="0" smtClean="0">
              <a:latin typeface="Calibri" pitchFamily="34" charset="0"/>
              <a:cs typeface="Calibri" pitchFamily="34" charset="0"/>
            </a:endParaRPr>
          </a:p>
          <a:p>
            <a:pPr lvl="0">
              <a:lnSpc>
                <a:spcPct val="115000"/>
              </a:lnSpc>
            </a:pPr>
            <a:r>
              <a:rPr lang="en-US" b="1" dirty="0" smtClean="0">
                <a:solidFill>
                  <a:schemeClr val="tx1"/>
                </a:solidFill>
                <a:highlight>
                  <a:srgbClr val="FFFFFF"/>
                </a:highlight>
                <a:latin typeface="Calibri" pitchFamily="34" charset="0"/>
                <a:cs typeface="Calibri" pitchFamily="34" charset="0"/>
              </a:rPr>
              <a:t>The main symptoms of lung cancer include:</a:t>
            </a:r>
          </a:p>
          <a:p>
            <a:pPr marL="647700" marR="190500" lvl="0" indent="-317500">
              <a:lnSpc>
                <a:spcPct val="115000"/>
              </a:lnSpc>
              <a:spcBef>
                <a:spcPts val="1100"/>
              </a:spcBef>
              <a:buClr>
                <a:srgbClr val="222222"/>
              </a:buClr>
              <a:buSzPts val="1400"/>
              <a:buChar char="●"/>
            </a:pPr>
            <a:r>
              <a:rPr lang="en-US" dirty="0" smtClean="0">
                <a:solidFill>
                  <a:schemeClr val="tx1"/>
                </a:solidFill>
                <a:highlight>
                  <a:srgbClr val="FFFFFF"/>
                </a:highlight>
                <a:latin typeface="Calibri" pitchFamily="34" charset="0"/>
                <a:cs typeface="Calibri" pitchFamily="34" charset="0"/>
              </a:rPr>
              <a:t>a </a:t>
            </a:r>
            <a:r>
              <a:rPr lang="en-US" b="1" dirty="0" smtClean="0">
                <a:solidFill>
                  <a:schemeClr val="tx1"/>
                </a:solidFill>
                <a:highlight>
                  <a:srgbClr val="FFFFFF"/>
                </a:highlight>
                <a:latin typeface="Calibri" pitchFamily="34" charset="0"/>
                <a:cs typeface="Calibri" pitchFamily="34" charset="0"/>
              </a:rPr>
              <a:t>cough</a:t>
            </a:r>
            <a:r>
              <a:rPr lang="en-US" dirty="0" smtClean="0">
                <a:solidFill>
                  <a:schemeClr val="tx1"/>
                </a:solidFill>
                <a:highlight>
                  <a:srgbClr val="FFFFFF"/>
                </a:highlight>
                <a:latin typeface="Calibri" pitchFamily="34" charset="0"/>
                <a:cs typeface="Calibri" pitchFamily="34" charset="0"/>
              </a:rPr>
              <a:t> that doesn't go away after 2 or 3 weeks.</a:t>
            </a:r>
          </a:p>
          <a:p>
            <a:pPr marL="647700" marR="190500" lvl="0" indent="-317500">
              <a:lnSpc>
                <a:spcPct val="115000"/>
              </a:lnSpc>
              <a:buClr>
                <a:srgbClr val="222222"/>
              </a:buClr>
              <a:buSzPts val="1400"/>
              <a:buChar char="●"/>
            </a:pPr>
            <a:r>
              <a:rPr lang="en-US" dirty="0" smtClean="0">
                <a:solidFill>
                  <a:schemeClr val="tx1"/>
                </a:solidFill>
                <a:highlight>
                  <a:srgbClr val="FFFFFF"/>
                </a:highlight>
                <a:latin typeface="Calibri" pitchFamily="34" charset="0"/>
                <a:cs typeface="Calibri" pitchFamily="34" charset="0"/>
              </a:rPr>
              <a:t>a long-standing </a:t>
            </a:r>
            <a:r>
              <a:rPr lang="en-US" b="1" dirty="0" smtClean="0">
                <a:solidFill>
                  <a:schemeClr val="tx1"/>
                </a:solidFill>
                <a:highlight>
                  <a:srgbClr val="FFFFFF"/>
                </a:highlight>
                <a:latin typeface="Calibri" pitchFamily="34" charset="0"/>
                <a:cs typeface="Calibri" pitchFamily="34" charset="0"/>
              </a:rPr>
              <a:t>cough</a:t>
            </a:r>
            <a:r>
              <a:rPr lang="en-US" dirty="0" smtClean="0">
                <a:solidFill>
                  <a:schemeClr val="tx1"/>
                </a:solidFill>
                <a:highlight>
                  <a:srgbClr val="FFFFFF"/>
                </a:highlight>
                <a:latin typeface="Calibri" pitchFamily="34" charset="0"/>
                <a:cs typeface="Calibri" pitchFamily="34" charset="0"/>
              </a:rPr>
              <a:t> that gets worse.</a:t>
            </a:r>
          </a:p>
          <a:p>
            <a:pPr marL="647700" marR="190500" lvl="0" indent="-317500">
              <a:lnSpc>
                <a:spcPct val="115000"/>
              </a:lnSpc>
              <a:buClr>
                <a:srgbClr val="222222"/>
              </a:buClr>
              <a:buSzPts val="1400"/>
              <a:buChar char="●"/>
            </a:pPr>
            <a:r>
              <a:rPr lang="en-US" b="1" dirty="0" smtClean="0">
                <a:solidFill>
                  <a:schemeClr val="tx1"/>
                </a:solidFill>
                <a:highlight>
                  <a:srgbClr val="FFFFFF"/>
                </a:highlight>
                <a:latin typeface="Calibri" pitchFamily="34" charset="0"/>
                <a:cs typeface="Calibri" pitchFamily="34" charset="0"/>
              </a:rPr>
              <a:t>chest</a:t>
            </a:r>
            <a:r>
              <a:rPr lang="en-US" dirty="0" smtClean="0">
                <a:solidFill>
                  <a:schemeClr val="tx1"/>
                </a:solidFill>
                <a:highlight>
                  <a:srgbClr val="FFFFFF"/>
                </a:highlight>
                <a:latin typeface="Calibri" pitchFamily="34" charset="0"/>
                <a:cs typeface="Calibri" pitchFamily="34" charset="0"/>
              </a:rPr>
              <a:t> infections that keep coming back.</a:t>
            </a:r>
          </a:p>
          <a:p>
            <a:pPr marL="647700" marR="190500" lvl="0" indent="-317500">
              <a:lnSpc>
                <a:spcPct val="115000"/>
              </a:lnSpc>
              <a:buClr>
                <a:srgbClr val="222222"/>
              </a:buClr>
              <a:buSzPts val="1400"/>
              <a:buChar char="●"/>
            </a:pPr>
            <a:r>
              <a:rPr lang="en-US" b="1" dirty="0" smtClean="0">
                <a:solidFill>
                  <a:schemeClr val="tx1"/>
                </a:solidFill>
                <a:highlight>
                  <a:srgbClr val="FFFFFF"/>
                </a:highlight>
                <a:latin typeface="Calibri" pitchFamily="34" charset="0"/>
                <a:cs typeface="Calibri" pitchFamily="34" charset="0"/>
              </a:rPr>
              <a:t>coughing up blood</a:t>
            </a:r>
            <a:r>
              <a:rPr lang="en-US" dirty="0" smtClean="0">
                <a:solidFill>
                  <a:schemeClr val="tx1"/>
                </a:solidFill>
                <a:highlight>
                  <a:srgbClr val="FFFFFF"/>
                </a:highlight>
                <a:latin typeface="Calibri" pitchFamily="34" charset="0"/>
                <a:cs typeface="Calibri" pitchFamily="34" charset="0"/>
              </a:rPr>
              <a:t>.</a:t>
            </a:r>
          </a:p>
          <a:p>
            <a:pPr marL="647700" marR="190500" lvl="0" indent="-317500">
              <a:lnSpc>
                <a:spcPct val="115000"/>
              </a:lnSpc>
              <a:buClr>
                <a:srgbClr val="222222"/>
              </a:buClr>
              <a:buSzPts val="1400"/>
              <a:buChar char="●"/>
            </a:pPr>
            <a:r>
              <a:rPr lang="en-US" dirty="0" smtClean="0">
                <a:solidFill>
                  <a:schemeClr val="tx1"/>
                </a:solidFill>
                <a:highlight>
                  <a:srgbClr val="FFFFFF"/>
                </a:highlight>
                <a:latin typeface="Calibri" pitchFamily="34" charset="0"/>
                <a:cs typeface="Calibri" pitchFamily="34" charset="0"/>
              </a:rPr>
              <a:t>an ache or pain when </a:t>
            </a:r>
            <a:r>
              <a:rPr lang="en-US" b="1" dirty="0" smtClean="0">
                <a:solidFill>
                  <a:schemeClr val="tx1"/>
                </a:solidFill>
                <a:highlight>
                  <a:srgbClr val="FFFFFF"/>
                </a:highlight>
                <a:latin typeface="Calibri" pitchFamily="34" charset="0"/>
                <a:cs typeface="Calibri" pitchFamily="34" charset="0"/>
              </a:rPr>
              <a:t>breathing</a:t>
            </a:r>
            <a:r>
              <a:rPr lang="en-US" dirty="0" smtClean="0">
                <a:solidFill>
                  <a:schemeClr val="tx1"/>
                </a:solidFill>
                <a:highlight>
                  <a:srgbClr val="FFFFFF"/>
                </a:highlight>
                <a:latin typeface="Calibri" pitchFamily="34" charset="0"/>
                <a:cs typeface="Calibri" pitchFamily="34" charset="0"/>
              </a:rPr>
              <a:t> or </a:t>
            </a:r>
            <a:r>
              <a:rPr lang="en-US" b="1" dirty="0" smtClean="0">
                <a:solidFill>
                  <a:schemeClr val="tx1"/>
                </a:solidFill>
                <a:highlight>
                  <a:srgbClr val="FFFFFF"/>
                </a:highlight>
                <a:latin typeface="Calibri" pitchFamily="34" charset="0"/>
                <a:cs typeface="Calibri" pitchFamily="34" charset="0"/>
              </a:rPr>
              <a:t>coughing</a:t>
            </a:r>
            <a:r>
              <a:rPr lang="en-US" dirty="0" smtClean="0">
                <a:solidFill>
                  <a:schemeClr val="tx1"/>
                </a:solidFill>
                <a:highlight>
                  <a:srgbClr val="FFFFFF"/>
                </a:highlight>
                <a:latin typeface="Calibri" pitchFamily="34" charset="0"/>
                <a:cs typeface="Calibri" pitchFamily="34" charset="0"/>
              </a:rPr>
              <a:t>.</a:t>
            </a:r>
          </a:p>
          <a:p>
            <a:pPr marL="647700" marR="190500" lvl="0" indent="-317500">
              <a:lnSpc>
                <a:spcPct val="115000"/>
              </a:lnSpc>
              <a:buClr>
                <a:srgbClr val="222222"/>
              </a:buClr>
              <a:buSzPts val="1400"/>
              <a:buChar char="●"/>
            </a:pPr>
            <a:r>
              <a:rPr lang="en-US" dirty="0" smtClean="0">
                <a:solidFill>
                  <a:schemeClr val="tx1"/>
                </a:solidFill>
                <a:highlight>
                  <a:srgbClr val="FFFFFF"/>
                </a:highlight>
                <a:latin typeface="Calibri" pitchFamily="34" charset="0"/>
                <a:cs typeface="Calibri" pitchFamily="34" charset="0"/>
              </a:rPr>
              <a:t>persistent </a:t>
            </a:r>
            <a:r>
              <a:rPr lang="en-US" b="1" dirty="0" smtClean="0">
                <a:solidFill>
                  <a:schemeClr val="tx1"/>
                </a:solidFill>
                <a:highlight>
                  <a:srgbClr val="FFFFFF"/>
                </a:highlight>
                <a:latin typeface="Calibri" pitchFamily="34" charset="0"/>
                <a:cs typeface="Calibri" pitchFamily="34" charset="0"/>
              </a:rPr>
              <a:t>breathlessness</a:t>
            </a:r>
            <a:r>
              <a:rPr lang="en-US" dirty="0" smtClean="0">
                <a:solidFill>
                  <a:schemeClr val="tx1"/>
                </a:solidFill>
                <a:highlight>
                  <a:srgbClr val="FFFFFF"/>
                </a:highlight>
                <a:latin typeface="Calibri" pitchFamily="34" charset="0"/>
                <a:cs typeface="Calibri" pitchFamily="34" charset="0"/>
              </a:rPr>
              <a:t>.</a:t>
            </a:r>
          </a:p>
          <a:p>
            <a:pPr marL="647700" marR="190500" lvl="0" indent="-317500">
              <a:lnSpc>
                <a:spcPct val="115000"/>
              </a:lnSpc>
              <a:buClr>
                <a:srgbClr val="222222"/>
              </a:buClr>
              <a:buSzPts val="1400"/>
              <a:buFont typeface="Calibri"/>
              <a:buChar char="●"/>
            </a:pPr>
            <a:r>
              <a:rPr lang="en-US" dirty="0" smtClean="0">
                <a:solidFill>
                  <a:schemeClr val="tx1"/>
                </a:solidFill>
                <a:highlight>
                  <a:srgbClr val="FFFFFF"/>
                </a:highlight>
                <a:latin typeface="Calibri" pitchFamily="34" charset="0"/>
                <a:cs typeface="Calibri" pitchFamily="34" charset="0"/>
              </a:rPr>
              <a:t>persistent tiredness or lack of energy</a:t>
            </a:r>
            <a:r>
              <a:rPr lang="en-US" dirty="0" smtClean="0">
                <a:solidFill>
                  <a:schemeClr val="tx1"/>
                </a:solidFill>
                <a:highlight>
                  <a:srgbClr val="FFFFFF"/>
                </a:highlight>
                <a:latin typeface="Calibri" pitchFamily="34" charset="0"/>
                <a:cs typeface="Calibri" pitchFamily="34" charset="0"/>
              </a:rPr>
              <a:t>.</a:t>
            </a:r>
          </a:p>
          <a:p>
            <a:pPr marL="647700" marR="190500" lvl="0" indent="-317500">
              <a:lnSpc>
                <a:spcPct val="115000"/>
              </a:lnSpc>
              <a:buClr>
                <a:srgbClr val="222222"/>
              </a:buClr>
              <a:buSzPts val="1400"/>
            </a:pPr>
            <a:endParaRPr lang="en-US" dirty="0" smtClean="0">
              <a:solidFill>
                <a:schemeClr val="tx1"/>
              </a:solidFill>
              <a:highlight>
                <a:srgbClr val="FFFFFF"/>
              </a:highlight>
              <a:latin typeface="Calibri" pitchFamily="34" charset="0"/>
              <a:cs typeface="Calibri" pitchFamily="34" charset="0"/>
            </a:endParaRPr>
          </a:p>
          <a:p>
            <a:pPr marR="190500" lvl="0">
              <a:lnSpc>
                <a:spcPct val="115000"/>
              </a:lnSpc>
              <a:spcBef>
                <a:spcPts val="300"/>
              </a:spcBef>
            </a:pPr>
            <a:r>
              <a:rPr lang="en-US" b="1" dirty="0" smtClean="0">
                <a:solidFill>
                  <a:schemeClr val="tx1"/>
                </a:solidFill>
                <a:highlight>
                  <a:srgbClr val="FFFFFF"/>
                </a:highlight>
                <a:latin typeface="Calibri" pitchFamily="34" charset="0"/>
                <a:cs typeface="Calibri" pitchFamily="34" charset="0"/>
              </a:rPr>
              <a:t>Smoking tobacco</a:t>
            </a:r>
            <a:r>
              <a:rPr lang="en-US" dirty="0" smtClean="0">
                <a:solidFill>
                  <a:schemeClr val="tx1"/>
                </a:solidFill>
                <a:highlight>
                  <a:srgbClr val="FFFFFF"/>
                </a:highlight>
                <a:latin typeface="Calibri" pitchFamily="34" charset="0"/>
                <a:cs typeface="Calibri" pitchFamily="34" charset="0"/>
              </a:rPr>
              <a:t> is by far the leading cause of lung cancer. About 80% of lung cancer deaths are caused by </a:t>
            </a:r>
            <a:r>
              <a:rPr lang="en-US" b="1" dirty="0" smtClean="0">
                <a:solidFill>
                  <a:schemeClr val="tx1"/>
                </a:solidFill>
                <a:highlight>
                  <a:srgbClr val="FFFFFF"/>
                </a:highlight>
                <a:latin typeface="Calibri" pitchFamily="34" charset="0"/>
                <a:cs typeface="Calibri" pitchFamily="34" charset="0"/>
              </a:rPr>
              <a:t>smoking</a:t>
            </a:r>
            <a:r>
              <a:rPr lang="en-US" dirty="0" smtClean="0">
                <a:solidFill>
                  <a:schemeClr val="tx1"/>
                </a:solidFill>
                <a:highlight>
                  <a:srgbClr val="FFFFFF"/>
                </a:highlight>
                <a:latin typeface="Calibri" pitchFamily="34" charset="0"/>
                <a:cs typeface="Calibri" pitchFamily="34" charset="0"/>
              </a:rPr>
              <a:t>, and many others are caused by exposure to secondhand smoke. </a:t>
            </a:r>
            <a:r>
              <a:rPr lang="en-US" b="1" dirty="0" smtClean="0">
                <a:solidFill>
                  <a:schemeClr val="tx1"/>
                </a:solidFill>
                <a:highlight>
                  <a:srgbClr val="FFFFFF"/>
                </a:highlight>
                <a:latin typeface="Calibri" pitchFamily="34" charset="0"/>
                <a:cs typeface="Calibri" pitchFamily="34" charset="0"/>
              </a:rPr>
              <a:t>Smoking</a:t>
            </a:r>
            <a:r>
              <a:rPr lang="en-US" dirty="0" smtClean="0">
                <a:solidFill>
                  <a:schemeClr val="tx1"/>
                </a:solidFill>
                <a:highlight>
                  <a:srgbClr val="FFFFFF"/>
                </a:highlight>
                <a:latin typeface="Calibri" pitchFamily="34" charset="0"/>
                <a:cs typeface="Calibri" pitchFamily="34" charset="0"/>
              </a:rPr>
              <a:t> is clearly the strongest risk factor for lung cancer, but it often interacts with other factors</a:t>
            </a:r>
            <a:endParaRPr lang="en-US" dirty="0">
              <a:solidFill>
                <a:schemeClr val="tx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215804"/>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533</Words>
  <Application>Microsoft Office PowerPoint</Application>
  <PresentationFormat>On-screen Show (16:9)</PresentationFormat>
  <Paragraphs>52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5</cp:revision>
  <dcterms:modified xsi:type="dcterms:W3CDTF">2020-08-22T08:14:38Z</dcterms:modified>
</cp:coreProperties>
</file>