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60" r:id="rId2"/>
    <p:sldId id="258" r:id="rId3"/>
    <p:sldId id="257" r:id="rId4"/>
    <p:sldId id="261" r:id="rId5"/>
    <p:sldId id="262" r:id="rId6"/>
    <p:sldId id="268" r:id="rId7"/>
    <p:sldId id="263" r:id="rId8"/>
    <p:sldId id="264" r:id="rId9"/>
    <p:sldId id="265" r:id="rId10"/>
    <p:sldId id="267" r:id="rId11"/>
    <p:sldId id="266"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38" y="90"/>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9.gif"/></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50667" y="1177142"/>
            <a:ext cx="8763000" cy="1930800"/>
          </a:xfrm>
          <a:prstGeom prst="rect">
            <a:avLst/>
          </a:prstGeom>
          <a:noFill/>
          <a:ln>
            <a:noFill/>
          </a:ln>
        </p:spPr>
        <p:txBody>
          <a:bodyPr spcFirstLastPara="1" wrap="square" lIns="91425" tIns="91425" rIns="91425" bIns="91425" anchor="t" anchorCtr="0">
            <a:noAutofit/>
          </a:bodyPr>
          <a:lstStyle/>
          <a:p>
            <a:pPr algn="ctr">
              <a:buSzPts val="3100"/>
            </a:pPr>
            <a:r>
              <a:rPr lang="en-IN" sz="3000" b="1" dirty="0" smtClean="0">
                <a:solidFill>
                  <a:srgbClr val="FF0000"/>
                </a:solidFill>
                <a:latin typeface="Calibri"/>
                <a:ea typeface="Calibri"/>
                <a:cs typeface="Calibri"/>
                <a:sym typeface="Calibri"/>
              </a:rPr>
              <a:t>ANIMAL KINGDOM</a:t>
            </a:r>
          </a:p>
          <a:p>
            <a:pPr algn="ctr">
              <a:buSzPts val="3100"/>
            </a:pPr>
            <a:r>
              <a:rPr lang="en-IN" sz="2500" b="1" dirty="0" smtClean="0">
                <a:solidFill>
                  <a:schemeClr val="tx1"/>
                </a:solidFill>
                <a:latin typeface="Calibri"/>
                <a:ea typeface="Calibri"/>
                <a:cs typeface="Calibri"/>
                <a:sym typeface="Calibri"/>
              </a:rPr>
              <a:t>ARTHROPODA,MOLLUSCA,ECHINODERMATA </a:t>
            </a:r>
            <a:endParaRPr lang="en-IN" sz="2500" b="0" i="0" u="none" strike="noStrike" cap="none" dirty="0">
              <a:solidFill>
                <a:schemeClr val="tx1"/>
              </a:solidFill>
              <a:latin typeface="Calibri"/>
              <a:ea typeface="Calibri"/>
              <a:cs typeface="Calibri"/>
              <a:sym typeface="Calibri"/>
            </a:endParaRPr>
          </a:p>
        </p:txBody>
      </p:sp>
      <p:sp>
        <p:nvSpPr>
          <p:cNvPr id="57" name="Google Shape;57;p13"/>
          <p:cNvSpPr txBox="1"/>
          <p:nvPr/>
        </p:nvSpPr>
        <p:spPr>
          <a:xfrm>
            <a:off x="2595400" y="2674375"/>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NUMBER</a:t>
            </a:r>
            <a:r>
              <a:rPr lang="en" b="1" dirty="0" smtClean="0"/>
              <a:t>: 4</a:t>
            </a:r>
            <a:endParaRPr b="1"/>
          </a:p>
          <a:p>
            <a:pPr marL="0" lvl="0" indent="0" algn="l" rtl="0">
              <a:spcBef>
                <a:spcPts val="0"/>
              </a:spcBef>
              <a:spcAft>
                <a:spcPts val="0"/>
              </a:spcAft>
              <a:buNone/>
            </a:pPr>
            <a:r>
              <a:rPr lang="en" b="1" dirty="0"/>
              <a:t>CHAPTER NAME </a:t>
            </a:r>
            <a:r>
              <a:rPr lang="en" b="1" dirty="0" smtClean="0"/>
              <a:t>: ANIMAL KINGDOM</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0" name="Google Shape;70;p15"/>
          <p:cNvSpPr txBox="1"/>
          <p:nvPr/>
        </p:nvSpPr>
        <p:spPr>
          <a:xfrm>
            <a:off x="142046" y="257059"/>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Water vascular system of echinoderms</a:t>
            </a:r>
            <a:endParaRPr lang="en-IN" sz="1800" b="1" i="0" u="none" strike="noStrike" cap="none" dirty="0">
              <a:solidFill>
                <a:srgbClr val="000000"/>
              </a:solidFill>
              <a:latin typeface="Calibri" pitchFamily="34" charset="0"/>
              <a:cs typeface="Calibri" pitchFamily="34" charset="0"/>
              <a:sym typeface="Arial"/>
            </a:endParaRPr>
          </a:p>
        </p:txBody>
      </p:sp>
      <p:sp>
        <p:nvSpPr>
          <p:cNvPr id="71" name="Google Shape;71;p15"/>
          <p:cNvSpPr txBox="1"/>
          <p:nvPr/>
        </p:nvSpPr>
        <p:spPr>
          <a:xfrm>
            <a:off x="300666" y="924516"/>
            <a:ext cx="4411292" cy="2889600"/>
          </a:xfrm>
          <a:prstGeom prst="rect">
            <a:avLst/>
          </a:prstGeom>
          <a:noFill/>
          <a:ln>
            <a:noFill/>
          </a:ln>
        </p:spPr>
        <p:txBody>
          <a:bodyPr spcFirstLastPara="1" wrap="square" lIns="91425" tIns="91425" rIns="91425" bIns="91425" anchor="t" anchorCtr="0">
            <a:noAutofit/>
          </a:bodyPr>
          <a:lstStyle/>
          <a:p>
            <a:pPr lvl="0">
              <a:spcAft>
                <a:spcPts val="400"/>
              </a:spcAft>
              <a:buSzPts val="1400"/>
              <a:buFont typeface="Arial" pitchFamily="34" charset="0"/>
              <a:buChar char="•"/>
            </a:pPr>
            <a:r>
              <a:rPr lang="en-IN" dirty="0" smtClean="0">
                <a:latin typeface="Calibri"/>
                <a:ea typeface="Calibri"/>
                <a:cs typeface="Calibri"/>
                <a:sym typeface="Calibri"/>
              </a:rPr>
              <a:t>The water vascular system of echinoderms is essentially a system of fluid-filled canals that extend along each of the body regions and have many external projections called tube feet. There are several functions of the system, one of which is to use water pressure to mediate movement and assist in feeding. It also carries out respiratory, excretory, and some circulatory functions within the animal. </a:t>
            </a:r>
          </a:p>
          <a:p>
            <a:pPr lvl="0">
              <a:spcAft>
                <a:spcPts val="400"/>
              </a:spcAft>
              <a:buSzPts val="1400"/>
              <a:buFont typeface="Arial" pitchFamily="34" charset="0"/>
              <a:buChar char="•"/>
            </a:pPr>
            <a:r>
              <a:rPr lang="en-IN" dirty="0" smtClean="0">
                <a:latin typeface="Calibri"/>
                <a:ea typeface="Calibri"/>
                <a:cs typeface="Calibri"/>
                <a:sym typeface="Calibri"/>
              </a:rPr>
              <a:t>The individual components of the water vascular system are the following:</a:t>
            </a:r>
          </a:p>
          <a:p>
            <a:pPr lvl="0">
              <a:spcAft>
                <a:spcPts val="400"/>
              </a:spcAft>
              <a:buSzPts val="1400"/>
              <a:buFont typeface="Arial" pitchFamily="34" charset="0"/>
              <a:buChar char="•"/>
            </a:pPr>
            <a:r>
              <a:rPr lang="en-IN" dirty="0" err="1" smtClean="0">
                <a:latin typeface="Calibri"/>
                <a:ea typeface="Calibri"/>
                <a:cs typeface="Calibri"/>
                <a:sym typeface="Calibri"/>
              </a:rPr>
              <a:t>Madreporite</a:t>
            </a:r>
            <a:r>
              <a:rPr lang="en-IN" dirty="0" smtClean="0">
                <a:latin typeface="Calibri"/>
                <a:ea typeface="Calibri"/>
                <a:cs typeface="Calibri"/>
                <a:sym typeface="Calibri"/>
              </a:rPr>
              <a:t>.</a:t>
            </a:r>
          </a:p>
          <a:p>
            <a:pPr lvl="0">
              <a:spcAft>
                <a:spcPts val="400"/>
              </a:spcAft>
              <a:buSzPts val="1400"/>
              <a:buFont typeface="Arial" pitchFamily="34" charset="0"/>
              <a:buChar char="•"/>
            </a:pPr>
            <a:r>
              <a:rPr lang="en-IN" dirty="0" smtClean="0">
                <a:latin typeface="Calibri"/>
                <a:ea typeface="Calibri"/>
                <a:cs typeface="Calibri"/>
                <a:sym typeface="Calibri"/>
              </a:rPr>
              <a:t>Stone canal.</a:t>
            </a:r>
          </a:p>
          <a:p>
            <a:pPr lvl="0">
              <a:spcAft>
                <a:spcPts val="400"/>
              </a:spcAft>
              <a:buSzPts val="1400"/>
              <a:buFont typeface="Arial" pitchFamily="34" charset="0"/>
              <a:buChar char="•"/>
            </a:pPr>
            <a:r>
              <a:rPr lang="en-IN" dirty="0" smtClean="0">
                <a:latin typeface="Calibri"/>
                <a:ea typeface="Calibri"/>
                <a:cs typeface="Calibri"/>
                <a:sym typeface="Calibri"/>
              </a:rPr>
              <a:t>Circular ring canal.</a:t>
            </a:r>
          </a:p>
          <a:p>
            <a:pPr lvl="0">
              <a:spcAft>
                <a:spcPts val="400"/>
              </a:spcAft>
              <a:buSzPts val="1400"/>
              <a:buFont typeface="Arial" pitchFamily="34" charset="0"/>
              <a:buChar char="•"/>
            </a:pPr>
            <a:r>
              <a:rPr lang="en-IN" dirty="0" smtClean="0">
                <a:latin typeface="Calibri"/>
                <a:ea typeface="Calibri"/>
                <a:cs typeface="Calibri"/>
                <a:sym typeface="Calibri"/>
              </a:rPr>
              <a:t>Radial canals.</a:t>
            </a:r>
          </a:p>
          <a:p>
            <a:pPr lvl="0">
              <a:spcAft>
                <a:spcPts val="400"/>
              </a:spcAft>
              <a:buSzPts val="1400"/>
              <a:buFont typeface="Arial" pitchFamily="34" charset="0"/>
              <a:buChar char="•"/>
            </a:pPr>
            <a:r>
              <a:rPr lang="en-IN" dirty="0" smtClean="0">
                <a:latin typeface="Calibri"/>
                <a:ea typeface="Calibri"/>
                <a:cs typeface="Calibri"/>
                <a:sym typeface="Calibri"/>
              </a:rPr>
              <a:t>Lateral canals.</a:t>
            </a:r>
          </a:p>
          <a:p>
            <a:pPr lvl="0">
              <a:spcAft>
                <a:spcPts val="400"/>
              </a:spcAft>
              <a:buSzPts val="1400"/>
              <a:buFont typeface="Arial" pitchFamily="34" charset="0"/>
              <a:buChar char="•"/>
            </a:pPr>
            <a:r>
              <a:rPr lang="en-IN" dirty="0" smtClean="0">
                <a:latin typeface="Calibri"/>
                <a:ea typeface="Calibri"/>
                <a:cs typeface="Calibri"/>
                <a:sym typeface="Calibri"/>
              </a:rPr>
              <a:t>Tube feet.</a:t>
            </a:r>
          </a:p>
        </p:txBody>
      </p:sp>
      <p:pic>
        <p:nvPicPr>
          <p:cNvPr id="2050" name="Picture 2" descr="https://s3-ap-southeast-1.amazonaws.com/mpt15awshkbkt1/india/askanswerimage/29210_73530_1511852178.jpg"/>
          <p:cNvPicPr>
            <a:picLocks noChangeAspect="1" noChangeArrowheads="1"/>
          </p:cNvPicPr>
          <p:nvPr/>
        </p:nvPicPr>
        <p:blipFill>
          <a:blip r:embed="rId4"/>
          <a:srcRect l="5139" t="6466" r="5248" b="1264"/>
          <a:stretch>
            <a:fillRect/>
          </a:stretch>
        </p:blipFill>
        <p:spPr bwMode="auto">
          <a:xfrm>
            <a:off x="4842588" y="942391"/>
            <a:ext cx="4301412" cy="332169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Unique Features</a:t>
            </a:r>
          </a:p>
        </p:txBody>
      </p:sp>
      <p:sp>
        <p:nvSpPr>
          <p:cNvPr id="71" name="Google Shape;71;p15"/>
          <p:cNvSpPr txBox="1"/>
          <p:nvPr/>
        </p:nvSpPr>
        <p:spPr>
          <a:xfrm>
            <a:off x="272674" y="1055145"/>
            <a:ext cx="3739489" cy="3078316"/>
          </a:xfrm>
          <a:prstGeom prst="rect">
            <a:avLst/>
          </a:prstGeom>
          <a:noFill/>
          <a:ln>
            <a:noFill/>
          </a:ln>
        </p:spPr>
        <p:txBody>
          <a:bodyPr spcFirstLastPara="1" wrap="square" lIns="91425" tIns="91425" rIns="91425" bIns="91425" anchor="t" anchorCtr="0">
            <a:noAutofit/>
          </a:bodyPr>
          <a:lstStyle/>
          <a:p>
            <a:pPr>
              <a:spcBef>
                <a:spcPts val="400"/>
              </a:spcBef>
              <a:spcAft>
                <a:spcPts val="600"/>
              </a:spcAft>
              <a:buSzPts val="1400"/>
            </a:pPr>
            <a:r>
              <a:rPr lang="en-IN" dirty="0" smtClean="0">
                <a:latin typeface="Calibri"/>
                <a:ea typeface="Calibri"/>
                <a:cs typeface="Calibri"/>
                <a:sym typeface="Calibri"/>
              </a:rPr>
              <a:t>(i) Presence of spines and </a:t>
            </a:r>
            <a:r>
              <a:rPr lang="en-IN" dirty="0" err="1" smtClean="0">
                <a:latin typeface="Calibri"/>
                <a:ea typeface="Calibri"/>
                <a:cs typeface="Calibri"/>
                <a:sym typeface="Calibri"/>
              </a:rPr>
              <a:t>pedicellariae</a:t>
            </a:r>
            <a:r>
              <a:rPr lang="en-IN" dirty="0" smtClean="0">
                <a:latin typeface="Calibri"/>
                <a:ea typeface="Calibri"/>
                <a:cs typeface="Calibri"/>
                <a:sym typeface="Calibri"/>
              </a:rPr>
              <a:t> (</a:t>
            </a:r>
            <a:r>
              <a:rPr lang="en-IN" dirty="0" err="1" smtClean="0">
                <a:latin typeface="Calibri"/>
                <a:ea typeface="Calibri"/>
                <a:cs typeface="Calibri"/>
                <a:sym typeface="Calibri"/>
              </a:rPr>
              <a:t>Pedicellariae</a:t>
            </a:r>
            <a:r>
              <a:rPr lang="en-IN" dirty="0" smtClean="0">
                <a:latin typeface="Calibri"/>
                <a:ea typeface="Calibri"/>
                <a:cs typeface="Calibri"/>
                <a:sym typeface="Calibri"/>
              </a:rPr>
              <a:t> are modified spines that have a pincer-like structure at one end. They may be used for self-</a:t>
            </a:r>
            <a:r>
              <a:rPr lang="en-IN" dirty="0" err="1" smtClean="0">
                <a:latin typeface="Calibri"/>
                <a:ea typeface="Calibri"/>
                <a:cs typeface="Calibri"/>
                <a:sym typeface="Calibri"/>
              </a:rPr>
              <a:t>defense</a:t>
            </a:r>
            <a:r>
              <a:rPr lang="en-IN" dirty="0" smtClean="0">
                <a:latin typeface="Calibri"/>
                <a:ea typeface="Calibri"/>
                <a:cs typeface="Calibri"/>
                <a:sym typeface="Calibri"/>
              </a:rPr>
              <a:t> against predators).</a:t>
            </a:r>
          </a:p>
          <a:p>
            <a:pPr lvl="0">
              <a:spcBef>
                <a:spcPts val="400"/>
              </a:spcBef>
              <a:spcAft>
                <a:spcPts val="600"/>
              </a:spcAft>
              <a:buSzPts val="1400"/>
            </a:pPr>
            <a:r>
              <a:rPr lang="en-IN" dirty="0" smtClean="0">
                <a:latin typeface="Calibri"/>
                <a:ea typeface="Calibri"/>
                <a:cs typeface="Calibri"/>
                <a:sym typeface="Calibri"/>
              </a:rPr>
              <a:t>(ii) </a:t>
            </a:r>
            <a:r>
              <a:rPr lang="en-IN" dirty="0" err="1" smtClean="0">
                <a:latin typeface="Calibri"/>
                <a:ea typeface="Calibri"/>
                <a:cs typeface="Calibri"/>
                <a:sym typeface="Calibri"/>
              </a:rPr>
              <a:t>Ambulacral</a:t>
            </a:r>
            <a:r>
              <a:rPr lang="en-IN" dirty="0" smtClean="0">
                <a:latin typeface="Calibri"/>
                <a:ea typeface="Calibri"/>
                <a:cs typeface="Calibri"/>
                <a:sym typeface="Calibri"/>
              </a:rPr>
              <a:t> system (water vascular system),</a:t>
            </a:r>
          </a:p>
          <a:p>
            <a:pPr>
              <a:spcBef>
                <a:spcPts val="400"/>
              </a:spcBef>
              <a:spcAft>
                <a:spcPts val="600"/>
              </a:spcAft>
              <a:buSzPts val="1400"/>
            </a:pPr>
            <a:r>
              <a:rPr lang="en-IN" dirty="0" smtClean="0">
                <a:latin typeface="Calibri"/>
                <a:ea typeface="Calibri"/>
                <a:cs typeface="Calibri"/>
                <a:sym typeface="Calibri"/>
              </a:rPr>
              <a:t>(iii) Haemal system (The haemal system is a series of channels throughout the body that transport and distribute food materials).</a:t>
            </a:r>
          </a:p>
          <a:p>
            <a:pPr lvl="0">
              <a:spcBef>
                <a:spcPts val="400"/>
              </a:spcBef>
              <a:spcAft>
                <a:spcPts val="600"/>
              </a:spcAft>
              <a:buSzPts val="1400"/>
            </a:pPr>
            <a:r>
              <a:rPr lang="en-IN" dirty="0" smtClean="0">
                <a:latin typeface="Calibri"/>
                <a:ea typeface="Calibri"/>
                <a:cs typeface="Calibri"/>
                <a:sym typeface="Calibri"/>
              </a:rPr>
              <a:t>(iv) Mesodermal endoskeleton of calcareous plates.</a:t>
            </a:r>
          </a:p>
          <a:p>
            <a:pPr lvl="0">
              <a:spcBef>
                <a:spcPts val="400"/>
              </a:spcBef>
              <a:spcAft>
                <a:spcPts val="600"/>
              </a:spcAft>
              <a:buSzPts val="1400"/>
            </a:pPr>
            <a:r>
              <a:rPr lang="en-IN" dirty="0" smtClean="0">
                <a:latin typeface="Calibri"/>
                <a:ea typeface="Calibri"/>
                <a:cs typeface="Calibri"/>
                <a:sym typeface="Calibri"/>
              </a:rPr>
              <a:t>(v) Bilateral symmetry in the larva and radial symmetry in the adult.</a:t>
            </a:r>
          </a:p>
        </p:txBody>
      </p:sp>
      <p:pic>
        <p:nvPicPr>
          <p:cNvPr id="4098" name="Picture 2" descr="Phylum Echinodermata | biodiversitybasics"/>
          <p:cNvPicPr>
            <a:picLocks noChangeAspect="1" noChangeArrowheads="1"/>
          </p:cNvPicPr>
          <p:nvPr/>
        </p:nvPicPr>
        <p:blipFill>
          <a:blip r:embed="rId4"/>
          <a:srcRect/>
          <a:stretch>
            <a:fillRect/>
          </a:stretch>
        </p:blipFill>
        <p:spPr bwMode="auto">
          <a:xfrm>
            <a:off x="3962465" y="1007706"/>
            <a:ext cx="4920278" cy="2938981"/>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97143"/>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Arthropoda</a:t>
            </a:r>
          </a:p>
          <a:p>
            <a:pPr lvl="0">
              <a:buSzPts val="2200"/>
            </a:pPr>
            <a:r>
              <a:rPr lang="en-IN" sz="1800" b="1" dirty="0" smtClean="0">
                <a:latin typeface="Calibri" pitchFamily="34" charset="0"/>
                <a:cs typeface="Calibri" pitchFamily="34" charset="0"/>
              </a:rPr>
              <a:t>Greek .</a:t>
            </a:r>
            <a:r>
              <a:rPr lang="en-IN" sz="1800" b="1" dirty="0" err="1" smtClean="0">
                <a:latin typeface="Calibri" pitchFamily="34" charset="0"/>
                <a:cs typeface="Calibri" pitchFamily="34" charset="0"/>
              </a:rPr>
              <a:t>arthron</a:t>
            </a:r>
            <a:r>
              <a:rPr lang="en-IN" sz="1800" b="1" dirty="0" smtClean="0">
                <a:latin typeface="Calibri" pitchFamily="34" charset="0"/>
                <a:cs typeface="Calibri" pitchFamily="34" charset="0"/>
              </a:rPr>
              <a:t>-"joint" and </a:t>
            </a:r>
            <a:r>
              <a:rPr lang="en-IN" sz="1800" b="1" dirty="0" err="1" smtClean="0">
                <a:latin typeface="Calibri" pitchFamily="34" charset="0"/>
                <a:cs typeface="Calibri" pitchFamily="34" charset="0"/>
              </a:rPr>
              <a:t>podos</a:t>
            </a:r>
            <a:r>
              <a:rPr lang="en-IN" sz="1800" b="1" dirty="0" smtClean="0">
                <a:latin typeface="Calibri" pitchFamily="34" charset="0"/>
                <a:cs typeface="Calibri" pitchFamily="34" charset="0"/>
              </a:rPr>
              <a:t>-"foot"</a:t>
            </a:r>
            <a:endParaRPr sz="1800" b="1" i="0" u="none" strike="noStrike" cap="none">
              <a:solidFill>
                <a:srgbClr val="000000"/>
              </a:solidFill>
              <a:latin typeface="Calibri" pitchFamily="34" charset="0"/>
              <a:cs typeface="Calibri" pitchFamily="34" charset="0"/>
              <a:sym typeface="Arial"/>
            </a:endParaRPr>
          </a:p>
        </p:txBody>
      </p:sp>
      <p:sp>
        <p:nvSpPr>
          <p:cNvPr id="71" name="Google Shape;71;p15"/>
          <p:cNvSpPr txBox="1"/>
          <p:nvPr/>
        </p:nvSpPr>
        <p:spPr>
          <a:xfrm>
            <a:off x="272675" y="1437700"/>
            <a:ext cx="5017782"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Arthropoda is the largest phylum with about nine </a:t>
            </a:r>
            <a:r>
              <a:rPr lang="en-IN" dirty="0" err="1" smtClean="0">
                <a:latin typeface="Calibri"/>
                <a:ea typeface="Calibri"/>
                <a:cs typeface="Calibri"/>
                <a:sym typeface="Calibri"/>
              </a:rPr>
              <a:t>lakh</a:t>
            </a:r>
            <a:r>
              <a:rPr lang="en-IN" dirty="0" smtClean="0">
                <a:latin typeface="Calibri"/>
                <a:ea typeface="Calibri"/>
                <a:cs typeface="Calibri"/>
                <a:sym typeface="Calibri"/>
              </a:rPr>
              <a:t> species. They may be aquatic, terrestrial or even parasitic. They have jointed appendages and a chitinous exoskeleton.</a:t>
            </a:r>
          </a:p>
          <a:p>
            <a:pPr lvl="0">
              <a:spcAft>
                <a:spcPts val="600"/>
              </a:spcAft>
              <a:buSzPts val="1400"/>
              <a:buFont typeface="Arial" pitchFamily="34" charset="0"/>
              <a:buChar char="•"/>
            </a:pPr>
            <a:r>
              <a:rPr lang="en-IN" dirty="0" smtClean="0">
                <a:latin typeface="Calibri"/>
                <a:ea typeface="Calibri"/>
                <a:cs typeface="Calibri"/>
                <a:sym typeface="Calibri"/>
              </a:rPr>
              <a:t>This phylum includes several large classes and contains the class </a:t>
            </a:r>
            <a:r>
              <a:rPr lang="en-IN" dirty="0" err="1" smtClean="0">
                <a:latin typeface="Calibri"/>
                <a:ea typeface="Calibri"/>
                <a:cs typeface="Calibri"/>
                <a:sym typeface="Calibri"/>
              </a:rPr>
              <a:t>Insecta</a:t>
            </a:r>
            <a:r>
              <a:rPr lang="en-IN" dirty="0" smtClean="0">
                <a:latin typeface="Calibri"/>
                <a:ea typeface="Calibri"/>
                <a:cs typeface="Calibri"/>
                <a:sym typeface="Calibri"/>
              </a:rPr>
              <a:t> which itself represents a major portion of the animal species in the world. They possess the ability to survive in every habitat.</a:t>
            </a:r>
          </a:p>
          <a:p>
            <a:pPr>
              <a:buSzPts val="1400"/>
              <a:buFont typeface="Arial" pitchFamily="34" charset="0"/>
              <a:buChar char="•"/>
            </a:pPr>
            <a:r>
              <a:rPr lang="en-IN" dirty="0" smtClean="0">
                <a:latin typeface="Calibri"/>
                <a:ea typeface="Calibri"/>
                <a:cs typeface="Calibri"/>
                <a:sym typeface="Calibri"/>
              </a:rPr>
              <a:t>Examples:</a:t>
            </a:r>
          </a:p>
          <a:p>
            <a:pPr>
              <a:spcAft>
                <a:spcPts val="600"/>
              </a:spcAft>
              <a:buSzPts val="1400"/>
            </a:pPr>
            <a:r>
              <a:rPr lang="en-IN" dirty="0" smtClean="0">
                <a:latin typeface="Calibri"/>
                <a:ea typeface="Calibri"/>
                <a:cs typeface="Calibri"/>
                <a:sym typeface="Calibri"/>
              </a:rPr>
              <a:t> Economically important insects – </a:t>
            </a:r>
            <a:r>
              <a:rPr lang="en-IN" dirty="0" err="1" smtClean="0">
                <a:latin typeface="Calibri"/>
                <a:ea typeface="Calibri"/>
                <a:cs typeface="Calibri"/>
                <a:sym typeface="Calibri"/>
              </a:rPr>
              <a:t>Apis</a:t>
            </a:r>
            <a:r>
              <a:rPr lang="en-IN" dirty="0" smtClean="0">
                <a:latin typeface="Calibri"/>
                <a:ea typeface="Calibri"/>
                <a:cs typeface="Calibri"/>
                <a:sym typeface="Calibri"/>
              </a:rPr>
              <a:t> (Honey bee), </a:t>
            </a:r>
            <a:r>
              <a:rPr lang="en-IN" dirty="0" err="1" smtClean="0">
                <a:latin typeface="Calibri"/>
                <a:ea typeface="Calibri"/>
                <a:cs typeface="Calibri"/>
                <a:sym typeface="Calibri"/>
              </a:rPr>
              <a:t>Bombyx</a:t>
            </a:r>
            <a:r>
              <a:rPr lang="en-IN" dirty="0" smtClean="0">
                <a:latin typeface="Calibri"/>
                <a:ea typeface="Calibri"/>
                <a:cs typeface="Calibri"/>
                <a:sym typeface="Calibri"/>
              </a:rPr>
              <a:t> (Silkworm), </a:t>
            </a:r>
            <a:r>
              <a:rPr lang="en-IN" dirty="0" err="1" smtClean="0">
                <a:latin typeface="Calibri"/>
                <a:ea typeface="Calibri"/>
                <a:cs typeface="Calibri"/>
                <a:sym typeface="Calibri"/>
              </a:rPr>
              <a:t>Laccifer</a:t>
            </a:r>
            <a:r>
              <a:rPr lang="en-IN" dirty="0" smtClean="0">
                <a:latin typeface="Calibri"/>
                <a:ea typeface="Calibri"/>
                <a:cs typeface="Calibri"/>
                <a:sym typeface="Calibri"/>
              </a:rPr>
              <a:t> (Lac insect)</a:t>
            </a:r>
          </a:p>
          <a:p>
            <a:pPr>
              <a:spcAft>
                <a:spcPts val="600"/>
              </a:spcAft>
              <a:buSzPts val="1400"/>
            </a:pPr>
            <a:r>
              <a:rPr lang="en-IN" dirty="0" smtClean="0">
                <a:latin typeface="Calibri"/>
                <a:ea typeface="Calibri"/>
                <a:cs typeface="Calibri"/>
                <a:sym typeface="Calibri"/>
              </a:rPr>
              <a:t> Vectors – Anopheles, </a:t>
            </a:r>
            <a:r>
              <a:rPr lang="en-IN" dirty="0" err="1" smtClean="0">
                <a:latin typeface="Calibri"/>
                <a:ea typeface="Calibri"/>
                <a:cs typeface="Calibri"/>
                <a:sym typeface="Calibri"/>
              </a:rPr>
              <a:t>Culex</a:t>
            </a:r>
            <a:r>
              <a:rPr lang="en-IN" dirty="0" smtClean="0">
                <a:latin typeface="Calibri"/>
                <a:ea typeface="Calibri"/>
                <a:cs typeface="Calibri"/>
                <a:sym typeface="Calibri"/>
              </a:rPr>
              <a:t> and </a:t>
            </a:r>
            <a:r>
              <a:rPr lang="en-IN" dirty="0" err="1" smtClean="0">
                <a:latin typeface="Calibri"/>
                <a:ea typeface="Calibri"/>
                <a:cs typeface="Calibri"/>
                <a:sym typeface="Calibri"/>
              </a:rPr>
              <a:t>Aedes</a:t>
            </a:r>
            <a:r>
              <a:rPr lang="en-IN" dirty="0" smtClean="0">
                <a:latin typeface="Calibri"/>
                <a:ea typeface="Calibri"/>
                <a:cs typeface="Calibri"/>
                <a:sym typeface="Calibri"/>
              </a:rPr>
              <a:t> (Mosquitoes) </a:t>
            </a:r>
          </a:p>
          <a:p>
            <a:pPr>
              <a:spcAft>
                <a:spcPts val="600"/>
              </a:spcAft>
              <a:buSzPts val="1400"/>
            </a:pPr>
            <a:r>
              <a:rPr lang="en-IN" dirty="0" smtClean="0">
                <a:latin typeface="Calibri"/>
                <a:ea typeface="Calibri"/>
                <a:cs typeface="Calibri"/>
                <a:sym typeface="Calibri"/>
              </a:rPr>
              <a:t>Gregarious pest – </a:t>
            </a:r>
            <a:r>
              <a:rPr lang="en-IN" dirty="0" err="1" smtClean="0">
                <a:latin typeface="Calibri"/>
                <a:ea typeface="Calibri"/>
                <a:cs typeface="Calibri"/>
                <a:sym typeface="Calibri"/>
              </a:rPr>
              <a:t>Locusta</a:t>
            </a:r>
            <a:r>
              <a:rPr lang="en-IN" dirty="0" smtClean="0">
                <a:latin typeface="Calibri"/>
                <a:ea typeface="Calibri"/>
                <a:cs typeface="Calibri"/>
                <a:sym typeface="Calibri"/>
              </a:rPr>
              <a:t> (Locust) </a:t>
            </a:r>
          </a:p>
          <a:p>
            <a:pPr>
              <a:spcAft>
                <a:spcPts val="600"/>
              </a:spcAft>
              <a:buSzPts val="1400"/>
            </a:pPr>
            <a:r>
              <a:rPr lang="en-IN" dirty="0" smtClean="0">
                <a:latin typeface="Calibri"/>
                <a:ea typeface="Calibri"/>
                <a:cs typeface="Calibri"/>
                <a:sym typeface="Calibri"/>
              </a:rPr>
              <a:t>Living fossil – Limulus (King crab).</a:t>
            </a:r>
          </a:p>
          <a:p>
            <a:pPr lvl="0">
              <a:spcAft>
                <a:spcPts val="600"/>
              </a:spcAft>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sz="1400" b="0" i="0" u="none" strike="noStrike" cap="none">
              <a:solidFill>
                <a:srgbClr val="000000"/>
              </a:solidFill>
              <a:latin typeface="Calibri"/>
              <a:ea typeface="Calibri"/>
              <a:cs typeface="Calibri"/>
              <a:sym typeface="Calibri"/>
            </a:endParaRPr>
          </a:p>
        </p:txBody>
      </p:sp>
      <p:pic>
        <p:nvPicPr>
          <p:cNvPr id="5" name="Picture 2" descr="Arthropods and Echinoderms Flashcards | Quizlet"/>
          <p:cNvPicPr>
            <a:picLocks noChangeAspect="1" noChangeArrowheads="1"/>
          </p:cNvPicPr>
          <p:nvPr/>
        </p:nvPicPr>
        <p:blipFill>
          <a:blip r:embed="rId4"/>
          <a:srcRect/>
          <a:stretch>
            <a:fillRect/>
          </a:stretch>
        </p:blipFill>
        <p:spPr bwMode="auto">
          <a:xfrm>
            <a:off x="5203436" y="1162439"/>
            <a:ext cx="3810000" cy="230505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406882" y="234464"/>
            <a:ext cx="737118" cy="7452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Arthropoda Characteristics</a:t>
            </a:r>
          </a:p>
        </p:txBody>
      </p:sp>
      <p:sp>
        <p:nvSpPr>
          <p:cNvPr id="64" name="Google Shape;64;p14"/>
          <p:cNvSpPr txBox="1"/>
          <p:nvPr/>
        </p:nvSpPr>
        <p:spPr>
          <a:xfrm>
            <a:off x="263345" y="849871"/>
            <a:ext cx="8460778"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The arthropoda characteristics are mentioned below:</a:t>
            </a:r>
          </a:p>
          <a:p>
            <a:pPr lvl="0">
              <a:buSzPts val="1400"/>
              <a:buFont typeface="Arial" pitchFamily="34" charset="0"/>
              <a:buChar char="•"/>
            </a:pPr>
            <a:r>
              <a:rPr lang="en-IN" dirty="0" smtClean="0">
                <a:latin typeface="Calibri"/>
                <a:ea typeface="Calibri"/>
                <a:cs typeface="Calibri"/>
                <a:sym typeface="Calibri"/>
              </a:rPr>
              <a:t>The body is triploblastic , segmented, and bilaterally symmetrical.</a:t>
            </a:r>
          </a:p>
          <a:p>
            <a:pPr lvl="0">
              <a:buSzPts val="1400"/>
              <a:buFont typeface="Arial" pitchFamily="34" charset="0"/>
              <a:buChar char="•"/>
            </a:pPr>
            <a:r>
              <a:rPr lang="en-IN" dirty="0" smtClean="0">
                <a:latin typeface="Calibri"/>
                <a:ea typeface="Calibri"/>
                <a:cs typeface="Calibri"/>
                <a:sym typeface="Calibri"/>
              </a:rPr>
              <a:t>They exhibit organ system level of organization.</a:t>
            </a:r>
          </a:p>
          <a:p>
            <a:pPr lvl="0">
              <a:buSzPts val="1400"/>
              <a:buFont typeface="Arial" pitchFamily="34" charset="0"/>
              <a:buChar char="•"/>
            </a:pPr>
            <a:r>
              <a:rPr lang="en-IN" dirty="0" smtClean="0">
                <a:latin typeface="Calibri"/>
                <a:ea typeface="Calibri"/>
                <a:cs typeface="Calibri"/>
                <a:sym typeface="Calibri"/>
              </a:rPr>
              <a:t>The body is divided into head, thorax, and abdomen.</a:t>
            </a:r>
          </a:p>
          <a:p>
            <a:pPr lvl="0">
              <a:buSzPts val="1400"/>
              <a:buFont typeface="Arial" pitchFamily="34" charset="0"/>
              <a:buChar char="•"/>
            </a:pPr>
            <a:r>
              <a:rPr lang="en-IN" dirty="0" smtClean="0">
                <a:latin typeface="Calibri"/>
                <a:ea typeface="Calibri"/>
                <a:cs typeface="Calibri"/>
                <a:sym typeface="Calibri"/>
              </a:rPr>
              <a:t>Their body has jointed appendages which help in locomotion.</a:t>
            </a:r>
          </a:p>
          <a:p>
            <a:pPr lvl="0">
              <a:buSzPts val="1400"/>
              <a:buFont typeface="Arial" pitchFamily="34" charset="0"/>
              <a:buChar char="•"/>
            </a:pPr>
            <a:r>
              <a:rPr lang="en-IN" dirty="0" smtClean="0">
                <a:latin typeface="Calibri"/>
                <a:ea typeface="Calibri"/>
                <a:cs typeface="Calibri"/>
                <a:sym typeface="Calibri"/>
              </a:rPr>
              <a:t>The coelomic cavity is filled with blood.</a:t>
            </a:r>
          </a:p>
          <a:p>
            <a:pPr lvl="0">
              <a:buSzPts val="1400"/>
              <a:buFont typeface="Arial" pitchFamily="34" charset="0"/>
              <a:buChar char="•"/>
            </a:pPr>
            <a:r>
              <a:rPr lang="en-IN" dirty="0" smtClean="0">
                <a:latin typeface="Calibri"/>
                <a:ea typeface="Calibri"/>
                <a:cs typeface="Calibri"/>
                <a:sym typeface="Calibri"/>
              </a:rPr>
              <a:t>They have an open circulatory system.</a:t>
            </a:r>
          </a:p>
          <a:p>
            <a:pPr lvl="0">
              <a:buSzPts val="1400"/>
              <a:buFont typeface="Arial" pitchFamily="34" charset="0"/>
              <a:buChar char="•"/>
            </a:pPr>
            <a:r>
              <a:rPr lang="en-IN" dirty="0" smtClean="0">
                <a:latin typeface="Calibri"/>
                <a:ea typeface="Calibri"/>
                <a:cs typeface="Calibri"/>
                <a:sym typeface="Calibri"/>
              </a:rPr>
              <a:t>The head bears a pair of compound eyes.</a:t>
            </a:r>
          </a:p>
          <a:p>
            <a:pPr lvl="0">
              <a:buSzPts val="1400"/>
              <a:buFont typeface="Arial" pitchFamily="34" charset="0"/>
              <a:buChar char="•"/>
            </a:pPr>
            <a:r>
              <a:rPr lang="en-IN" dirty="0" smtClean="0">
                <a:latin typeface="Calibri"/>
                <a:ea typeface="Calibri"/>
                <a:cs typeface="Calibri"/>
                <a:sym typeface="Calibri"/>
              </a:rPr>
              <a:t>The exoskeleton is made of chitin.</a:t>
            </a:r>
          </a:p>
          <a:p>
            <a:pPr lvl="0">
              <a:buSzPts val="1400"/>
              <a:buFont typeface="Arial" pitchFamily="34" charset="0"/>
              <a:buChar char="•"/>
            </a:pPr>
            <a:r>
              <a:rPr lang="en-IN" dirty="0" smtClean="0">
                <a:latin typeface="Calibri"/>
                <a:ea typeface="Calibri"/>
                <a:cs typeface="Calibri"/>
                <a:sym typeface="Calibri"/>
              </a:rPr>
              <a:t>The terrestrial Arthropods excrete through </a:t>
            </a:r>
            <a:r>
              <a:rPr lang="en-IN" dirty="0" err="1" smtClean="0">
                <a:latin typeface="Calibri"/>
                <a:ea typeface="Calibri"/>
                <a:cs typeface="Calibri"/>
                <a:sym typeface="Calibri"/>
              </a:rPr>
              <a:t>Malpighian</a:t>
            </a:r>
            <a:r>
              <a:rPr lang="en-IN" dirty="0" smtClean="0">
                <a:latin typeface="Calibri"/>
                <a:ea typeface="Calibri"/>
                <a:cs typeface="Calibri"/>
                <a:sym typeface="Calibri"/>
              </a:rPr>
              <a:t> tubules while the aquatic ones excrete through green glands or </a:t>
            </a:r>
            <a:r>
              <a:rPr lang="en-IN" dirty="0" err="1" smtClean="0">
                <a:latin typeface="Calibri"/>
                <a:ea typeface="Calibri"/>
                <a:cs typeface="Calibri"/>
                <a:sym typeface="Calibri"/>
              </a:rPr>
              <a:t>coaxal</a:t>
            </a:r>
            <a:r>
              <a:rPr lang="en-IN" dirty="0" smtClean="0">
                <a:latin typeface="Calibri"/>
                <a:ea typeface="Calibri"/>
                <a:cs typeface="Calibri"/>
                <a:sym typeface="Calibri"/>
              </a:rPr>
              <a:t> glands.</a:t>
            </a:r>
          </a:p>
          <a:p>
            <a:pPr lvl="0">
              <a:buSzPts val="1400"/>
              <a:buFont typeface="Arial" pitchFamily="34" charset="0"/>
              <a:buChar char="•"/>
            </a:pPr>
            <a:r>
              <a:rPr lang="en-IN" dirty="0" smtClean="0">
                <a:latin typeface="Calibri"/>
                <a:ea typeface="Calibri"/>
                <a:cs typeface="Calibri"/>
                <a:sym typeface="Calibri"/>
              </a:rPr>
              <a:t>They are unisexual and have sexual reproduction. Most species go through larval stages after hatching. The larvae are very different from the adults. They change into the adult form in a process called </a:t>
            </a:r>
            <a:r>
              <a:rPr lang="en-IN" b="1" dirty="0" smtClean="0">
                <a:latin typeface="Calibri"/>
                <a:ea typeface="Calibri"/>
                <a:cs typeface="Calibri"/>
                <a:sym typeface="Calibri"/>
              </a:rPr>
              <a:t>metamorphosis</a:t>
            </a:r>
            <a:r>
              <a:rPr lang="en-IN" dirty="0" smtClean="0">
                <a:latin typeface="Calibri"/>
                <a:ea typeface="Calibri"/>
                <a:cs typeface="Calibri"/>
                <a:sym typeface="Calibri"/>
              </a:rPr>
              <a:t>. Other arthropod species, in contrast, hatch young that look like small adults. These species lack both larval stages and metamorphosis.</a:t>
            </a:r>
          </a:p>
          <a:p>
            <a:pPr lvl="0">
              <a:buSzPts val="1400"/>
              <a:buFont typeface="Arial" pitchFamily="34" charset="0"/>
              <a:buChar char="•"/>
            </a:pPr>
            <a:r>
              <a:rPr lang="en-IN" dirty="0" smtClean="0">
                <a:latin typeface="Calibri"/>
                <a:ea typeface="Calibri"/>
                <a:cs typeface="Calibri"/>
                <a:sym typeface="Calibri"/>
              </a:rPr>
              <a:t>Fertilization is either external or internal.</a:t>
            </a:r>
          </a:p>
          <a:p>
            <a:pPr lvl="0">
              <a:buSzPts val="1400"/>
              <a:buFont typeface="Arial" pitchFamily="34" charset="0"/>
              <a:buChar char="•"/>
            </a:pPr>
            <a:r>
              <a:rPr lang="en-IN" dirty="0" smtClean="0">
                <a:latin typeface="Calibri"/>
                <a:ea typeface="Calibri"/>
                <a:cs typeface="Calibri"/>
                <a:sym typeface="Calibri"/>
              </a:rPr>
              <a:t>They have a well-developed digestive system.</a:t>
            </a:r>
          </a:p>
          <a:p>
            <a:pPr lvl="0">
              <a:buSzPts val="1400"/>
              <a:buFont typeface="Arial" pitchFamily="34" charset="0"/>
              <a:buChar char="•"/>
            </a:pPr>
            <a:r>
              <a:rPr lang="en-IN" dirty="0" smtClean="0">
                <a:latin typeface="Calibri"/>
                <a:ea typeface="Calibri"/>
                <a:cs typeface="Calibri"/>
                <a:sym typeface="Calibri"/>
              </a:rPr>
              <a:t>They respire through the general body surface or trachea.</a:t>
            </a:r>
          </a:p>
          <a:p>
            <a:pPr lvl="0">
              <a:buSzPts val="1400"/>
              <a:buFont typeface="Arial" pitchFamily="34" charset="0"/>
              <a:buChar char="•"/>
            </a:pPr>
            <a:r>
              <a:rPr lang="en-IN" dirty="0" smtClean="0">
                <a:latin typeface="Calibri"/>
                <a:ea typeface="Calibri"/>
                <a:cs typeface="Calibri"/>
                <a:sym typeface="Calibri"/>
              </a:rPr>
              <a:t>They contain sensory organs like hairs, antennae, simple and compound eyes, auditory organs, and statocysts.</a:t>
            </a:r>
          </a:p>
        </p:txBody>
      </p:sp>
      <p:pic>
        <p:nvPicPr>
          <p:cNvPr id="18434" name="Picture 2" descr="Invertebrates - Study Material for NEET (AIPMT) &amp; Medical Exams ..."/>
          <p:cNvPicPr>
            <a:picLocks noChangeAspect="1" noChangeArrowheads="1"/>
          </p:cNvPicPr>
          <p:nvPr/>
        </p:nvPicPr>
        <p:blipFill>
          <a:blip r:embed="rId4"/>
          <a:srcRect t="19848"/>
          <a:stretch>
            <a:fillRect/>
          </a:stretch>
        </p:blipFill>
        <p:spPr bwMode="auto">
          <a:xfrm>
            <a:off x="5253136" y="550507"/>
            <a:ext cx="3144416" cy="226733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061260" y="299779"/>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Mollusca</a:t>
            </a:r>
            <a:endParaRPr lang="en-IN" sz="2200" b="1" dirty="0" smtClean="0">
              <a:solidFill>
                <a:srgbClr val="FF0000"/>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800"/>
              <a:buFont typeface="Arial"/>
              <a:buNone/>
            </a:pPr>
            <a:r>
              <a:rPr lang="en-IN" sz="1800" b="1" i="0" u="none" strike="noStrike" cap="none" dirty="0" smtClean="0">
                <a:solidFill>
                  <a:srgbClr val="000000"/>
                </a:solidFill>
                <a:latin typeface="Calibri" pitchFamily="34" charset="0"/>
                <a:cs typeface="Calibri" pitchFamily="34" charset="0"/>
                <a:sym typeface="Arial"/>
              </a:rPr>
              <a:t>M</a:t>
            </a:r>
            <a:r>
              <a:rPr lang="en" sz="1800" b="1" i="0" u="none" strike="noStrike" cap="none" dirty="0" smtClean="0">
                <a:solidFill>
                  <a:srgbClr val="000000"/>
                </a:solidFill>
                <a:latin typeface="Calibri" pitchFamily="34" charset="0"/>
                <a:cs typeface="Calibri" pitchFamily="34" charset="0"/>
                <a:sym typeface="Arial"/>
              </a:rPr>
              <a:t>eans soft bodied</a:t>
            </a:r>
            <a:endParaRPr sz="1800" b="1" i="0" u="none" strike="noStrike" cap="none">
              <a:solidFill>
                <a:srgbClr val="000000"/>
              </a:solidFill>
              <a:latin typeface="Calibri" pitchFamily="34" charset="0"/>
              <a:cs typeface="Calibri" pitchFamily="34" charset="0"/>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The term </a:t>
            </a:r>
            <a:r>
              <a:rPr lang="en-IN" dirty="0" err="1" smtClean="0">
                <a:latin typeface="Calibri"/>
                <a:ea typeface="Calibri"/>
                <a:cs typeface="Calibri"/>
                <a:sym typeface="Calibri"/>
              </a:rPr>
              <a:t>Mollusca</a:t>
            </a:r>
            <a:r>
              <a:rPr lang="en-IN" dirty="0" smtClean="0">
                <a:latin typeface="Calibri"/>
                <a:ea typeface="Calibri"/>
                <a:cs typeface="Calibri"/>
                <a:sym typeface="Calibri"/>
              </a:rPr>
              <a:t> was first given by Aristotle to cuttlefish. The term Molluscs was coined by Lamarck.</a:t>
            </a:r>
          </a:p>
          <a:p>
            <a:pPr lvl="0">
              <a:spcAft>
                <a:spcPts val="600"/>
              </a:spcAft>
              <a:buSzPts val="1400"/>
              <a:buFont typeface="Arial" pitchFamily="34" charset="0"/>
              <a:buChar char="•"/>
            </a:pPr>
            <a:r>
              <a:rPr lang="en-IN" dirty="0" smtClean="0">
                <a:latin typeface="Calibri"/>
                <a:ea typeface="Calibri"/>
                <a:cs typeface="Calibri"/>
                <a:sym typeface="Calibri"/>
              </a:rPr>
              <a:t>The animals belonging to the phylum </a:t>
            </a:r>
            <a:r>
              <a:rPr lang="en-IN" dirty="0" err="1" smtClean="0">
                <a:latin typeface="Calibri"/>
                <a:ea typeface="Calibri"/>
                <a:cs typeface="Calibri"/>
                <a:sym typeface="Calibri"/>
              </a:rPr>
              <a:t>Mollusca</a:t>
            </a:r>
            <a:r>
              <a:rPr lang="en-IN" dirty="0" smtClean="0">
                <a:latin typeface="Calibri"/>
                <a:ea typeface="Calibri"/>
                <a:cs typeface="Calibri"/>
                <a:sym typeface="Calibri"/>
              </a:rPr>
              <a:t> have soft-bodies, triploblastic and bilaterally symmetrical. The study of </a:t>
            </a:r>
            <a:r>
              <a:rPr lang="en-IN" dirty="0" err="1" smtClean="0">
                <a:latin typeface="Calibri"/>
                <a:ea typeface="Calibri"/>
                <a:cs typeface="Calibri"/>
                <a:sym typeface="Calibri"/>
              </a:rPr>
              <a:t>Mollusca</a:t>
            </a:r>
            <a:r>
              <a:rPr lang="en-IN" dirty="0" smtClean="0">
                <a:latin typeface="Calibri"/>
                <a:ea typeface="Calibri"/>
                <a:cs typeface="Calibri"/>
                <a:sym typeface="Calibri"/>
              </a:rPr>
              <a:t> is called </a:t>
            </a:r>
            <a:r>
              <a:rPr lang="en-IN" dirty="0" err="1" smtClean="0">
                <a:latin typeface="Calibri"/>
                <a:ea typeface="Calibri"/>
                <a:cs typeface="Calibri"/>
                <a:sym typeface="Calibri"/>
              </a:rPr>
              <a:t>Malacology</a:t>
            </a:r>
            <a:r>
              <a:rPr lang="en-IN" dirty="0" smtClean="0">
                <a:latin typeface="Calibri"/>
                <a:ea typeface="Calibri"/>
                <a:cs typeface="Calibri"/>
                <a:sym typeface="Calibri"/>
              </a:rPr>
              <a:t>. They are sluggish invertebrates, with a thin fleshy envelope known a the mantle. The animals belonging to phylum </a:t>
            </a:r>
            <a:r>
              <a:rPr lang="en-IN" dirty="0" err="1" smtClean="0">
                <a:latin typeface="Calibri"/>
                <a:ea typeface="Calibri"/>
                <a:cs typeface="Calibri"/>
                <a:sym typeface="Calibri"/>
              </a:rPr>
              <a:t>Mollusca</a:t>
            </a:r>
            <a:r>
              <a:rPr lang="en-IN" dirty="0" smtClean="0">
                <a:latin typeface="Calibri"/>
                <a:ea typeface="Calibri"/>
                <a:cs typeface="Calibri"/>
                <a:sym typeface="Calibri"/>
              </a:rPr>
              <a:t> are soft-bodied, triploblastic, non-</a:t>
            </a:r>
            <a:r>
              <a:rPr lang="en-IN" dirty="0" err="1" smtClean="0">
                <a:latin typeface="Calibri"/>
                <a:ea typeface="Calibri"/>
                <a:cs typeface="Calibri"/>
                <a:sym typeface="Calibri"/>
              </a:rPr>
              <a:t>metameric</a:t>
            </a:r>
            <a:r>
              <a:rPr lang="en-IN" dirty="0" smtClean="0">
                <a:latin typeface="Calibri"/>
                <a:ea typeface="Calibri"/>
                <a:cs typeface="Calibri"/>
                <a:sym typeface="Calibri"/>
              </a:rPr>
              <a:t> </a:t>
            </a:r>
            <a:r>
              <a:rPr lang="en-IN" dirty="0" err="1" smtClean="0">
                <a:latin typeface="Calibri"/>
                <a:ea typeface="Calibri"/>
                <a:cs typeface="Calibri"/>
                <a:sym typeface="Calibri"/>
              </a:rPr>
              <a:t>coelomates</a:t>
            </a:r>
            <a:r>
              <a:rPr lang="en-IN" dirty="0" smtClean="0">
                <a:latin typeface="Calibri"/>
                <a:ea typeface="Calibri"/>
                <a:cs typeface="Calibri"/>
                <a:sym typeface="Calibri"/>
              </a:rPr>
              <a:t>.</a:t>
            </a:r>
          </a:p>
          <a:p>
            <a:pPr lvl="0">
              <a:spcAft>
                <a:spcPts val="600"/>
              </a:spcAft>
              <a:buSzPts val="1400"/>
              <a:buFont typeface="Arial" pitchFamily="34" charset="0"/>
              <a:buChar char="•"/>
            </a:pPr>
            <a:r>
              <a:rPr lang="en-IN" dirty="0" smtClean="0">
                <a:latin typeface="Calibri"/>
                <a:ea typeface="Calibri"/>
                <a:cs typeface="Calibri"/>
                <a:sym typeface="Calibri"/>
              </a:rPr>
              <a:t>These organisms are found in the terrestrial as well as in deep seas. Their size ranges from microscopic organisms to organisms 20 metres long.</a:t>
            </a:r>
          </a:p>
          <a:p>
            <a:pPr lvl="0">
              <a:spcAft>
                <a:spcPts val="600"/>
              </a:spcAft>
              <a:buSzPts val="1400"/>
              <a:buFont typeface="Arial" pitchFamily="34" charset="0"/>
              <a:buChar char="•"/>
            </a:pPr>
            <a:r>
              <a:rPr lang="en-IN" dirty="0" smtClean="0">
                <a:latin typeface="Calibri"/>
                <a:ea typeface="Calibri"/>
                <a:cs typeface="Calibri"/>
                <a:sym typeface="Calibri"/>
              </a:rPr>
              <a:t>They play a very important role in the lives of humans. They are a source of jewellery as well as food. Natural pearls are formed within these molluscs.</a:t>
            </a:r>
          </a:p>
          <a:p>
            <a:pPr lvl="0">
              <a:spcAft>
                <a:spcPts val="600"/>
              </a:spcAft>
              <a:buSzPts val="1400"/>
              <a:buFont typeface="Arial" pitchFamily="34" charset="0"/>
              <a:buChar char="•"/>
            </a:pPr>
            <a:r>
              <a:rPr lang="en-IN" dirty="0" smtClean="0">
                <a:latin typeface="Calibri"/>
                <a:ea typeface="Calibri"/>
                <a:cs typeface="Calibri"/>
                <a:sym typeface="Calibri"/>
              </a:rPr>
              <a:t>The bivalve molluscs are used as </a:t>
            </a:r>
            <a:r>
              <a:rPr lang="en-IN" dirty="0" err="1" smtClean="0">
                <a:latin typeface="Calibri"/>
                <a:ea typeface="Calibri"/>
                <a:cs typeface="Calibri"/>
                <a:sym typeface="Calibri"/>
              </a:rPr>
              <a:t>bioindicators</a:t>
            </a:r>
            <a:r>
              <a:rPr lang="en-IN" dirty="0" smtClean="0">
                <a:latin typeface="Calibri"/>
                <a:ea typeface="Calibri"/>
                <a:cs typeface="Calibri"/>
                <a:sym typeface="Calibri"/>
              </a:rPr>
              <a:t> in the marine and freshwater environments. But few of them such as snails and slugs are pests.</a:t>
            </a:r>
          </a:p>
          <a:p>
            <a:pPr lvl="0">
              <a:spcAft>
                <a:spcPts val="600"/>
              </a:spcAft>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41159"/>
            <a:ext cx="925650" cy="925650"/>
          </a:xfrm>
          <a:prstGeom prst="rect">
            <a:avLst/>
          </a:prstGeom>
          <a:noFill/>
          <a:ln>
            <a:noFill/>
          </a:ln>
        </p:spPr>
      </p:pic>
      <p:sp>
        <p:nvSpPr>
          <p:cNvPr id="70" name="Google Shape;70;p15"/>
          <p:cNvSpPr txBox="1"/>
          <p:nvPr/>
        </p:nvSpPr>
        <p:spPr>
          <a:xfrm>
            <a:off x="272675" y="135761"/>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Mollusca</a:t>
            </a:r>
            <a:r>
              <a:rPr lang="en-IN" sz="2200" b="1" dirty="0" smtClean="0">
                <a:solidFill>
                  <a:srgbClr val="FF0000"/>
                </a:solidFill>
                <a:latin typeface="Calibri" pitchFamily="34" charset="0"/>
                <a:cs typeface="Calibri" pitchFamily="34" charset="0"/>
              </a:rPr>
              <a:t> Characteristics</a:t>
            </a:r>
          </a:p>
        </p:txBody>
      </p:sp>
      <p:sp>
        <p:nvSpPr>
          <p:cNvPr id="71" name="Google Shape;71;p15"/>
          <p:cNvSpPr txBox="1"/>
          <p:nvPr/>
        </p:nvSpPr>
        <p:spPr>
          <a:xfrm>
            <a:off x="254012" y="737906"/>
            <a:ext cx="8712706" cy="2889600"/>
          </a:xfrm>
          <a:prstGeom prst="rect">
            <a:avLst/>
          </a:prstGeom>
          <a:noFill/>
          <a:ln>
            <a:noFill/>
          </a:ln>
        </p:spPr>
        <p:txBody>
          <a:bodyPr spcFirstLastPara="1" wrap="square" lIns="91425" tIns="91425" rIns="91425" bIns="91425" anchor="t" anchorCtr="0">
            <a:noAutofit/>
          </a:bodyPr>
          <a:lstStyle/>
          <a:p>
            <a:pPr lvl="0">
              <a:spcAft>
                <a:spcPts val="400"/>
              </a:spcAft>
              <a:buSzPts val="1400"/>
            </a:pPr>
            <a:r>
              <a:rPr lang="en-IN" dirty="0" smtClean="0">
                <a:latin typeface="Calibri"/>
                <a:ea typeface="Calibri"/>
                <a:cs typeface="Calibri"/>
                <a:sym typeface="Calibri"/>
              </a:rPr>
              <a:t>The organisms belonging to phylum </a:t>
            </a:r>
            <a:r>
              <a:rPr lang="en-IN" dirty="0" err="1" smtClean="0">
                <a:latin typeface="Calibri"/>
                <a:ea typeface="Calibri"/>
                <a:cs typeface="Calibri"/>
                <a:sym typeface="Calibri"/>
              </a:rPr>
              <a:t>Mollusca</a:t>
            </a:r>
            <a:r>
              <a:rPr lang="en-IN" dirty="0" smtClean="0">
                <a:latin typeface="Calibri"/>
                <a:ea typeface="Calibri"/>
                <a:cs typeface="Calibri"/>
                <a:sym typeface="Calibri"/>
              </a:rPr>
              <a:t> exhibit the following characteristics:</a:t>
            </a:r>
          </a:p>
          <a:p>
            <a:pPr marL="269875" lvl="0" indent="-269875">
              <a:spcAft>
                <a:spcPts val="400"/>
              </a:spcAft>
              <a:buSzPts val="1400"/>
              <a:buFont typeface="+mj-lt"/>
              <a:buAutoNum type="arabicPeriod"/>
            </a:pPr>
            <a:r>
              <a:rPr lang="en-IN" dirty="0" smtClean="0">
                <a:latin typeface="Calibri"/>
                <a:ea typeface="Calibri"/>
                <a:cs typeface="Calibri"/>
                <a:sym typeface="Calibri"/>
              </a:rPr>
              <a:t>They are mostly found in marine and fresh water. Very few are terrestrial found in damp soil.</a:t>
            </a:r>
          </a:p>
          <a:p>
            <a:pPr marL="269875" lvl="0" indent="-269875">
              <a:spcAft>
                <a:spcPts val="400"/>
              </a:spcAft>
              <a:buSzPts val="1400"/>
              <a:buFont typeface="+mj-lt"/>
              <a:buAutoNum type="arabicPeriod"/>
            </a:pPr>
            <a:r>
              <a:rPr lang="en-IN" dirty="0" smtClean="0">
                <a:latin typeface="Calibri"/>
                <a:ea typeface="Calibri"/>
                <a:cs typeface="Calibri"/>
                <a:sym typeface="Calibri"/>
              </a:rPr>
              <a:t>The body is divided into segment they exhibit organ system level of organization.</a:t>
            </a:r>
          </a:p>
          <a:p>
            <a:pPr marL="269875" lvl="0" indent="-269875">
              <a:spcAft>
                <a:spcPts val="400"/>
              </a:spcAft>
              <a:buSzPts val="1400"/>
              <a:buFont typeface="+mj-lt"/>
              <a:buAutoNum type="arabicPeriod"/>
            </a:pPr>
            <a:r>
              <a:rPr lang="en-IN" dirty="0" smtClean="0">
                <a:latin typeface="Calibri"/>
                <a:ea typeface="Calibri"/>
                <a:cs typeface="Calibri"/>
                <a:sym typeface="Calibri"/>
              </a:rPr>
              <a:t>Their body has a </a:t>
            </a:r>
            <a:r>
              <a:rPr lang="en-IN" dirty="0" err="1" smtClean="0">
                <a:latin typeface="Calibri"/>
                <a:ea typeface="Calibri"/>
                <a:cs typeface="Calibri"/>
                <a:sym typeface="Calibri"/>
              </a:rPr>
              <a:t>cavity.The</a:t>
            </a:r>
            <a:r>
              <a:rPr lang="en-IN" dirty="0" smtClean="0">
                <a:latin typeface="Calibri"/>
                <a:ea typeface="Calibri"/>
                <a:cs typeface="Calibri"/>
                <a:sym typeface="Calibri"/>
              </a:rPr>
              <a:t> body is divided into head , dorsal visceral mass, and ventral muscular foot and mantle.</a:t>
            </a:r>
          </a:p>
          <a:p>
            <a:pPr marL="269875" lvl="0" indent="-269875">
              <a:spcAft>
                <a:spcPts val="400"/>
              </a:spcAft>
              <a:buSzPts val="1400"/>
              <a:buFont typeface="+mj-lt"/>
              <a:buAutoNum type="arabicPeriod"/>
            </a:pPr>
            <a:r>
              <a:rPr lang="en-IN" dirty="0" smtClean="0">
                <a:latin typeface="Calibri"/>
                <a:ea typeface="Calibri"/>
                <a:cs typeface="Calibri"/>
                <a:sym typeface="Calibri"/>
              </a:rPr>
              <a:t>The head comprises of tentacles and compound eyes.</a:t>
            </a:r>
          </a:p>
          <a:p>
            <a:pPr marL="269875" lvl="0" indent="-269875">
              <a:spcAft>
                <a:spcPts val="400"/>
              </a:spcAft>
              <a:buSzPts val="1400"/>
              <a:buFont typeface="+mj-lt"/>
              <a:buAutoNum type="arabicPeriod"/>
            </a:pPr>
            <a:r>
              <a:rPr lang="en-IN" dirty="0" smtClean="0">
                <a:latin typeface="Calibri"/>
                <a:ea typeface="Calibri"/>
                <a:cs typeface="Calibri"/>
                <a:sym typeface="Calibri"/>
              </a:rPr>
              <a:t>The body is covered by a shell made up of calcium carbonate.</a:t>
            </a:r>
          </a:p>
          <a:p>
            <a:pPr marL="269875" lvl="0" indent="-269875">
              <a:spcAft>
                <a:spcPts val="400"/>
              </a:spcAft>
              <a:buSzPts val="1400"/>
              <a:buFont typeface="+mj-lt"/>
              <a:buAutoNum type="arabicPeriod"/>
            </a:pPr>
            <a:r>
              <a:rPr lang="en-IN" dirty="0" smtClean="0">
                <a:latin typeface="Calibri"/>
                <a:ea typeface="Calibri"/>
                <a:cs typeface="Calibri"/>
                <a:sym typeface="Calibri"/>
              </a:rPr>
              <a:t>The ventral muscular foot helps in locomotion.</a:t>
            </a:r>
          </a:p>
          <a:p>
            <a:pPr marL="269875" indent="-269875">
              <a:spcAft>
                <a:spcPts val="400"/>
              </a:spcAft>
              <a:buSzPts val="1400"/>
              <a:buFont typeface="+mj-lt"/>
              <a:buAutoNum type="arabicPeriod"/>
            </a:pPr>
            <a:r>
              <a:rPr lang="en-IN" dirty="0" smtClean="0">
                <a:latin typeface="Calibri"/>
                <a:ea typeface="Calibri"/>
                <a:cs typeface="Calibri"/>
                <a:sym typeface="Calibri"/>
              </a:rPr>
              <a:t>The mouth contains a file-like rasping organ for feeding, called </a:t>
            </a:r>
            <a:r>
              <a:rPr lang="en-IN" dirty="0" err="1" smtClean="0">
                <a:latin typeface="Calibri"/>
                <a:ea typeface="Calibri"/>
                <a:cs typeface="Calibri"/>
                <a:sym typeface="Calibri"/>
              </a:rPr>
              <a:t>radula</a:t>
            </a:r>
            <a:r>
              <a:rPr lang="en-IN" dirty="0" smtClean="0">
                <a:latin typeface="Calibri"/>
                <a:ea typeface="Calibri"/>
                <a:cs typeface="Calibri"/>
                <a:sym typeface="Calibri"/>
              </a:rPr>
              <a:t>.</a:t>
            </a:r>
          </a:p>
          <a:p>
            <a:pPr marL="269875" lvl="0" indent="-269875">
              <a:spcAft>
                <a:spcPts val="400"/>
              </a:spcAft>
              <a:buSzPts val="1400"/>
              <a:buFont typeface="+mj-lt"/>
              <a:buAutoNum type="arabicPeriod"/>
            </a:pPr>
            <a:r>
              <a:rPr lang="en-IN" dirty="0" smtClean="0">
                <a:latin typeface="Calibri"/>
                <a:ea typeface="Calibri"/>
                <a:cs typeface="Calibri"/>
                <a:sym typeface="Calibri"/>
              </a:rPr>
              <a:t>They have a well-developed digestive system and the structure is chitinous.</a:t>
            </a:r>
          </a:p>
          <a:p>
            <a:pPr marL="269875" lvl="0" indent="-269875">
              <a:spcAft>
                <a:spcPts val="400"/>
              </a:spcAft>
              <a:buSzPts val="1400"/>
              <a:buFont typeface="+mj-lt"/>
              <a:buAutoNum type="arabicPeriod"/>
            </a:pPr>
            <a:r>
              <a:rPr lang="en-IN" dirty="0" smtClean="0">
                <a:latin typeface="Calibri"/>
                <a:ea typeface="Calibri"/>
                <a:cs typeface="Calibri"/>
                <a:sym typeface="Calibri"/>
              </a:rPr>
              <a:t>They respire through the general body surface, pulmonary </a:t>
            </a:r>
            <a:r>
              <a:rPr lang="en-IN" dirty="0" err="1" smtClean="0">
                <a:latin typeface="Calibri"/>
                <a:ea typeface="Calibri"/>
                <a:cs typeface="Calibri"/>
                <a:sym typeface="Calibri"/>
              </a:rPr>
              <a:t>sac,or</a:t>
            </a:r>
            <a:r>
              <a:rPr lang="en-IN" dirty="0" smtClean="0">
                <a:latin typeface="Calibri"/>
                <a:ea typeface="Calibri"/>
                <a:cs typeface="Calibri"/>
                <a:sym typeface="Calibri"/>
              </a:rPr>
              <a:t> gills.</a:t>
            </a:r>
          </a:p>
          <a:p>
            <a:pPr marL="269875" lvl="0" indent="-269875">
              <a:spcAft>
                <a:spcPts val="400"/>
              </a:spcAft>
              <a:buSzPts val="1400"/>
              <a:buFont typeface="+mj-lt"/>
              <a:buAutoNum type="arabicPeriod"/>
            </a:pPr>
            <a:r>
              <a:rPr lang="en-IN" dirty="0" smtClean="0">
                <a:latin typeface="Calibri"/>
                <a:ea typeface="Calibri"/>
                <a:cs typeface="Calibri"/>
                <a:sym typeface="Calibri"/>
              </a:rPr>
              <a:t>The blood circulates through the open circulatory system.</a:t>
            </a:r>
          </a:p>
          <a:p>
            <a:pPr marL="269875" lvl="0" indent="-269875">
              <a:spcAft>
                <a:spcPts val="400"/>
              </a:spcAft>
              <a:buSzPts val="1400"/>
              <a:buFont typeface="+mj-lt"/>
              <a:buAutoNum type="arabicPeriod"/>
            </a:pPr>
            <a:r>
              <a:rPr lang="en-IN" dirty="0" smtClean="0">
                <a:latin typeface="Calibri"/>
                <a:ea typeface="Calibri"/>
                <a:cs typeface="Calibri"/>
                <a:sym typeface="Calibri"/>
              </a:rPr>
              <a:t>They have a pair of </a:t>
            </a:r>
            <a:r>
              <a:rPr lang="en-IN" dirty="0" err="1" smtClean="0">
                <a:latin typeface="Calibri"/>
                <a:ea typeface="Calibri"/>
                <a:cs typeface="Calibri"/>
                <a:sym typeface="Calibri"/>
              </a:rPr>
              <a:t>metanephridia</a:t>
            </a:r>
            <a:r>
              <a:rPr lang="en-IN" dirty="0" smtClean="0">
                <a:latin typeface="Calibri"/>
                <a:ea typeface="Calibri"/>
                <a:cs typeface="Calibri"/>
                <a:sym typeface="Calibri"/>
              </a:rPr>
              <a:t> that helps in excretion.</a:t>
            </a:r>
          </a:p>
          <a:p>
            <a:pPr marL="269875" lvl="0" indent="-269875">
              <a:spcAft>
                <a:spcPts val="400"/>
              </a:spcAft>
              <a:buSzPts val="1400"/>
              <a:buFont typeface="+mj-lt"/>
              <a:buAutoNum type="arabicPeriod"/>
            </a:pPr>
            <a:r>
              <a:rPr lang="en-IN" dirty="0" smtClean="0">
                <a:latin typeface="Calibri"/>
                <a:ea typeface="Calibri"/>
                <a:cs typeface="Calibri"/>
                <a:sym typeface="Calibri"/>
              </a:rPr>
              <a:t>The nervous system consists of paired ganglia, connectives, and </a:t>
            </a:r>
            <a:r>
              <a:rPr lang="en-IN" dirty="0" err="1" smtClean="0">
                <a:latin typeface="Calibri"/>
                <a:ea typeface="Calibri"/>
                <a:cs typeface="Calibri"/>
                <a:sym typeface="Calibri"/>
              </a:rPr>
              <a:t>nerves.The</a:t>
            </a:r>
            <a:r>
              <a:rPr lang="en-IN" dirty="0" smtClean="0">
                <a:latin typeface="Calibri"/>
                <a:ea typeface="Calibri"/>
                <a:cs typeface="Calibri"/>
                <a:sym typeface="Calibri"/>
              </a:rPr>
              <a:t> tentacles, eyes, </a:t>
            </a:r>
            <a:r>
              <a:rPr lang="en-IN" dirty="0" err="1" smtClean="0">
                <a:latin typeface="Calibri"/>
                <a:ea typeface="Calibri"/>
                <a:cs typeface="Calibri"/>
                <a:sym typeface="Calibri"/>
              </a:rPr>
              <a:t>osphradium</a:t>
            </a:r>
            <a:r>
              <a:rPr lang="en-IN" dirty="0" smtClean="0">
                <a:latin typeface="Calibri"/>
                <a:ea typeface="Calibri"/>
                <a:cs typeface="Calibri"/>
                <a:sym typeface="Calibri"/>
              </a:rPr>
              <a:t>, and statocysts act as the sensory organs.</a:t>
            </a:r>
          </a:p>
          <a:p>
            <a:pPr marL="269875" lvl="0" indent="-269875">
              <a:spcAft>
                <a:spcPts val="400"/>
              </a:spcAft>
              <a:buSzPts val="1400"/>
              <a:buFont typeface="+mj-lt"/>
              <a:buAutoNum type="arabicPeriod"/>
            </a:pPr>
            <a:r>
              <a:rPr lang="en-IN" dirty="0" smtClean="0">
                <a:latin typeface="Calibri"/>
                <a:ea typeface="Calibri"/>
                <a:cs typeface="Calibri"/>
                <a:sym typeface="Calibri"/>
              </a:rPr>
              <a:t>The sexes are separate and the fertilization is external or internal.</a:t>
            </a:r>
          </a:p>
          <a:p>
            <a:pPr marL="269875" lvl="0" indent="-269875">
              <a:spcAft>
                <a:spcPts val="400"/>
              </a:spcAft>
              <a:buSzPts val="1400"/>
              <a:buFont typeface="+mj-lt"/>
              <a:buAutoNum type="arabicPeriod"/>
            </a:pPr>
            <a:r>
              <a:rPr lang="en-IN" dirty="0" smtClean="0">
                <a:latin typeface="Calibri"/>
                <a:ea typeface="Calibri"/>
                <a:cs typeface="Calibri"/>
                <a:sym typeface="Calibri"/>
              </a:rPr>
              <a:t>Development may be direct or indirect.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41159"/>
            <a:ext cx="925650" cy="925650"/>
          </a:xfrm>
          <a:prstGeom prst="rect">
            <a:avLst/>
          </a:prstGeom>
          <a:noFill/>
          <a:ln>
            <a:noFill/>
          </a:ln>
        </p:spPr>
      </p:pic>
      <p:sp>
        <p:nvSpPr>
          <p:cNvPr id="70" name="Google Shape;70;p15"/>
          <p:cNvSpPr txBox="1"/>
          <p:nvPr/>
        </p:nvSpPr>
        <p:spPr>
          <a:xfrm>
            <a:off x="272675" y="135761"/>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Mollusca</a:t>
            </a:r>
            <a:r>
              <a:rPr lang="en-IN" sz="2200" b="1" dirty="0" smtClean="0">
                <a:solidFill>
                  <a:srgbClr val="FF0000"/>
                </a:solidFill>
                <a:latin typeface="Calibri" pitchFamily="34" charset="0"/>
                <a:cs typeface="Calibri" pitchFamily="34" charset="0"/>
              </a:rPr>
              <a:t> </a:t>
            </a:r>
          </a:p>
        </p:txBody>
      </p:sp>
      <p:pic>
        <p:nvPicPr>
          <p:cNvPr id="12290" name="Picture 2" descr="General anatomy of the digestive system of a mollusc . The ..."/>
          <p:cNvPicPr>
            <a:picLocks noChangeAspect="1" noChangeArrowheads="1"/>
          </p:cNvPicPr>
          <p:nvPr/>
        </p:nvPicPr>
        <p:blipFill>
          <a:blip r:embed="rId4"/>
          <a:srcRect/>
          <a:stretch>
            <a:fillRect/>
          </a:stretch>
        </p:blipFill>
        <p:spPr bwMode="auto">
          <a:xfrm>
            <a:off x="4749281" y="998377"/>
            <a:ext cx="4226767" cy="3526972"/>
          </a:xfrm>
          <a:prstGeom prst="rect">
            <a:avLst/>
          </a:prstGeom>
          <a:noFill/>
        </p:spPr>
      </p:pic>
      <p:pic>
        <p:nvPicPr>
          <p:cNvPr id="37890" name="Picture 2" descr="Phylum Mollusca - QS Study"/>
          <p:cNvPicPr>
            <a:picLocks noChangeAspect="1" noChangeArrowheads="1"/>
          </p:cNvPicPr>
          <p:nvPr/>
        </p:nvPicPr>
        <p:blipFill>
          <a:blip r:embed="rId5"/>
          <a:srcRect/>
          <a:stretch>
            <a:fillRect/>
          </a:stretch>
        </p:blipFill>
        <p:spPr bwMode="auto">
          <a:xfrm>
            <a:off x="258211" y="1112384"/>
            <a:ext cx="4533900" cy="313372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69150"/>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Unique Features</a:t>
            </a:r>
          </a:p>
        </p:txBody>
      </p:sp>
      <p:sp>
        <p:nvSpPr>
          <p:cNvPr id="71" name="Google Shape;71;p15"/>
          <p:cNvSpPr txBox="1"/>
          <p:nvPr/>
        </p:nvSpPr>
        <p:spPr>
          <a:xfrm>
            <a:off x="272675" y="1437700"/>
            <a:ext cx="8688300" cy="2889600"/>
          </a:xfrm>
          <a:prstGeom prst="rect">
            <a:avLst/>
          </a:prstGeom>
          <a:solidFill>
            <a:schemeClr val="bg1"/>
          </a:solidFill>
          <a:ln>
            <a:noFill/>
          </a:ln>
        </p:spPr>
        <p:txBody>
          <a:bodyPr spcFirstLastPara="1" wrap="square" lIns="91425" tIns="91425" rIns="91425" bIns="91425" anchor="t" anchorCtr="0">
            <a:noAutofit/>
          </a:bodyPr>
          <a:lstStyle/>
          <a:p>
            <a:pPr>
              <a:spcAft>
                <a:spcPts val="600"/>
              </a:spcAft>
              <a:buSzPts val="1400"/>
            </a:pPr>
            <a:r>
              <a:rPr lang="en-IN" b="1" dirty="0" smtClean="0">
                <a:solidFill>
                  <a:schemeClr val="tx1"/>
                </a:solidFill>
                <a:latin typeface="Calibri" pitchFamily="34" charset="0"/>
              </a:rPr>
              <a:t>Unique Features</a:t>
            </a:r>
            <a:endParaRPr lang="en-IN" dirty="0" smtClean="0">
              <a:solidFill>
                <a:schemeClr val="tx1"/>
              </a:solidFill>
              <a:latin typeface="Calibri" pitchFamily="34" charset="0"/>
              <a:ea typeface="Calibri"/>
              <a:cs typeface="Calibri"/>
              <a:sym typeface="Calibri"/>
            </a:endParaRPr>
          </a:p>
          <a:p>
            <a:pPr lvl="0">
              <a:spcAft>
                <a:spcPts val="600"/>
              </a:spcAft>
              <a:buSzPts val="1400"/>
            </a:pPr>
            <a:r>
              <a:rPr lang="en-IN" dirty="0" smtClean="0">
                <a:latin typeface="Calibri"/>
                <a:ea typeface="Calibri"/>
                <a:cs typeface="Calibri"/>
                <a:sym typeface="Calibri"/>
              </a:rPr>
              <a:t>(i) Mantle covers the body.</a:t>
            </a:r>
          </a:p>
          <a:p>
            <a:pPr lvl="0">
              <a:spcAft>
                <a:spcPts val="600"/>
              </a:spcAft>
              <a:buSzPts val="1400"/>
            </a:pPr>
            <a:r>
              <a:rPr lang="en-IN" dirty="0" smtClean="0">
                <a:latin typeface="Calibri"/>
                <a:ea typeface="Calibri"/>
                <a:cs typeface="Calibri"/>
                <a:sym typeface="Calibri"/>
              </a:rPr>
              <a:t>(ii) Mantle may be surrounded by shell.</a:t>
            </a:r>
          </a:p>
          <a:p>
            <a:pPr lvl="0">
              <a:spcAft>
                <a:spcPts val="600"/>
              </a:spcAft>
              <a:buSzPts val="1400"/>
            </a:pPr>
            <a:r>
              <a:rPr lang="en-IN" dirty="0" smtClean="0">
                <a:latin typeface="Calibri"/>
                <a:ea typeface="Calibri"/>
                <a:cs typeface="Calibri"/>
                <a:sym typeface="Calibri"/>
              </a:rPr>
              <a:t>(iii) Nervous system consists of cerebral, visceral, pleural and pedal ganglia.</a:t>
            </a:r>
          </a:p>
          <a:p>
            <a:pPr lvl="0">
              <a:spcAft>
                <a:spcPts val="600"/>
              </a:spcAft>
              <a:buSzPts val="1400"/>
            </a:pPr>
            <a:r>
              <a:rPr lang="en-IN" b="1" dirty="0" smtClean="0">
                <a:latin typeface="Calibri"/>
                <a:ea typeface="Calibri"/>
                <a:cs typeface="Calibri"/>
                <a:sym typeface="Calibri"/>
              </a:rPr>
              <a:t>Advancement over Annelids:</a:t>
            </a:r>
          </a:p>
          <a:p>
            <a:pPr lvl="0">
              <a:spcAft>
                <a:spcPts val="600"/>
              </a:spcAft>
              <a:buSzPts val="1400"/>
            </a:pPr>
            <a:r>
              <a:rPr lang="en-IN" dirty="0" smtClean="0">
                <a:latin typeface="Calibri"/>
                <a:ea typeface="Calibri"/>
                <a:cs typeface="Calibri"/>
                <a:sym typeface="Calibri"/>
              </a:rPr>
              <a:t>(i) Shell is present in many individuals,</a:t>
            </a:r>
          </a:p>
          <a:p>
            <a:pPr lvl="0">
              <a:spcAft>
                <a:spcPts val="600"/>
              </a:spcAft>
              <a:buSzPts val="1400"/>
            </a:pPr>
            <a:r>
              <a:rPr lang="en-IN" dirty="0" smtClean="0">
                <a:latin typeface="Calibri"/>
                <a:ea typeface="Calibri"/>
                <a:cs typeface="Calibri"/>
                <a:sym typeface="Calibri"/>
              </a:rPr>
              <a:t>(ii) In some forms, a lungs is present for pulmonary respiration, and</a:t>
            </a:r>
          </a:p>
          <a:p>
            <a:pPr lvl="0">
              <a:spcAft>
                <a:spcPts val="600"/>
              </a:spcAft>
              <a:buSzPts val="1400"/>
            </a:pPr>
            <a:r>
              <a:rPr lang="en-IN" dirty="0" smtClean="0">
                <a:latin typeface="Calibri"/>
                <a:ea typeface="Calibri"/>
                <a:cs typeface="Calibri"/>
                <a:sym typeface="Calibri"/>
              </a:rPr>
              <a:t>(iii) Better developed sense organs such as eyes, statocysts and </a:t>
            </a:r>
            <a:r>
              <a:rPr lang="en-IN" dirty="0" err="1" smtClean="0">
                <a:latin typeface="Calibri"/>
                <a:ea typeface="Calibri"/>
                <a:cs typeface="Calibri"/>
                <a:sym typeface="Calibri"/>
              </a:rPr>
              <a:t>osphradia</a:t>
            </a:r>
            <a:r>
              <a:rPr lang="en-IN" dirty="0" smtClean="0">
                <a:latin typeface="Calibri"/>
                <a:ea typeface="Calibri"/>
                <a:cs typeface="Calibri"/>
                <a:sym typeface="Calibri"/>
              </a:rPr>
              <a:t>.</a:t>
            </a:r>
          </a:p>
          <a:p>
            <a:pPr>
              <a:spcAft>
                <a:spcPts val="600"/>
              </a:spcAft>
              <a:buSzPts val="1400"/>
            </a:pPr>
            <a:r>
              <a:rPr lang="en-IN" dirty="0" smtClean="0">
                <a:latin typeface="Calibri"/>
                <a:ea typeface="Calibri"/>
                <a:cs typeface="Calibri"/>
                <a:sym typeface="Calibri"/>
              </a:rPr>
              <a:t>Examples : </a:t>
            </a:r>
            <a:r>
              <a:rPr lang="en-IN" dirty="0" err="1" smtClean="0">
                <a:latin typeface="Calibri"/>
                <a:ea typeface="Calibri"/>
                <a:cs typeface="Calibri"/>
                <a:sym typeface="Calibri"/>
              </a:rPr>
              <a:t>Pila</a:t>
            </a:r>
            <a:r>
              <a:rPr lang="en-IN" dirty="0" smtClean="0">
                <a:latin typeface="Calibri"/>
                <a:ea typeface="Calibri"/>
                <a:cs typeface="Calibri"/>
                <a:sym typeface="Calibri"/>
              </a:rPr>
              <a:t> (Apple snail), </a:t>
            </a:r>
            <a:r>
              <a:rPr lang="en-IN" dirty="0" err="1" smtClean="0">
                <a:latin typeface="Calibri"/>
                <a:ea typeface="Calibri"/>
                <a:cs typeface="Calibri"/>
                <a:sym typeface="Calibri"/>
              </a:rPr>
              <a:t>Pinctada</a:t>
            </a:r>
            <a:r>
              <a:rPr lang="en-IN" dirty="0" smtClean="0">
                <a:latin typeface="Calibri"/>
                <a:ea typeface="Calibri"/>
                <a:cs typeface="Calibri"/>
                <a:sym typeface="Calibri"/>
              </a:rPr>
              <a:t> (Pearl oyster), Sepia (Cuttlefish), </a:t>
            </a:r>
            <a:r>
              <a:rPr lang="en-IN" dirty="0" err="1" smtClean="0">
                <a:latin typeface="Calibri"/>
                <a:ea typeface="Calibri"/>
                <a:cs typeface="Calibri"/>
                <a:sym typeface="Calibri"/>
              </a:rPr>
              <a:t>Loligo</a:t>
            </a:r>
            <a:r>
              <a:rPr lang="en-IN" dirty="0" smtClean="0">
                <a:latin typeface="Calibri"/>
                <a:ea typeface="Calibri"/>
                <a:cs typeface="Calibri"/>
                <a:sym typeface="Calibri"/>
              </a:rPr>
              <a:t> (Squid), Octopus (Devil fish), </a:t>
            </a:r>
            <a:r>
              <a:rPr lang="en-IN" dirty="0" err="1" smtClean="0">
                <a:latin typeface="Calibri"/>
                <a:ea typeface="Calibri"/>
                <a:cs typeface="Calibri"/>
                <a:sym typeface="Calibri"/>
              </a:rPr>
              <a:t>Aplysia</a:t>
            </a:r>
            <a:r>
              <a:rPr lang="en-IN" dirty="0" smtClean="0">
                <a:latin typeface="Calibri"/>
                <a:ea typeface="Calibri"/>
                <a:cs typeface="Calibri"/>
                <a:sym typeface="Calibri"/>
              </a:rPr>
              <a:t> (</a:t>
            </a:r>
            <a:r>
              <a:rPr lang="en-IN" dirty="0" err="1" smtClean="0">
                <a:latin typeface="Calibri"/>
                <a:ea typeface="Calibri"/>
                <a:cs typeface="Calibri"/>
                <a:sym typeface="Calibri"/>
              </a:rPr>
              <a:t>Seahare</a:t>
            </a:r>
            <a:r>
              <a:rPr lang="en-IN" dirty="0" smtClean="0">
                <a:latin typeface="Calibri"/>
                <a:ea typeface="Calibri"/>
                <a:cs typeface="Calibri"/>
                <a:sym typeface="Calibri"/>
              </a:rPr>
              <a:t>), </a:t>
            </a:r>
            <a:r>
              <a:rPr lang="en-IN" dirty="0" err="1" smtClean="0">
                <a:latin typeface="Calibri"/>
                <a:ea typeface="Calibri"/>
                <a:cs typeface="Calibri"/>
                <a:sym typeface="Calibri"/>
              </a:rPr>
              <a:t>Dentalium</a:t>
            </a:r>
            <a:r>
              <a:rPr lang="en-IN" dirty="0" smtClean="0">
                <a:latin typeface="Calibri"/>
                <a:ea typeface="Calibri"/>
                <a:cs typeface="Calibri"/>
                <a:sym typeface="Calibri"/>
              </a:rPr>
              <a:t> (Tusk shell) and </a:t>
            </a:r>
            <a:r>
              <a:rPr lang="en-IN" dirty="0" err="1" smtClean="0">
                <a:latin typeface="Calibri"/>
                <a:ea typeface="Calibri"/>
                <a:cs typeface="Calibri"/>
                <a:sym typeface="Calibri"/>
              </a:rPr>
              <a:t>Chaetopleura</a:t>
            </a:r>
            <a:r>
              <a:rPr lang="en-IN" dirty="0" smtClean="0">
                <a:latin typeface="Calibri"/>
                <a:ea typeface="Calibri"/>
                <a:cs typeface="Calibri"/>
                <a:sym typeface="Calibri"/>
              </a:rPr>
              <a:t> (</a:t>
            </a:r>
            <a:r>
              <a:rPr lang="en-IN" dirty="0" err="1" smtClean="0">
                <a:latin typeface="Calibri"/>
                <a:ea typeface="Calibri"/>
                <a:cs typeface="Calibri"/>
                <a:sym typeface="Calibri"/>
              </a:rPr>
              <a:t>Chiton</a:t>
            </a:r>
            <a:r>
              <a:rPr lang="en-IN" dirty="0" smtClean="0">
                <a:latin typeface="Calibri"/>
                <a:ea typeface="Calibri"/>
                <a:cs typeface="Calibri"/>
                <a:sym typeface="Calibri"/>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22497"/>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Echinodermata</a:t>
            </a:r>
            <a:endParaRPr lang="en-IN" sz="2200" b="1" dirty="0" smtClean="0">
              <a:solidFill>
                <a:srgbClr val="FF0000"/>
              </a:solidFill>
              <a:latin typeface="Calibri" pitchFamily="34" charset="0"/>
              <a:cs typeface="Calibri" pitchFamily="34" charset="0"/>
            </a:endParaRPr>
          </a:p>
        </p:txBody>
      </p:sp>
      <p:sp>
        <p:nvSpPr>
          <p:cNvPr id="71" name="Google Shape;71;p15"/>
          <p:cNvSpPr txBox="1"/>
          <p:nvPr/>
        </p:nvSpPr>
        <p:spPr>
          <a:xfrm>
            <a:off x="263344" y="933847"/>
            <a:ext cx="8688300"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The organisms belonging to the phylum </a:t>
            </a:r>
            <a:r>
              <a:rPr lang="en-IN" dirty="0" err="1" smtClean="0">
                <a:latin typeface="Calibri"/>
                <a:ea typeface="Calibri"/>
                <a:cs typeface="Calibri"/>
                <a:sym typeface="Calibri"/>
              </a:rPr>
              <a:t>Echinodermata</a:t>
            </a:r>
            <a:r>
              <a:rPr lang="en-IN" dirty="0" smtClean="0">
                <a:latin typeface="Calibri"/>
                <a:ea typeface="Calibri"/>
                <a:cs typeface="Calibri"/>
                <a:sym typeface="Calibri"/>
              </a:rPr>
              <a:t> are exclusively marine. Till date, there have been no traces of any terrestrial or freshwater Echinoderms.</a:t>
            </a:r>
          </a:p>
          <a:p>
            <a:pPr lvl="0">
              <a:spcAft>
                <a:spcPts val="600"/>
              </a:spcAft>
              <a:buSzPts val="1400"/>
              <a:buFont typeface="Arial" pitchFamily="34" charset="0"/>
              <a:buChar char="•"/>
            </a:pPr>
            <a:r>
              <a:rPr lang="en-IN" dirty="0" smtClean="0">
                <a:latin typeface="Calibri"/>
                <a:ea typeface="Calibri"/>
                <a:cs typeface="Calibri"/>
                <a:sym typeface="Calibri"/>
              </a:rPr>
              <a:t>These are multicellular organisms with well-developed organ systems. All the animals belonging to this phylum share the same characteristics features. They are colourful organisms with unique shapes. They are ecologically and geologically very important.</a:t>
            </a:r>
          </a:p>
          <a:p>
            <a:pPr lvl="0">
              <a:spcAft>
                <a:spcPts val="600"/>
              </a:spcAft>
              <a:buSzPts val="1400"/>
              <a:buFont typeface="Arial" pitchFamily="34" charset="0"/>
              <a:buChar char="•"/>
            </a:pPr>
            <a:r>
              <a:rPr lang="en-IN" dirty="0" smtClean="0">
                <a:latin typeface="Calibri"/>
                <a:ea typeface="Calibri"/>
                <a:cs typeface="Calibri"/>
                <a:sym typeface="Calibri"/>
              </a:rPr>
              <a:t>The Echinoderms are found in sea-depths as well as in the intertidal zones. An interesting feature of the phylum </a:t>
            </a:r>
            <a:r>
              <a:rPr lang="en-IN" dirty="0" err="1" smtClean="0">
                <a:latin typeface="Calibri"/>
                <a:ea typeface="Calibri"/>
                <a:cs typeface="Calibri"/>
                <a:sym typeface="Calibri"/>
              </a:rPr>
              <a:t>Echinodermata</a:t>
            </a:r>
            <a:r>
              <a:rPr lang="en-IN" dirty="0" smtClean="0">
                <a:latin typeface="Calibri"/>
                <a:ea typeface="Calibri"/>
                <a:cs typeface="Calibri"/>
                <a:sym typeface="Calibri"/>
              </a:rPr>
              <a:t> is that all the organisms belonging to this phylum are marine. None of the organisms is freshwater or marine.</a:t>
            </a:r>
          </a:p>
          <a:p>
            <a:pPr lvl="0">
              <a:spcAft>
                <a:spcPts val="600"/>
              </a:spcAft>
              <a:buSzPts val="1400"/>
              <a:buFont typeface="Arial" pitchFamily="34" charset="0"/>
              <a:buChar char="•"/>
            </a:pPr>
            <a:r>
              <a:rPr lang="en-IN" dirty="0" smtClean="0">
                <a:latin typeface="Calibri"/>
                <a:ea typeface="Calibri"/>
                <a:cs typeface="Calibri"/>
                <a:sym typeface="Calibri"/>
              </a:rPr>
              <a:t>The water vascular system present in echinoderms accounts for gaseous exchange, circulation of nutrients and waste elimination.</a:t>
            </a:r>
          </a:p>
        </p:txBody>
      </p:sp>
      <p:pic>
        <p:nvPicPr>
          <p:cNvPr id="10242" name="Picture 2" descr="ECHINODERMS - WikiEducator"/>
          <p:cNvPicPr>
            <a:picLocks noChangeAspect="1" noChangeArrowheads="1"/>
          </p:cNvPicPr>
          <p:nvPr/>
        </p:nvPicPr>
        <p:blipFill>
          <a:blip r:embed="rId4"/>
          <a:srcRect b="49796"/>
          <a:stretch>
            <a:fillRect/>
          </a:stretch>
        </p:blipFill>
        <p:spPr bwMode="auto">
          <a:xfrm>
            <a:off x="1222310" y="3452327"/>
            <a:ext cx="3163078" cy="1530220"/>
          </a:xfrm>
          <a:prstGeom prst="rect">
            <a:avLst/>
          </a:prstGeom>
          <a:noFill/>
        </p:spPr>
      </p:pic>
      <p:pic>
        <p:nvPicPr>
          <p:cNvPr id="6" name="Picture 2" descr="ECHINODERMS - WikiEducator"/>
          <p:cNvPicPr>
            <a:picLocks noChangeAspect="1" noChangeArrowheads="1"/>
          </p:cNvPicPr>
          <p:nvPr/>
        </p:nvPicPr>
        <p:blipFill>
          <a:blip r:embed="rId4"/>
          <a:srcRect t="49513"/>
          <a:stretch>
            <a:fillRect/>
          </a:stretch>
        </p:blipFill>
        <p:spPr bwMode="auto">
          <a:xfrm>
            <a:off x="4618653" y="3424334"/>
            <a:ext cx="3564294" cy="155257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a:t>
            </a:r>
            <a:r>
              <a:rPr lang="en-IN" sz="2200" b="1" dirty="0" err="1" smtClean="0">
                <a:solidFill>
                  <a:srgbClr val="FF0000"/>
                </a:solidFill>
                <a:latin typeface="Calibri" pitchFamily="34" charset="0"/>
                <a:cs typeface="Calibri" pitchFamily="34" charset="0"/>
              </a:rPr>
              <a:t>Echinodermata</a:t>
            </a:r>
            <a:endParaRPr lang="en-IN" sz="2200" b="1" dirty="0" smtClean="0">
              <a:solidFill>
                <a:srgbClr val="FF0000"/>
              </a:solidFill>
              <a:latin typeface="Calibri" pitchFamily="34" charset="0"/>
              <a:cs typeface="Calibri" pitchFamily="34" charset="0"/>
            </a:endParaRPr>
          </a:p>
        </p:txBody>
      </p:sp>
      <p:sp>
        <p:nvSpPr>
          <p:cNvPr id="71" name="Google Shape;71;p15"/>
          <p:cNvSpPr txBox="1"/>
          <p:nvPr/>
        </p:nvSpPr>
        <p:spPr>
          <a:xfrm>
            <a:off x="235352" y="756565"/>
            <a:ext cx="8750028" cy="2889600"/>
          </a:xfrm>
          <a:prstGeom prst="rect">
            <a:avLst/>
          </a:prstGeom>
          <a:noFill/>
          <a:ln>
            <a:noFill/>
          </a:ln>
        </p:spPr>
        <p:txBody>
          <a:bodyPr spcFirstLastPara="1" wrap="square" lIns="91425" tIns="91425" rIns="91425" bIns="91425" anchor="t" anchorCtr="0">
            <a:noAutofit/>
          </a:bodyPr>
          <a:lstStyle/>
          <a:p>
            <a:pPr marL="342900" lvl="0" indent="-342900">
              <a:spcAft>
                <a:spcPts val="400"/>
              </a:spcAft>
              <a:buSzPts val="1400"/>
              <a:buFont typeface="+mj-lt"/>
              <a:buAutoNum type="arabicPeriod"/>
            </a:pPr>
            <a:r>
              <a:rPr lang="en-IN" dirty="0" smtClean="0">
                <a:latin typeface="Calibri"/>
                <a:ea typeface="Calibri"/>
                <a:cs typeface="Calibri"/>
                <a:sym typeface="Calibri"/>
              </a:rPr>
              <a:t>They have a star-like appearance and are spherical or elongated.</a:t>
            </a:r>
          </a:p>
          <a:p>
            <a:pPr marL="342900" lvl="0" indent="-342900">
              <a:spcAft>
                <a:spcPts val="400"/>
              </a:spcAft>
              <a:buSzPts val="1400"/>
              <a:buFont typeface="+mj-lt"/>
              <a:buAutoNum type="arabicPeriod"/>
            </a:pPr>
            <a:r>
              <a:rPr lang="en-IN" dirty="0" smtClean="0">
                <a:latin typeface="Calibri"/>
                <a:ea typeface="Calibri"/>
                <a:cs typeface="Calibri"/>
                <a:sym typeface="Calibri"/>
              </a:rPr>
              <a:t>They are exclusively marine animals.</a:t>
            </a:r>
          </a:p>
          <a:p>
            <a:pPr marL="342900" lvl="0" indent="-342900">
              <a:spcAft>
                <a:spcPts val="400"/>
              </a:spcAft>
              <a:buSzPts val="1400"/>
              <a:buFont typeface="+mj-lt"/>
              <a:buAutoNum type="arabicPeriod"/>
            </a:pPr>
            <a:r>
              <a:rPr lang="en-IN" dirty="0" smtClean="0">
                <a:latin typeface="Calibri"/>
                <a:ea typeface="Calibri"/>
                <a:cs typeface="Calibri"/>
                <a:sym typeface="Calibri"/>
              </a:rPr>
              <a:t>The organisms are spiny-skinned.</a:t>
            </a:r>
          </a:p>
          <a:p>
            <a:pPr marL="342900" lvl="0" indent="-342900">
              <a:spcAft>
                <a:spcPts val="400"/>
              </a:spcAft>
              <a:buSzPts val="1400"/>
              <a:buFont typeface="+mj-lt"/>
              <a:buAutoNum type="arabicPeriod"/>
            </a:pPr>
            <a:r>
              <a:rPr lang="en-IN" dirty="0" smtClean="0">
                <a:latin typeface="Calibri"/>
                <a:ea typeface="Calibri"/>
                <a:cs typeface="Calibri"/>
                <a:sym typeface="Calibri"/>
              </a:rPr>
              <a:t>They exhibit organ level of organization.</a:t>
            </a:r>
          </a:p>
          <a:p>
            <a:pPr marL="342900" lvl="0" indent="-342900">
              <a:spcAft>
                <a:spcPts val="400"/>
              </a:spcAft>
              <a:buSzPts val="1400"/>
              <a:buFont typeface="+mj-lt"/>
              <a:buAutoNum type="arabicPeriod"/>
            </a:pPr>
            <a:r>
              <a:rPr lang="en-IN" dirty="0" smtClean="0">
                <a:latin typeface="Calibri"/>
                <a:ea typeface="Calibri"/>
                <a:cs typeface="Calibri"/>
                <a:sym typeface="Calibri"/>
              </a:rPr>
              <a:t>They are triploblastic and have a coelomic cavity.</a:t>
            </a:r>
          </a:p>
          <a:p>
            <a:pPr marL="342900" lvl="0" indent="-342900">
              <a:spcAft>
                <a:spcPts val="400"/>
              </a:spcAft>
              <a:buSzPts val="1400"/>
              <a:buFont typeface="+mj-lt"/>
              <a:buAutoNum type="arabicPeriod"/>
            </a:pPr>
            <a:r>
              <a:rPr lang="en-IN" dirty="0" smtClean="0">
                <a:latin typeface="Calibri"/>
                <a:ea typeface="Calibri"/>
                <a:cs typeface="Calibri"/>
                <a:sym typeface="Calibri"/>
              </a:rPr>
              <a:t>The skeleton is made up of calcium carbonate.</a:t>
            </a:r>
          </a:p>
          <a:p>
            <a:pPr marL="342900" lvl="0" indent="-342900">
              <a:spcAft>
                <a:spcPts val="400"/>
              </a:spcAft>
              <a:buSzPts val="1400"/>
              <a:buFont typeface="+mj-lt"/>
              <a:buAutoNum type="arabicPeriod"/>
            </a:pPr>
            <a:r>
              <a:rPr lang="en-IN" dirty="0" smtClean="0">
                <a:latin typeface="Calibri"/>
                <a:ea typeface="Calibri"/>
                <a:cs typeface="Calibri"/>
                <a:sym typeface="Calibri"/>
              </a:rPr>
              <a:t>They have an open circulatory system.</a:t>
            </a:r>
          </a:p>
          <a:p>
            <a:pPr marL="342900" lvl="0" indent="-342900">
              <a:spcAft>
                <a:spcPts val="400"/>
              </a:spcAft>
              <a:buSzPts val="1400"/>
              <a:buFont typeface="+mj-lt"/>
              <a:buAutoNum type="arabicPeriod"/>
            </a:pPr>
            <a:r>
              <a:rPr lang="en-IN" dirty="0" smtClean="0">
                <a:latin typeface="Calibri"/>
                <a:ea typeface="Calibri"/>
                <a:cs typeface="Calibri"/>
                <a:sym typeface="Calibri"/>
              </a:rPr>
              <a:t>They respire through gills or </a:t>
            </a:r>
            <a:r>
              <a:rPr lang="en-IN" dirty="0" err="1" smtClean="0">
                <a:latin typeface="Calibri"/>
                <a:ea typeface="Calibri"/>
                <a:cs typeface="Calibri"/>
                <a:sym typeface="Calibri"/>
              </a:rPr>
              <a:t>cloacal</a:t>
            </a:r>
            <a:r>
              <a:rPr lang="en-IN" dirty="0" smtClean="0">
                <a:latin typeface="Calibri"/>
                <a:ea typeface="Calibri"/>
                <a:cs typeface="Calibri"/>
                <a:sym typeface="Calibri"/>
              </a:rPr>
              <a:t> respiratory tree.</a:t>
            </a:r>
          </a:p>
          <a:p>
            <a:pPr marL="342900" lvl="0" indent="-342900">
              <a:spcAft>
                <a:spcPts val="400"/>
              </a:spcAft>
              <a:buSzPts val="1400"/>
              <a:buFont typeface="+mj-lt"/>
              <a:buAutoNum type="arabicPeriod"/>
            </a:pPr>
            <a:r>
              <a:rPr lang="en-IN" dirty="0" smtClean="0">
                <a:latin typeface="Calibri"/>
                <a:ea typeface="Calibri"/>
                <a:cs typeface="Calibri"/>
                <a:sym typeface="Calibri"/>
              </a:rPr>
              <a:t>They have a simple radial nervous system and the excretory system are absent.</a:t>
            </a:r>
          </a:p>
          <a:p>
            <a:pPr marL="342900" lvl="0" indent="-342900">
              <a:spcAft>
                <a:spcPts val="400"/>
              </a:spcAft>
              <a:buSzPts val="1400"/>
              <a:buFont typeface="+mj-lt"/>
              <a:buAutoNum type="arabicPeriod"/>
            </a:pPr>
            <a:r>
              <a:rPr lang="en-IN" dirty="0" smtClean="0">
                <a:latin typeface="Calibri"/>
                <a:ea typeface="Calibri"/>
                <a:cs typeface="Calibri"/>
                <a:sym typeface="Calibri"/>
              </a:rPr>
              <a:t>The body is not segmented with no distinct head. The mouth is present on the ventral side while the anus is on the dorsal side.</a:t>
            </a:r>
          </a:p>
          <a:p>
            <a:pPr marL="342900" lvl="0" indent="-342900">
              <a:spcAft>
                <a:spcPts val="400"/>
              </a:spcAft>
              <a:buSzPts val="1400"/>
              <a:buFont typeface="+mj-lt"/>
              <a:buAutoNum type="arabicPeriod"/>
            </a:pPr>
            <a:r>
              <a:rPr lang="en-IN" dirty="0" smtClean="0">
                <a:latin typeface="Calibri"/>
                <a:ea typeface="Calibri"/>
                <a:cs typeface="Calibri"/>
                <a:sym typeface="Calibri"/>
              </a:rPr>
              <a:t>The tube feet aids in locomotion.</a:t>
            </a:r>
          </a:p>
          <a:p>
            <a:pPr marL="342900" lvl="0" indent="-342900">
              <a:spcAft>
                <a:spcPts val="400"/>
              </a:spcAft>
              <a:buSzPts val="1400"/>
              <a:buFont typeface="+mj-lt"/>
              <a:buAutoNum type="arabicPeriod"/>
            </a:pPr>
            <a:r>
              <a:rPr lang="en-IN" dirty="0" smtClean="0">
                <a:latin typeface="Calibri"/>
                <a:ea typeface="Calibri"/>
                <a:cs typeface="Calibri"/>
                <a:sym typeface="Calibri"/>
              </a:rPr>
              <a:t>They reproduce sexually through gametic fusion and asexually through regeneration. Fertilization is external.</a:t>
            </a:r>
          </a:p>
          <a:p>
            <a:pPr marL="342900" lvl="0" indent="-342900">
              <a:spcAft>
                <a:spcPts val="400"/>
              </a:spcAft>
              <a:buSzPts val="1400"/>
              <a:buFont typeface="+mj-lt"/>
              <a:buAutoNum type="arabicPeriod"/>
            </a:pPr>
            <a:r>
              <a:rPr lang="en-IN" dirty="0" smtClean="0">
                <a:latin typeface="Calibri"/>
                <a:ea typeface="Calibri"/>
                <a:cs typeface="Calibri"/>
                <a:sym typeface="Calibri"/>
              </a:rPr>
              <a:t>The development is indirect.</a:t>
            </a:r>
          </a:p>
          <a:p>
            <a:pPr marL="342900" lvl="0" indent="-342900">
              <a:spcAft>
                <a:spcPts val="400"/>
              </a:spcAft>
              <a:buSzPts val="1400"/>
              <a:buFont typeface="+mj-lt"/>
              <a:buAutoNum type="arabicPeriod"/>
            </a:pPr>
            <a:r>
              <a:rPr lang="en-IN" dirty="0" smtClean="0">
                <a:latin typeface="Calibri"/>
                <a:ea typeface="Calibri"/>
                <a:cs typeface="Calibri"/>
                <a:sym typeface="Calibri"/>
              </a:rPr>
              <a:t>They possess the power of regeneration.</a:t>
            </a:r>
          </a:p>
          <a:p>
            <a:pPr marL="342900" lvl="0" indent="-342900">
              <a:spcAft>
                <a:spcPts val="400"/>
              </a:spcAft>
              <a:buSzPts val="1400"/>
              <a:buFont typeface="+mj-lt"/>
              <a:buAutoNum type="arabicPeriod"/>
            </a:pPr>
            <a:r>
              <a:rPr lang="en-IN" dirty="0" smtClean="0">
                <a:latin typeface="Calibri"/>
                <a:ea typeface="Calibri"/>
                <a:cs typeface="Calibri"/>
                <a:sym typeface="Calibri"/>
              </a:rPr>
              <a:t>They have poorly developed sense organs. These include chemoreceptors , tactile organs, terminal tentacles, etc.</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879</Words>
  <Application>Microsoft Office PowerPoint</Application>
  <PresentationFormat>On-screen Show (16:9)</PresentationFormat>
  <Paragraphs>104</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15</cp:revision>
  <dcterms:modified xsi:type="dcterms:W3CDTF">2020-08-27T06:27:12Z</dcterms:modified>
</cp:coreProperties>
</file>