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60" r:id="rId4"/>
    <p:sldId id="263" r:id="rId5"/>
    <p:sldId id="261" r:id="rId6"/>
    <p:sldId id="271" r:id="rId7"/>
    <p:sldId id="270" r:id="rId8"/>
    <p:sldId id="262" r:id="rId9"/>
    <p:sldId id="264" r:id="rId10"/>
    <p:sldId id="266" r:id="rId11"/>
    <p:sldId id="265" r:id="rId12"/>
    <p:sldId id="267" r:id="rId13"/>
    <p:sldId id="273" r:id="rId14"/>
    <p:sldId id="268" r:id="rId15"/>
    <p:sldId id="269" r:id="rId16"/>
    <p:sldId id="272" r:id="rId17"/>
    <p:sldId id="274" r:id="rId18"/>
    <p:sldId id="25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9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377625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3100"/>
            </a:pPr>
            <a:r>
              <a:rPr lang="en-IN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PLANT KINGDOM</a:t>
            </a:r>
          </a:p>
          <a:p>
            <a:pPr lvl="0" algn="ctr">
              <a:buSzPts val="3100"/>
            </a:pPr>
            <a:r>
              <a:rPr lang="en-IN" sz="25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PTERIDOPHYTES,GYMNOSPERMS</a:t>
            </a:r>
            <a:r>
              <a:rPr lang="en-IN" sz="25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" name="Google Shape;57;p13"/>
          <p:cNvSpPr txBox="1"/>
          <p:nvPr/>
        </p:nvSpPr>
        <p:spPr>
          <a:xfrm>
            <a:off x="2542813" y="2418760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BIOLOGY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</a:t>
            </a:r>
            <a:r>
              <a:rPr lang="en" b="1" dirty="0" smtClean="0"/>
              <a:t>:</a:t>
            </a:r>
            <a:r>
              <a:rPr lang="en-IN" b="1" dirty="0" smtClean="0"/>
              <a:t> 3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 PLANT KINGDOM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 descr="Spike Moss (Selaginella) Structure &amp; Life Cycle | Carlson Stock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10" y="111967"/>
            <a:ext cx="7623109" cy="490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20900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Economic importance</a:t>
            </a:r>
            <a:endParaRPr lang="en-IN" sz="1800" b="1" i="0" u="none" strike="noStrike" cap="none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998376"/>
            <a:ext cx="8688300" cy="332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(i) 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Ornamental value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: Many ferns are grown as ornamental plants in gardens for their large, Show and graceful foliage. e.g., species of 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Lycopodium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Nephrolepis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Selaginella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Lygodium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Anemia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Cyathea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 etc.</a:t>
            </a:r>
          </a:p>
          <a:p>
            <a:pPr>
              <a:buSzPts val="1400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(ii) 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Medicines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: An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anthelmintic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drug is obtained from the rhizomes and petioles of the fern 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Dryopteris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Lycopodium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clavatum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 is used in skin diseases. Equisetum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arvense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 has diuretic properties.</a:t>
            </a:r>
          </a:p>
          <a:p>
            <a:pPr>
              <a:buSzPts val="1400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(iii)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 Food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: 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sporocarps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of 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Marsilea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 are rich source of starch and used by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tribals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for their nutritive value.</a:t>
            </a:r>
          </a:p>
          <a:p>
            <a:pPr>
              <a:buSzPts val="1400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(iv) 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Soil conservation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: Plants like 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Selaginella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 are useful in soil conservation.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GYMNOSPERM</a:t>
            </a:r>
            <a:endParaRPr lang="en-IN" sz="1800" b="1" i="0" u="none" strike="noStrike" cap="none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44877" y="791167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(Gk. 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Gymnos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 = naked ; 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sperma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 = seed) are the plants with exposed or naked seeds or ovules.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u="sng" dirty="0" smtClean="0">
                <a:latin typeface="Calibri"/>
                <a:ea typeface="Calibri"/>
                <a:cs typeface="Calibri"/>
                <a:sym typeface="Calibri"/>
              </a:rPr>
              <a:t>These plants represent the most ancient group of seed plants.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have been generally placed in the division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spermatophyta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(seed bearing plants) along with angiosperms. They were not grouped separately as gymnosperms. But Robert Brown (1827) separated them from angiosperms and placed under a distinct group due to presence of unprotected ovules in them.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gymnosperm originated much earlier than angiosperms. However, most of the members of this group have now become extinct and only few living forms are known today.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u="sng" dirty="0" smtClean="0">
                <a:latin typeface="Calibri"/>
                <a:ea typeface="Calibri"/>
                <a:cs typeface="Calibri"/>
                <a:sym typeface="Calibri"/>
              </a:rPr>
              <a:t>Gymnosperms include medium-sized trees or tall trees and shrubs.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One of the gymnosperms, the giant redwood tree </a:t>
            </a:r>
            <a:r>
              <a:rPr lang="en-IN" i="1" dirty="0" smtClean="0">
                <a:latin typeface="Calibri"/>
                <a:ea typeface="Calibri"/>
                <a:cs typeface="Calibri"/>
                <a:sym typeface="Calibri"/>
              </a:rPr>
              <a:t>Sequoia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is one of the tallest tree species. </a:t>
            </a:r>
          </a:p>
          <a:p>
            <a:pPr>
              <a:spcAft>
                <a:spcPts val="600"/>
              </a:spcAft>
              <a:buSzPts val="1400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spcAft>
                <a:spcPts val="600"/>
              </a:spcAft>
              <a:buSzPts val="1400"/>
            </a:pPr>
            <a:r>
              <a:rPr lang="en-IN" sz="15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Characteristics of Gymnosperms</a:t>
            </a:r>
            <a:endParaRPr lang="en-IN" sz="1800" b="1" i="0" u="none" strike="noStrike" cap="none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44877" y="791167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500" b="1" dirty="0" smtClean="0">
                <a:latin typeface="Calibri"/>
                <a:ea typeface="Calibri"/>
                <a:cs typeface="Calibri"/>
                <a:sym typeface="Calibri"/>
              </a:rPr>
              <a:t> Characteristics of Gymnosperms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roots are generally tap roots.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Roots in some genera have fungal association in the form of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mycorrhiza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Pinus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), while in some others (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Cycas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) small specialised roots called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coralloid roots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are associated with N2- fixing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cyanobacteria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stems are </a:t>
            </a:r>
            <a:r>
              <a:rPr lang="en-IN" u="sng" dirty="0" err="1" smtClean="0">
                <a:latin typeface="Calibri"/>
                <a:ea typeface="Calibri"/>
                <a:cs typeface="Calibri"/>
                <a:sym typeface="Calibri"/>
              </a:rPr>
              <a:t>unbranched</a:t>
            </a:r>
            <a:r>
              <a:rPr lang="en-IN" u="sng" dirty="0" smtClean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IN" u="sng" dirty="0" err="1" smtClean="0">
                <a:latin typeface="Calibri"/>
                <a:ea typeface="Calibri"/>
                <a:cs typeface="Calibri"/>
                <a:sym typeface="Calibri"/>
              </a:rPr>
              <a:t>Cycas</a:t>
            </a:r>
            <a:r>
              <a:rPr lang="en-IN" u="sng" dirty="0" smtClean="0">
                <a:latin typeface="Calibri"/>
                <a:ea typeface="Calibri"/>
                <a:cs typeface="Calibri"/>
                <a:sym typeface="Calibri"/>
              </a:rPr>
              <a:t>) or branched (</a:t>
            </a:r>
            <a:r>
              <a:rPr lang="en-IN" u="sng" dirty="0" err="1" smtClean="0">
                <a:latin typeface="Calibri"/>
                <a:ea typeface="Calibri"/>
                <a:cs typeface="Calibri"/>
                <a:sym typeface="Calibri"/>
              </a:rPr>
              <a:t>Pinus</a:t>
            </a:r>
            <a:r>
              <a:rPr lang="en-IN" u="sng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N" u="sng" dirty="0" err="1" smtClean="0">
                <a:latin typeface="Calibri"/>
                <a:ea typeface="Calibri"/>
                <a:cs typeface="Calibri"/>
                <a:sym typeface="Calibri"/>
              </a:rPr>
              <a:t>Cedrus</a:t>
            </a:r>
            <a:r>
              <a:rPr lang="en-IN" u="sng" dirty="0" smtClean="0"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leaves may be simple or compound. In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Cycas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the pinnate leaves persist for a few years.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leaves in gymnosperms are well­ adapted to withstand extremes of temperature, humidity and wind.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In conifers, the needle-like leaves reduce the surface area. Their thick cuticle and sunken stomata also help to reduce water loss.</a:t>
            </a:r>
          </a:p>
          <a:p>
            <a:pPr>
              <a:spcAft>
                <a:spcPts val="600"/>
              </a:spcAft>
              <a:buSzPts val="1400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200"/>
            </a:pPr>
            <a:r>
              <a:rPr lang="en-IN" sz="2200" b="1" dirty="0" smtClean="0">
                <a:solidFill>
                  <a:srgbClr val="FF0000"/>
                </a:solidFill>
              </a:rPr>
              <a:t>Reproduction and life cycle of gymnosperms</a:t>
            </a:r>
          </a:p>
        </p:txBody>
      </p:sp>
      <p:sp>
        <p:nvSpPr>
          <p:cNvPr id="64" name="Google Shape;64;p14"/>
          <p:cNvSpPr txBox="1"/>
          <p:nvPr/>
        </p:nvSpPr>
        <p:spPr>
          <a:xfrm>
            <a:off x="301250" y="875725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  <a:buSzPts val="1400"/>
            </a:pP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REPRODUCTION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gymnosperms are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heterosporous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; they produce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haploid microspores and megaspores.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two kinds of spores are produced within sporangia that are borne on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sporophylls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which are arranged spirally along an axis to form compact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strobili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or cones.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strobili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bearing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microsporophylls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microsporangia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are called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microsporangiate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 or male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strobili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>
              <a:spcAft>
                <a:spcPts val="600"/>
              </a:spcAft>
              <a:buSzPts val="1400"/>
            </a:pP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LIFECYCLE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microspores develop into a male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gametophytic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generation which is highly reduced and is confined to only a limited number of cells. This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reduced gametophyte is called a pollen grain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development of pollen grains takes place within 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microsporangia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cones bearing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megasporophylls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with ovules or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megasporangia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are called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macrosporangiate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 or female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strobili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male or female cones or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strobili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may be borne on the same tree (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Pinus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) or on different trees (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Cycas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megaspore mother cell is differentiated from one of the cells of 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nucellus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nucellus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is protected by envelopes and the composite structure is called an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ovule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 The ovules are borne on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megaspo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rophylls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which may be clustered to form the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female cones.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spcAft>
                <a:spcPts val="600"/>
              </a:spcAft>
              <a:buSzPts val="1400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44684" y="154421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Arial"/>
              </a:rPr>
              <a:t>CONTD..</a:t>
            </a:r>
            <a:endParaRPr sz="2200" b="1" i="0" u="none" strike="noStrike" cap="none">
              <a:solidFill>
                <a:srgbClr val="FF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98031" y="504639"/>
            <a:ext cx="4849831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MMC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divides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meiotically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to form four megaspores.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One of the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megaspores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enclosed within the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megasporangium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nucellus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) develops into a multicellular female gametophyte that bears two or more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archegonia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or female sex organs.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multicellular female gametophyte is also retained within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megasporangium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Unlike bryophytes and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pteridophytes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, in gymnosperms the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male and the female gametophytes do not have an independent free-living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existence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.They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remain within the sporangia retained on 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sporophytes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pollen grain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is released from the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microsporangium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and are carried in air currents and come in contact with the opening of the ovules borne on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megasporophylls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pollen tube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carrying the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male gametes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grow towards archegonia in the ovules and discharge their contents near the mouth of 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archegonia.Following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fertilisation,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zygote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develops into an embryo and the ovules into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seeds.These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 seeds are not covered.</a:t>
            </a:r>
          </a:p>
        </p:txBody>
      </p:sp>
      <p:pic>
        <p:nvPicPr>
          <p:cNvPr id="8194" name="Picture 2" descr="Life Cycle of a Gymnospe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000" y="854821"/>
            <a:ext cx="3583123" cy="3717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1524" y="0"/>
            <a:ext cx="752475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53625" y="123125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N" sz="2200" b="1" i="0" u="none" strike="noStrike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Arial"/>
              </a:rPr>
              <a:t>PINUS</a:t>
            </a:r>
            <a:endParaRPr sz="2200" b="1" i="0" u="none" strike="noStrike" cap="none">
              <a:solidFill>
                <a:srgbClr val="FF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67900" y="580449"/>
            <a:ext cx="8976099" cy="377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500"/>
              </a:spcAft>
              <a:buSzPts val="1400"/>
              <a:buFont typeface="Arial" pitchFamily="34" charset="0"/>
              <a:buChar char="•"/>
            </a:pP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Pinus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is an evergreen, perennial plant of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xerophytic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nature.Mostly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the species are tall and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straight.The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plant body is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sporophyte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, differentiated into roots, stem and leaves</a:t>
            </a:r>
          </a:p>
          <a:p>
            <a:pPr lvl="0">
              <a:spcAft>
                <a:spcPts val="5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plants are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monoecious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Aft>
                <a:spcPts val="500"/>
              </a:spcAft>
              <a:buSzPts val="1400"/>
              <a:buFont typeface="Arial" pitchFamily="34" charset="0"/>
              <a:buChar char="•"/>
            </a:pP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Pinus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reproduces only by means of spores. Micro and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megasporophylls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form compact male and female cone or strobilus respectively.</a:t>
            </a:r>
          </a:p>
          <a:p>
            <a:pPr>
              <a:spcAft>
                <a:spcPts val="500"/>
              </a:spcAft>
              <a:buSzPts val="1400"/>
              <a:buFont typeface="Arial" pitchFamily="34" charset="0"/>
              <a:buChar char="•"/>
            </a:pP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Pinus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plant is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sporophyte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(2n),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heterosporous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(producing two type of spores - microspore and megaspore),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monoecious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(male and female cones are borne on same plant) .</a:t>
            </a:r>
          </a:p>
          <a:p>
            <a:pPr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Nature photography by Dragisa Savic"/>
          <p:cNvPicPr>
            <a:picLocks noChangeAspect="1" noChangeArrowheads="1"/>
          </p:cNvPicPr>
          <p:nvPr/>
        </p:nvPicPr>
        <p:blipFill>
          <a:blip r:embed="rId4"/>
          <a:srcRect l="19003" t="5821" r="11527"/>
          <a:stretch>
            <a:fillRect/>
          </a:stretch>
        </p:blipFill>
        <p:spPr bwMode="auto">
          <a:xfrm>
            <a:off x="6381750" y="2543175"/>
            <a:ext cx="2524125" cy="1695225"/>
          </a:xfrm>
          <a:prstGeom prst="rect">
            <a:avLst/>
          </a:prstGeom>
          <a:noFill/>
        </p:spPr>
      </p:pic>
      <p:pic>
        <p:nvPicPr>
          <p:cNvPr id="8194" name="Picture 2" descr="Pinus peuce cones, Tiszakürti Arborétum | Cactus plants, Conifers ..."/>
          <p:cNvPicPr>
            <a:picLocks noChangeAspect="1" noChangeArrowheads="1"/>
          </p:cNvPicPr>
          <p:nvPr/>
        </p:nvPicPr>
        <p:blipFill>
          <a:blip r:embed="rId5"/>
          <a:srcRect t="20654" b="6299"/>
          <a:stretch>
            <a:fillRect/>
          </a:stretch>
        </p:blipFill>
        <p:spPr bwMode="auto">
          <a:xfrm>
            <a:off x="517525" y="2381250"/>
            <a:ext cx="2692437" cy="2619375"/>
          </a:xfrm>
          <a:prstGeom prst="rect">
            <a:avLst/>
          </a:prstGeom>
          <a:noFill/>
        </p:spPr>
      </p:pic>
      <p:pic>
        <p:nvPicPr>
          <p:cNvPr id="8196" name="Picture 4" descr="What is the Difference Between Cycas and Pinus - Pediaa.C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7875" y="2457450"/>
            <a:ext cx="2880000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53625" y="123125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N" sz="2200" b="1" i="0" u="none" strike="noStrike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Arial"/>
              </a:rPr>
              <a:t>Cycas</a:t>
            </a:r>
            <a:endParaRPr lang="en-IN" sz="2200" b="1" i="0" u="none" strike="noStrike" cap="none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67901" y="342325"/>
            <a:ext cx="8976099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  <a:buSzPts val="1400"/>
            </a:pPr>
            <a:endParaRPr lang="en-IN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  <a:buSzPts val="1400"/>
            </a:pP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Cycas</a:t>
            </a:r>
            <a:endParaRPr lang="en-IN" b="1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Cycas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is an evergreen palm-like plant.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Cycas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plants are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dioecious</a:t>
            </a: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Plant of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Cycas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sporophyte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(2n) and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dioecious</a:t>
            </a: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male and female gametes are formed by the germination of micro and megaspores which are born on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microsporophylls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megasporophylls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present in different plants.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microsporophylls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are grouped together to form a compact conical structure called male cone, whereas 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megasporophylls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are not aggregated to form a cone, they are produced at the apex of the stem in succession with the leaves. </a:t>
            </a:r>
          </a:p>
          <a:p>
            <a:pPr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IN" dirty="0" smtClean="0"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Close Up Of Cycas Reproductive Parts, Female Cone And Seeds. Stock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653" y="2695575"/>
            <a:ext cx="3864517" cy="2314575"/>
          </a:xfrm>
          <a:prstGeom prst="rect">
            <a:avLst/>
          </a:prstGeom>
          <a:noFill/>
        </p:spPr>
      </p:pic>
      <p:pic>
        <p:nvPicPr>
          <p:cNvPr id="2054" name="Picture 6" descr="L75 millones genera exportación de caracol, caoba y plantas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676525"/>
            <a:ext cx="2552700" cy="23145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71525" y="3543300"/>
            <a:ext cx="117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FEMALE</a:t>
            </a:r>
            <a:endParaRPr lang="en-I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6350" y="3467100"/>
            <a:ext cx="117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MALE</a:t>
            </a:r>
            <a:endParaRPr lang="en-I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1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Pteridophytes</a:t>
            </a:r>
            <a:endParaRPr sz="1800" b="1" i="0" u="none" strike="noStrike" cap="none">
              <a:solidFill>
                <a:srgbClr val="00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045813"/>
            <a:ext cx="4204075" cy="357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 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pteridophytes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 (Gk. 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Pteron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 = feather and 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phyton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 = plants) means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plants with feather like fronds or ferns.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are flowerless, seedless, spore producing vascular plant which have successfully invaded the land.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Pteridophytes represent an intermediate position between bryophytes and spermatophytes (Gymnosperm and Angiosperm).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It was classified by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Carolus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Linnaeus (1754) under the class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cryptogamia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are also called 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vascular cryptogams.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group has a long fossil history. It is the most primitive group that flourished in Devonian and Carboniferous periods of Palaeozoic Era.</a:t>
            </a:r>
          </a:p>
        </p:txBody>
      </p:sp>
      <p:pic>
        <p:nvPicPr>
          <p:cNvPr id="30722" name="Picture 2" descr="Kingdom plantae cont. – VishVkosh"/>
          <p:cNvPicPr>
            <a:picLocks noChangeAspect="1" noChangeArrowheads="1"/>
          </p:cNvPicPr>
          <p:nvPr/>
        </p:nvPicPr>
        <p:blipFill>
          <a:blip r:embed="rId4"/>
          <a:srcRect l="8435" t="1792" r="11340"/>
          <a:stretch>
            <a:fillRect/>
          </a:stretch>
        </p:blipFill>
        <p:spPr bwMode="auto">
          <a:xfrm>
            <a:off x="4320268" y="887769"/>
            <a:ext cx="4450702" cy="3778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25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Characteristics of </a:t>
            </a:r>
            <a:r>
              <a:rPr lang="en-IN" sz="2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Pteridophytes</a:t>
            </a:r>
            <a:endParaRPr lang="en-IN" sz="2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10775" y="818769"/>
            <a:ext cx="4518400" cy="376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 </a:t>
            </a:r>
            <a:r>
              <a:rPr lang="en-IN" dirty="0" err="1" smtClean="0">
                <a:latin typeface="Calibri" pitchFamily="34" charset="0"/>
              </a:rPr>
              <a:t>Pteridophytes</a:t>
            </a:r>
            <a:r>
              <a:rPr lang="en-IN" dirty="0" smtClean="0">
                <a:latin typeface="Calibri" pitchFamily="34" charset="0"/>
              </a:rPr>
              <a:t> include </a:t>
            </a:r>
            <a:r>
              <a:rPr lang="en-IN" b="1" dirty="0" smtClean="0">
                <a:latin typeface="Calibri" pitchFamily="34" charset="0"/>
              </a:rPr>
              <a:t>horsetails and ferns.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Evolutionarily, they are </a:t>
            </a:r>
            <a:r>
              <a:rPr lang="en-IN" b="1" dirty="0" smtClean="0">
                <a:latin typeface="Calibri" pitchFamily="34" charset="0"/>
              </a:rPr>
              <a:t>the first terrestrial plants to possess vascular tissues - xylem and phloem.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 </a:t>
            </a:r>
            <a:r>
              <a:rPr lang="en-IN" dirty="0" err="1" smtClean="0">
                <a:latin typeface="Calibri" pitchFamily="34" charset="0"/>
              </a:rPr>
              <a:t>pteridophytes</a:t>
            </a:r>
            <a:r>
              <a:rPr lang="en-IN" dirty="0" smtClean="0">
                <a:latin typeface="Calibri" pitchFamily="34" charset="0"/>
              </a:rPr>
              <a:t> are found in cool, damp, shady places though some may flourish well in sandy ­soil conditions.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In </a:t>
            </a:r>
            <a:r>
              <a:rPr lang="en-IN" dirty="0" err="1" smtClean="0">
                <a:latin typeface="Calibri" pitchFamily="34" charset="0"/>
              </a:rPr>
              <a:t>pteridophytes</a:t>
            </a:r>
            <a:r>
              <a:rPr lang="en-IN" dirty="0" smtClean="0">
                <a:latin typeface="Calibri" pitchFamily="34" charset="0"/>
              </a:rPr>
              <a:t>, the main plant body is a </a:t>
            </a:r>
            <a:r>
              <a:rPr lang="en-IN" dirty="0" err="1" smtClean="0">
                <a:latin typeface="Calibri" pitchFamily="34" charset="0"/>
              </a:rPr>
              <a:t>sporophyte</a:t>
            </a:r>
            <a:r>
              <a:rPr lang="en-IN" dirty="0" smtClean="0">
                <a:latin typeface="Calibri" pitchFamily="34" charset="0"/>
              </a:rPr>
              <a:t> which is differentiated into true root, stem and leaves.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These organs possess well ­differentiated vascular tissues.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 leaves in </a:t>
            </a:r>
            <a:r>
              <a:rPr lang="en-IN" dirty="0" err="1" smtClean="0">
                <a:latin typeface="Calibri" pitchFamily="34" charset="0"/>
              </a:rPr>
              <a:t>pteridophyta</a:t>
            </a:r>
            <a:r>
              <a:rPr lang="en-IN" dirty="0" smtClean="0">
                <a:latin typeface="Calibri" pitchFamily="34" charset="0"/>
              </a:rPr>
              <a:t> are </a:t>
            </a:r>
            <a:r>
              <a:rPr lang="en-IN" b="1" dirty="0" smtClean="0">
                <a:latin typeface="Calibri" pitchFamily="34" charset="0"/>
              </a:rPr>
              <a:t>small (</a:t>
            </a:r>
            <a:r>
              <a:rPr lang="en-IN" b="1" dirty="0" err="1" smtClean="0">
                <a:latin typeface="Calibri" pitchFamily="34" charset="0"/>
              </a:rPr>
              <a:t>microphylls</a:t>
            </a:r>
            <a:r>
              <a:rPr lang="en-IN" b="1" dirty="0" smtClean="0">
                <a:latin typeface="Calibri" pitchFamily="34" charset="0"/>
              </a:rPr>
              <a:t>) as in </a:t>
            </a:r>
            <a:r>
              <a:rPr lang="en-IN" b="1" dirty="0" err="1" smtClean="0">
                <a:latin typeface="Calibri" pitchFamily="34" charset="0"/>
              </a:rPr>
              <a:t>Selaginelia</a:t>
            </a:r>
            <a:r>
              <a:rPr lang="en-IN" b="1" dirty="0" smtClean="0">
                <a:latin typeface="Calibri" pitchFamily="34" charset="0"/>
              </a:rPr>
              <a:t> or large (</a:t>
            </a:r>
            <a:r>
              <a:rPr lang="en-IN" b="1" dirty="0" err="1" smtClean="0">
                <a:latin typeface="Calibri" pitchFamily="34" charset="0"/>
              </a:rPr>
              <a:t>macrophylls</a:t>
            </a:r>
            <a:r>
              <a:rPr lang="en-IN" b="1" dirty="0" smtClean="0">
                <a:latin typeface="Calibri" pitchFamily="34" charset="0"/>
              </a:rPr>
              <a:t>) as in ferns.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 </a:t>
            </a:r>
            <a:r>
              <a:rPr lang="en-IN" dirty="0" err="1" smtClean="0">
                <a:latin typeface="Calibri" pitchFamily="34" charset="0"/>
              </a:rPr>
              <a:t>sporophytes</a:t>
            </a:r>
            <a:r>
              <a:rPr lang="en-IN" dirty="0" smtClean="0">
                <a:latin typeface="Calibri" pitchFamily="34" charset="0"/>
              </a:rPr>
              <a:t> bear sporangia that are subtended by leaf-like appendages called </a:t>
            </a:r>
            <a:r>
              <a:rPr lang="en-IN" b="1" dirty="0" err="1" smtClean="0">
                <a:latin typeface="Calibri" pitchFamily="34" charset="0"/>
              </a:rPr>
              <a:t>sporophylls</a:t>
            </a:r>
            <a:r>
              <a:rPr lang="en-IN" b="1" dirty="0" smtClean="0">
                <a:latin typeface="Calibri" pitchFamily="34" charset="0"/>
              </a:rPr>
              <a:t>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In some cases </a:t>
            </a:r>
            <a:r>
              <a:rPr lang="en-IN" dirty="0" err="1" smtClean="0">
                <a:latin typeface="Calibri" pitchFamily="34" charset="0"/>
              </a:rPr>
              <a:t>sporophylls</a:t>
            </a:r>
            <a:r>
              <a:rPr lang="en-IN" dirty="0" smtClean="0">
                <a:latin typeface="Calibri" pitchFamily="34" charset="0"/>
              </a:rPr>
              <a:t> may form distinct compact structures called </a:t>
            </a:r>
            <a:r>
              <a:rPr lang="en-IN" b="1" dirty="0" err="1" smtClean="0">
                <a:latin typeface="Calibri" pitchFamily="34" charset="0"/>
              </a:rPr>
              <a:t>strobili</a:t>
            </a:r>
            <a:r>
              <a:rPr lang="en-IN" b="1" dirty="0" smtClean="0">
                <a:latin typeface="Calibri" pitchFamily="34" charset="0"/>
              </a:rPr>
              <a:t> or cones </a:t>
            </a:r>
            <a:r>
              <a:rPr lang="en-IN" dirty="0" smtClean="0">
                <a:latin typeface="Calibri" pitchFamily="34" charset="0"/>
              </a:rPr>
              <a:t>(</a:t>
            </a:r>
            <a:r>
              <a:rPr lang="en-IN" i="1" dirty="0" err="1" smtClean="0">
                <a:latin typeface="Calibri" pitchFamily="34" charset="0"/>
              </a:rPr>
              <a:t>Selaginella</a:t>
            </a:r>
            <a:r>
              <a:rPr lang="en-IN" i="1" dirty="0" smtClean="0">
                <a:latin typeface="Calibri" pitchFamily="34" charset="0"/>
              </a:rPr>
              <a:t>, Equisetum</a:t>
            </a:r>
            <a:r>
              <a:rPr lang="en-IN" dirty="0" smtClean="0">
                <a:latin typeface="Calibri" pitchFamily="34" charset="0"/>
              </a:rPr>
              <a:t>).</a:t>
            </a:r>
          </a:p>
        </p:txBody>
      </p:sp>
      <p:pic>
        <p:nvPicPr>
          <p:cNvPr id="6" name="Picture 4" descr="Morphology of the Lycophy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1550" y="0"/>
            <a:ext cx="3485373" cy="2160000"/>
          </a:xfrm>
          <a:prstGeom prst="rect">
            <a:avLst/>
          </a:prstGeom>
          <a:noFill/>
        </p:spPr>
      </p:pic>
      <p:pic>
        <p:nvPicPr>
          <p:cNvPr id="28674" name="Picture 2" descr="Notes on Selaginella: Systematic Position, Plant body, Strobilus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0" y="2263500"/>
            <a:ext cx="4058428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N" sz="2200" b="1" i="0" u="none" strike="noStrike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Arial"/>
              </a:rPr>
              <a:t>Continued....</a:t>
            </a:r>
            <a:endParaRPr lang="en-IN" sz="2200" b="1" i="0" u="none" strike="noStrike" cap="none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82200" y="1218625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 sporangia produce spores by meiosis in spore mother cells.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 spores germinate to give rise to inconspicuous, small but multicellular, free-living, mostly photosynthetic </a:t>
            </a:r>
            <a:r>
              <a:rPr lang="en-IN" dirty="0" err="1" smtClean="0">
                <a:latin typeface="Calibri" pitchFamily="34" charset="0"/>
              </a:rPr>
              <a:t>thalloid</a:t>
            </a:r>
            <a:r>
              <a:rPr lang="en-IN" dirty="0" smtClean="0">
                <a:latin typeface="Calibri" pitchFamily="34" charset="0"/>
              </a:rPr>
              <a:t> gametophytes called </a:t>
            </a:r>
            <a:r>
              <a:rPr lang="en-IN" b="1" dirty="0" err="1" smtClean="0">
                <a:latin typeface="Calibri" pitchFamily="34" charset="0"/>
              </a:rPr>
              <a:t>prothallus</a:t>
            </a:r>
            <a:r>
              <a:rPr lang="en-IN" b="1" dirty="0" smtClean="0">
                <a:latin typeface="Calibri" pitchFamily="34" charset="0"/>
              </a:rPr>
              <a:t>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u="sng" dirty="0" smtClean="0">
                <a:latin typeface="Calibri" pitchFamily="34" charset="0"/>
              </a:rPr>
              <a:t>These gametophytes require cool, damp, shady places to grow. Because of this specific restricted requirement and the need for water for fertilisation, the spread of living </a:t>
            </a:r>
            <a:r>
              <a:rPr lang="en-IN" u="sng" dirty="0" err="1" smtClean="0">
                <a:latin typeface="Calibri" pitchFamily="34" charset="0"/>
              </a:rPr>
              <a:t>pteridophytes</a:t>
            </a:r>
            <a:r>
              <a:rPr lang="en-IN" u="sng" dirty="0" smtClean="0">
                <a:latin typeface="Calibri" pitchFamily="34" charset="0"/>
              </a:rPr>
              <a:t> is limited and restricted to narrow geographical regions.</a:t>
            </a:r>
            <a:endParaRPr lang="en-IN" u="sng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The megaspores and micros pores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germinate and give rise to female and male gametophytes, respectively.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u="sng" dirty="0" smtClean="0">
                <a:latin typeface="Calibri"/>
                <a:ea typeface="Calibri"/>
                <a:cs typeface="Calibri"/>
                <a:sym typeface="Calibri"/>
              </a:rPr>
              <a:t>The female gametophytes in these plants are retained on the parent </a:t>
            </a:r>
            <a:r>
              <a:rPr lang="en-IN" u="sng" dirty="0" err="1" smtClean="0">
                <a:latin typeface="Calibri"/>
                <a:ea typeface="Calibri"/>
                <a:cs typeface="Calibri"/>
                <a:sym typeface="Calibri"/>
              </a:rPr>
              <a:t>sporophytes</a:t>
            </a:r>
            <a:r>
              <a:rPr lang="en-IN" u="sng" dirty="0" smtClean="0">
                <a:latin typeface="Calibri"/>
                <a:ea typeface="Calibri"/>
                <a:cs typeface="Calibri"/>
                <a:sym typeface="Calibri"/>
              </a:rPr>
              <a:t> for variable periods.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development of the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zygotes into young embryos takes place within the female gametophytes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This event is a precursor to the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seed habit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considered an important step in evolution.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  <a:buSzPts val="1400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Reproduction</a:t>
            </a:r>
          </a:p>
        </p:txBody>
      </p:sp>
      <p:sp>
        <p:nvSpPr>
          <p:cNvPr id="64" name="Google Shape;64;p14"/>
          <p:cNvSpPr txBox="1"/>
          <p:nvPr/>
        </p:nvSpPr>
        <p:spPr>
          <a:xfrm>
            <a:off x="132714" y="728573"/>
            <a:ext cx="4252674" cy="367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gametophytes bear male and female sex organs called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antheridia and archegonia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, respectively.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Water is required for transfer of antherozoids the male gametes released from the antheridia, to the mouth of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archegonium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Fusion of male gamete with the egg present in 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archegonium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result in the formation of zygote.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development of the zygotes into young embryos take place within the female gametophytes. This event is a precursor to the seed habit considered an important step in evolution.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In majority of 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pteridophytes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all the spores are of similar kinds; such plants are called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homosporous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Genera like </a:t>
            </a:r>
            <a:r>
              <a:rPr lang="en-IN" i="1" dirty="0" err="1" smtClean="0">
                <a:latin typeface="Calibri"/>
                <a:ea typeface="Calibri"/>
                <a:cs typeface="Calibri"/>
                <a:sym typeface="Calibri"/>
              </a:rPr>
              <a:t>Selaginella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IN" i="1" dirty="0" err="1" smtClean="0">
                <a:latin typeface="Calibri"/>
                <a:ea typeface="Calibri"/>
                <a:cs typeface="Calibri"/>
                <a:sym typeface="Calibri"/>
              </a:rPr>
              <a:t>Salvinia</a:t>
            </a:r>
            <a:r>
              <a:rPr lang="en-IN" i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which produce two kinds of spores, macro (large) and micro (small) spores, are known as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heterosporous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39938" name="Picture 2" descr="https://files.askiitians.com/cdn1/cms-content/biologyplant-kingdompteridophytes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799711"/>
            <a:ext cx="4610100" cy="3862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Similarities with bryophytes</a:t>
            </a: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IN" dirty="0" smtClean="0">
                <a:latin typeface="Calibri" pitchFamily="34" charset="0"/>
              </a:rPr>
              <a:t>(a) Both have terrestrial mode of life.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libri" pitchFamily="34" charset="0"/>
              </a:rPr>
              <a:t>(b) Water is indispensable for the process of fertilization.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libri" pitchFamily="34" charset="0"/>
              </a:rPr>
              <a:t>(c) Male gametes are flagellated.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libri" pitchFamily="34" charset="0"/>
              </a:rPr>
              <a:t>(d) The structure and ontogeny of sex organs </a:t>
            </a:r>
            <a:r>
              <a:rPr lang="en-IN" i="1" dirty="0" smtClean="0">
                <a:latin typeface="Calibri" pitchFamily="34" charset="0"/>
              </a:rPr>
              <a:t>i.e. </a:t>
            </a:r>
            <a:r>
              <a:rPr lang="en-IN" u="sng" dirty="0" err="1" smtClean="0">
                <a:latin typeface="Calibri" pitchFamily="34" charset="0"/>
              </a:rPr>
              <a:t>antheridium</a:t>
            </a:r>
            <a:r>
              <a:rPr lang="en-IN" u="sng" dirty="0" smtClean="0">
                <a:latin typeface="Calibri" pitchFamily="34" charset="0"/>
              </a:rPr>
              <a:t> and </a:t>
            </a:r>
            <a:r>
              <a:rPr lang="en-IN" u="sng" dirty="0" err="1" smtClean="0">
                <a:latin typeface="Calibri" pitchFamily="34" charset="0"/>
              </a:rPr>
              <a:t>archegonium</a:t>
            </a:r>
            <a:r>
              <a:rPr lang="en-IN" u="sng" dirty="0" smtClean="0">
                <a:latin typeface="Calibri" pitchFamily="34" charset="0"/>
              </a:rPr>
              <a:t> is based on similar pattern</a:t>
            </a:r>
            <a:r>
              <a:rPr lang="en-IN" dirty="0" smtClean="0">
                <a:latin typeface="Calibri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libri" pitchFamily="34" charset="0"/>
              </a:rPr>
              <a:t>(e) Both the groups have definite alternation of </a:t>
            </a:r>
            <a:r>
              <a:rPr lang="en-IN" dirty="0" err="1" smtClean="0">
                <a:latin typeface="Calibri" pitchFamily="34" charset="0"/>
              </a:rPr>
              <a:t>sporophytic</a:t>
            </a:r>
            <a:r>
              <a:rPr lang="en-IN" dirty="0" smtClean="0">
                <a:latin typeface="Calibri" pitchFamily="34" charset="0"/>
              </a:rPr>
              <a:t> and </a:t>
            </a:r>
            <a:r>
              <a:rPr lang="en-IN" dirty="0" err="1" smtClean="0">
                <a:latin typeface="Calibri" pitchFamily="34" charset="0"/>
              </a:rPr>
              <a:t>gametophytic</a:t>
            </a:r>
            <a:r>
              <a:rPr lang="en-IN" dirty="0" smtClean="0">
                <a:latin typeface="Calibri" pitchFamily="34" charset="0"/>
              </a:rPr>
              <a:t> generations.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libri" pitchFamily="34" charset="0"/>
              </a:rPr>
              <a:t>(f) Sexual reproduction is of </a:t>
            </a:r>
            <a:r>
              <a:rPr lang="en-IN" dirty="0" err="1" smtClean="0">
                <a:latin typeface="Calibri" pitchFamily="34" charset="0"/>
              </a:rPr>
              <a:t>oogamous</a:t>
            </a:r>
            <a:r>
              <a:rPr lang="en-IN" dirty="0" smtClean="0">
                <a:latin typeface="Calibri" pitchFamily="34" charset="0"/>
              </a:rPr>
              <a:t> type. Zygote is retained within the </a:t>
            </a:r>
            <a:r>
              <a:rPr lang="en-IN" dirty="0" err="1" smtClean="0">
                <a:latin typeface="Calibri" pitchFamily="34" charset="0"/>
              </a:rPr>
              <a:t>venter</a:t>
            </a:r>
            <a:r>
              <a:rPr lang="en-IN" dirty="0" smtClean="0">
                <a:latin typeface="Calibri" pitchFamily="34" charset="0"/>
              </a:rPr>
              <a:t> of </a:t>
            </a:r>
            <a:r>
              <a:rPr lang="en-IN" dirty="0" err="1" smtClean="0">
                <a:latin typeface="Calibri" pitchFamily="34" charset="0"/>
              </a:rPr>
              <a:t>archegonium</a:t>
            </a:r>
            <a:r>
              <a:rPr lang="en-IN" dirty="0" smtClean="0">
                <a:latin typeface="Calibri" pitchFamily="34" charset="0"/>
              </a:rPr>
              <a:t> to form embryo.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libri" pitchFamily="34" charset="0"/>
              </a:rPr>
              <a:t>(g) </a:t>
            </a:r>
            <a:r>
              <a:rPr lang="en-IN" u="sng" dirty="0" smtClean="0">
                <a:latin typeface="Calibri" pitchFamily="34" charset="0"/>
              </a:rPr>
              <a:t>Sex organs are surrounded by sterile jacket</a:t>
            </a:r>
            <a:r>
              <a:rPr lang="en-IN" dirty="0" smtClean="0">
                <a:latin typeface="Calibri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libri" pitchFamily="34" charset="0"/>
              </a:rPr>
              <a:t>(h) The young </a:t>
            </a:r>
            <a:r>
              <a:rPr lang="en-IN" dirty="0" err="1" smtClean="0">
                <a:latin typeface="Calibri" pitchFamily="34" charset="0"/>
              </a:rPr>
              <a:t>sporophyte</a:t>
            </a:r>
            <a:r>
              <a:rPr lang="en-IN" dirty="0" smtClean="0">
                <a:latin typeface="Calibri" pitchFamily="34" charset="0"/>
              </a:rPr>
              <a:t> is partially or wholly dependent on the gametophyte for nourishment.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1050" y="-114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Similarities with spermatophytes</a:t>
            </a: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(a) In both the cases,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sporophytic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plant body is large, independently existing and dominant phase of life cycle.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(b) The plant body is differentiated into true stem, leaves and roots.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(c) Vascular tissue is present.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(d) Spores are produced inside the sporangia.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(e) Presence of distinct alternation of generations.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(f) Process of photosynthesis is mainly confined to leaves. Stomata are present on the leaves.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Classification</a:t>
            </a:r>
          </a:p>
        </p:txBody>
      </p:sp>
      <p:sp>
        <p:nvSpPr>
          <p:cNvPr id="64" name="Google Shape;64;p14"/>
          <p:cNvSpPr txBox="1"/>
          <p:nvPr/>
        </p:nvSpPr>
        <p:spPr>
          <a:xfrm>
            <a:off x="282005" y="961839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Eichler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 (1883) classified the plant kingdom into 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Cryptogamia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 and 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Phanerogamia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Cryptogamia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was further divided into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Thallophyta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, Bryophytes and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Pteridophyta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Oswald and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Tippo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(1942) classified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pteridophytes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in to four sub-phyla.</a:t>
            </a:r>
          </a:p>
          <a:p>
            <a:pPr lvl="0" indent="180975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(i)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Psilopsida-</a:t>
            </a:r>
            <a:r>
              <a:rPr lang="en-IN" i="1" dirty="0" err="1" smtClean="0">
                <a:latin typeface="Calibri"/>
                <a:ea typeface="Calibri"/>
                <a:cs typeface="Calibri"/>
                <a:sym typeface="Calibri"/>
              </a:rPr>
              <a:t>Psilotum</a:t>
            </a:r>
            <a:endParaRPr lang="en-IN" i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indent="180975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(ii)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Lycopsida-</a:t>
            </a:r>
            <a:r>
              <a:rPr lang="en-IN" i="1" dirty="0" err="1" smtClean="0">
                <a:latin typeface="Calibri"/>
                <a:ea typeface="Calibri"/>
                <a:cs typeface="Calibri"/>
                <a:sym typeface="Calibri"/>
              </a:rPr>
              <a:t>Sellaginella,Lycopodium</a:t>
            </a:r>
            <a:endParaRPr lang="en-IN" i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indent="180975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(iii)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Sphenopsida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IN" i="1" dirty="0" smtClean="0">
                <a:latin typeface="Calibri"/>
                <a:ea typeface="Calibri"/>
                <a:cs typeface="Calibri"/>
                <a:sym typeface="Calibri"/>
              </a:rPr>
              <a:t>Equisetum</a:t>
            </a:r>
          </a:p>
          <a:p>
            <a:pPr indent="180975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(iv)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Pteropsida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IN" i="1" dirty="0" err="1" smtClean="0">
                <a:latin typeface="Calibri"/>
                <a:ea typeface="Calibri"/>
                <a:cs typeface="Calibri"/>
                <a:sym typeface="Calibri"/>
              </a:rPr>
              <a:t>Drtopteris</a:t>
            </a:r>
            <a:r>
              <a:rPr lang="en-IN" i="1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N" i="1" dirty="0" err="1" smtClean="0">
                <a:latin typeface="Calibri"/>
                <a:ea typeface="Calibri"/>
                <a:cs typeface="Calibri"/>
                <a:sym typeface="Calibri"/>
              </a:rPr>
              <a:t>Pteris,Adiatum</a:t>
            </a:r>
            <a:endParaRPr lang="en-IN" i="1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spcAft>
                <a:spcPts val="600"/>
              </a:spcAft>
              <a:buSzPts val="1400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  <a:buSzPts val="1400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30" name="Picture 2" descr="https://files.askiitians.com/cdn1/cms-content/biologyplant-kingdompteridophytes_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6727" y="1887116"/>
            <a:ext cx="4777273" cy="32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613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Selaginella</a:t>
            </a:r>
            <a:endParaRPr lang="en-IN" sz="2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07360" y="840541"/>
            <a:ext cx="8666051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Selaginella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is commonly called the little club moss or spike moss. It is mainly found in damp shaded places.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plant body is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sporophytic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(2n), which is an evergreen and delicate herb having adventitious roots.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plants show great variation in their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morphology.Some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species are prostrate growing upon the surface and some are climbers.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Reproduction takes place by vegetative and sexual (by spores) method</a:t>
            </a:r>
          </a:p>
          <a:p>
            <a:pPr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SEXUAL REPRODUCTION: 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reproductive structure in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Selaginella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is strobilus or spike. It is a sessile structure and develops at the terminal ends of the branches and its length varies from 1/4th of an inch to 2-3 inches in different species.</a:t>
            </a:r>
          </a:p>
          <a:p>
            <a:pPr>
              <a:spcAft>
                <a:spcPts val="2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sporangia are of two types:</a:t>
            </a:r>
          </a:p>
          <a:p>
            <a:pPr marL="400050" indent="-400050">
              <a:spcAft>
                <a:spcPts val="200"/>
              </a:spcAft>
              <a:buSzPts val="1400"/>
              <a:buAutoNum type="romanLcParenBoth"/>
            </a:pP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Megasporangia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: Borne on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megasporophylls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Megasporangium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is pale greenish and contains chalky white, yellow or orange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megaspores.The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megasporangium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is four-lobed structure with a 2-layered jacket, one layer of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tapetum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and a large number of microspore mother cell. However, only one megaspore mother cell is functional. After meiosis it produces 4 megaspores out of which 1remains and 3 degenerate. </a:t>
            </a:r>
          </a:p>
          <a:p>
            <a:pPr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(ii) 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Microsporangia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: Borne on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microsporophylls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having a large number of small spores. Thus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Selaginella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IN" b="1" dirty="0" err="1" smtClean="0">
                <a:latin typeface="Calibri"/>
                <a:ea typeface="Calibri"/>
                <a:cs typeface="Calibri"/>
                <a:sym typeface="Calibri"/>
              </a:rPr>
              <a:t>heterosporous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 Microsporangium is pale yellow, oval or spherical body, with 2-layered jacket, one layered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tapetum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and a number of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microspore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mother cells which undergo meiosis and form </a:t>
            </a: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haploid microspores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 The main body consists of a wall having two layers, inside which are present numerous small microspores (400-2000).</a:t>
            </a:r>
          </a:p>
          <a:p>
            <a:pPr>
              <a:spcAft>
                <a:spcPts val="600"/>
              </a:spcAft>
              <a:buSzPts val="1400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1283</Words>
  <Application>Microsoft Office PowerPoint</Application>
  <PresentationFormat>On-screen Show (16:9)</PresentationFormat>
  <Paragraphs>132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PRAVAT</cp:lastModifiedBy>
  <cp:revision>21</cp:revision>
  <dcterms:modified xsi:type="dcterms:W3CDTF">2020-08-27T06:05:28Z</dcterms:modified>
</cp:coreProperties>
</file>