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60" r:id="rId2"/>
    <p:sldId id="261" r:id="rId3"/>
    <p:sldId id="257" r:id="rId4"/>
    <p:sldId id="262" r:id="rId5"/>
    <p:sldId id="263" r:id="rId6"/>
    <p:sldId id="264" r:id="rId7"/>
    <p:sldId id="265" r:id="rId8"/>
    <p:sldId id="266" r:id="rId9"/>
    <p:sldId id="267" r:id="rId10"/>
    <p:sldId id="268" r:id="rId11"/>
    <p:sldId id="258"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0" y="579982"/>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BIOLOGICAL CLASSIFICATION</a:t>
            </a:r>
          </a:p>
          <a:p>
            <a:pPr lvl="0" algn="ctr">
              <a:buSzPts val="3100"/>
            </a:pPr>
            <a:r>
              <a:rPr lang="en-IN" sz="2500" b="1" i="0" u="none" strike="noStrike" cap="none" dirty="0" smtClean="0">
                <a:solidFill>
                  <a:schemeClr val="tx1"/>
                </a:solidFill>
                <a:latin typeface="Calibri"/>
                <a:ea typeface="Calibri"/>
                <a:cs typeface="Calibri"/>
                <a:sym typeface="Calibri"/>
              </a:rPr>
              <a:t>KINGDOM FUNGI</a:t>
            </a:r>
            <a:endParaRPr sz="2500" b="0" i="0" u="none" strike="noStrike" cap="none">
              <a:solidFill>
                <a:schemeClr val="tx1"/>
              </a:solidFill>
              <a:latin typeface="Calibri"/>
              <a:ea typeface="Calibri"/>
              <a:cs typeface="Calibri"/>
              <a:sym typeface="Calibri"/>
            </a:endParaRPr>
          </a:p>
        </p:txBody>
      </p:sp>
      <p:sp>
        <p:nvSpPr>
          <p:cNvPr id="57" name="Google Shape;57;p13"/>
          <p:cNvSpPr txBox="1"/>
          <p:nvPr/>
        </p:nvSpPr>
        <p:spPr>
          <a:xfrm>
            <a:off x="2548746" y="2525085"/>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a:t>
            </a:r>
            <a:r>
              <a:rPr lang="en" b="1" dirty="0" smtClean="0"/>
              <a:t>NUMBER:</a:t>
            </a:r>
            <a:r>
              <a:rPr lang="en-IN" b="1" dirty="0" smtClean="0"/>
              <a:t>2</a:t>
            </a:r>
            <a:endParaRPr b="1"/>
          </a:p>
          <a:p>
            <a:pPr marL="0" lvl="0" indent="0" algn="l" rtl="0">
              <a:spcBef>
                <a:spcPts val="0"/>
              </a:spcBef>
              <a:spcAft>
                <a:spcPts val="0"/>
              </a:spcAft>
              <a:buNone/>
            </a:pPr>
            <a:r>
              <a:rPr lang="en" b="1" dirty="0"/>
              <a:t>CHAPTER NAME </a:t>
            </a:r>
            <a:r>
              <a:rPr lang="en" b="1" dirty="0" smtClean="0"/>
              <a:t>: BIOLOGICAL CLASSIFICATION </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Basidiomycetes</a:t>
            </a: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263343" y="775226"/>
            <a:ext cx="4840502" cy="4368273"/>
          </a:xfrm>
          <a:prstGeom prst="rect">
            <a:avLst/>
          </a:prstGeom>
          <a:noFill/>
          <a:ln>
            <a:noFill/>
          </a:ln>
        </p:spPr>
        <p:txBody>
          <a:bodyPr spcFirstLastPara="1" wrap="square" lIns="91425" tIns="91425" rIns="91425" bIns="91425" anchor="t" anchorCtr="0">
            <a:noAutofit/>
          </a:bodyPr>
          <a:lstStyle/>
          <a:p>
            <a:pPr lvl="0">
              <a:spcAft>
                <a:spcPts val="300"/>
              </a:spcAft>
              <a:buSzPts val="1400"/>
              <a:buFont typeface="Arial" pitchFamily="34" charset="0"/>
              <a:buChar char="•"/>
            </a:pPr>
            <a:r>
              <a:rPr lang="en-IN" dirty="0" smtClean="0">
                <a:latin typeface="Calibri"/>
                <a:ea typeface="Calibri"/>
                <a:cs typeface="Calibri"/>
                <a:sym typeface="Calibri"/>
              </a:rPr>
              <a:t>Commonly known forms of </a:t>
            </a:r>
            <a:r>
              <a:rPr lang="en-IN" dirty="0" err="1" smtClean="0">
                <a:latin typeface="Calibri"/>
                <a:ea typeface="Calibri"/>
                <a:cs typeface="Calibri"/>
                <a:sym typeface="Calibri"/>
              </a:rPr>
              <a:t>basidiomycetes</a:t>
            </a:r>
            <a:r>
              <a:rPr lang="en-IN" dirty="0" smtClean="0">
                <a:latin typeface="Calibri"/>
                <a:ea typeface="Calibri"/>
                <a:cs typeface="Calibri"/>
                <a:sym typeface="Calibri"/>
              </a:rPr>
              <a:t> are mushrooms, bracket fungi or puffballs.</a:t>
            </a:r>
          </a:p>
          <a:p>
            <a:pPr lvl="0">
              <a:spcAft>
                <a:spcPts val="300"/>
              </a:spcAft>
              <a:buSzPts val="1400"/>
              <a:buFont typeface="Arial" pitchFamily="34" charset="0"/>
              <a:buChar char="•"/>
            </a:pPr>
            <a:r>
              <a:rPr lang="en-IN" dirty="0" smtClean="0">
                <a:latin typeface="Calibri"/>
                <a:ea typeface="Calibri"/>
                <a:cs typeface="Calibri"/>
                <a:sym typeface="Calibri"/>
              </a:rPr>
              <a:t>They grow in soil, on logs and tree stumps and in living plant bodies as parasites, e.g., rusts and smuts.</a:t>
            </a:r>
          </a:p>
          <a:p>
            <a:pPr lvl="0">
              <a:spcAft>
                <a:spcPts val="300"/>
              </a:spcAft>
              <a:buSzPts val="1400"/>
              <a:buFont typeface="Arial" pitchFamily="34" charset="0"/>
              <a:buChar char="•"/>
            </a:pPr>
            <a:r>
              <a:rPr lang="en-IN" dirty="0" smtClean="0">
                <a:latin typeface="Calibri"/>
                <a:ea typeface="Calibri"/>
                <a:cs typeface="Calibri"/>
                <a:sym typeface="Calibri"/>
              </a:rPr>
              <a:t>The mycelium is branched and </a:t>
            </a:r>
            <a:r>
              <a:rPr lang="en-IN" dirty="0" err="1" smtClean="0">
                <a:latin typeface="Calibri"/>
                <a:ea typeface="Calibri"/>
                <a:cs typeface="Calibri"/>
                <a:sym typeface="Calibri"/>
              </a:rPr>
              <a:t>septate</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The asexual spores are generally not found, but vegetative reproduction by fragmentation is common.</a:t>
            </a:r>
          </a:p>
          <a:p>
            <a:pPr lvl="0">
              <a:spcAft>
                <a:spcPts val="300"/>
              </a:spcAft>
              <a:buSzPts val="1400"/>
              <a:buFont typeface="Arial" pitchFamily="34" charset="0"/>
              <a:buChar char="•"/>
            </a:pPr>
            <a:r>
              <a:rPr lang="en-IN" dirty="0" smtClean="0">
                <a:latin typeface="Calibri"/>
                <a:ea typeface="Calibri"/>
                <a:cs typeface="Calibri"/>
                <a:sym typeface="Calibri"/>
              </a:rPr>
              <a:t>The sex organs are absent, but </a:t>
            </a:r>
            <a:r>
              <a:rPr lang="en-IN" dirty="0" err="1" smtClean="0">
                <a:latin typeface="Calibri"/>
                <a:ea typeface="Calibri"/>
                <a:cs typeface="Calibri"/>
                <a:sym typeface="Calibri"/>
              </a:rPr>
              <a:t>plasmogamy</a:t>
            </a:r>
            <a:r>
              <a:rPr lang="en-IN" dirty="0" smtClean="0">
                <a:latin typeface="Calibri"/>
                <a:ea typeface="Calibri"/>
                <a:cs typeface="Calibri"/>
                <a:sym typeface="Calibri"/>
              </a:rPr>
              <a:t> is brought about by fusion of two vegetative or somatic cells of different strains or genotypes.</a:t>
            </a:r>
          </a:p>
          <a:p>
            <a:pPr lvl="0">
              <a:spcAft>
                <a:spcPts val="300"/>
              </a:spcAft>
              <a:buSzPts val="1400"/>
              <a:buFont typeface="Arial" pitchFamily="34" charset="0"/>
              <a:buChar char="•"/>
            </a:pPr>
            <a:r>
              <a:rPr lang="en-IN" dirty="0" smtClean="0">
                <a:latin typeface="Calibri"/>
                <a:ea typeface="Calibri"/>
                <a:cs typeface="Calibri"/>
                <a:sym typeface="Calibri"/>
              </a:rPr>
              <a:t>The resultant structure is </a:t>
            </a:r>
            <a:r>
              <a:rPr lang="en-IN" dirty="0" err="1" smtClean="0">
                <a:latin typeface="Calibri"/>
                <a:ea typeface="Calibri"/>
                <a:cs typeface="Calibri"/>
                <a:sym typeface="Calibri"/>
              </a:rPr>
              <a:t>dikaryotic</a:t>
            </a:r>
            <a:r>
              <a:rPr lang="en-IN" dirty="0" smtClean="0">
                <a:latin typeface="Calibri"/>
                <a:ea typeface="Calibri"/>
                <a:cs typeface="Calibri"/>
                <a:sym typeface="Calibri"/>
              </a:rPr>
              <a:t> which ultimately gives rise to </a:t>
            </a:r>
            <a:r>
              <a:rPr lang="en-IN" dirty="0" err="1" smtClean="0">
                <a:latin typeface="Calibri"/>
                <a:ea typeface="Calibri"/>
                <a:cs typeface="Calibri"/>
                <a:sym typeface="Calibri"/>
              </a:rPr>
              <a:t>basidium</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err="1" smtClean="0">
                <a:latin typeface="Calibri"/>
                <a:ea typeface="Calibri"/>
                <a:cs typeface="Calibri"/>
                <a:sym typeface="Calibri"/>
              </a:rPr>
              <a:t>Karyogamy</a:t>
            </a:r>
            <a:r>
              <a:rPr lang="en-IN" dirty="0" smtClean="0">
                <a:latin typeface="Calibri"/>
                <a:ea typeface="Calibri"/>
                <a:cs typeface="Calibri"/>
                <a:sym typeface="Calibri"/>
              </a:rPr>
              <a:t> and meiosis take place in the </a:t>
            </a:r>
            <a:r>
              <a:rPr lang="en-IN" dirty="0" err="1" smtClean="0">
                <a:latin typeface="Calibri"/>
                <a:ea typeface="Calibri"/>
                <a:cs typeface="Calibri"/>
                <a:sym typeface="Calibri"/>
              </a:rPr>
              <a:t>basidium</a:t>
            </a:r>
            <a:r>
              <a:rPr lang="en-IN" dirty="0" smtClean="0">
                <a:latin typeface="Calibri"/>
                <a:ea typeface="Calibri"/>
                <a:cs typeface="Calibri"/>
                <a:sym typeface="Calibri"/>
              </a:rPr>
              <a:t> producing four </a:t>
            </a:r>
            <a:r>
              <a:rPr lang="en-IN" dirty="0" err="1" smtClean="0">
                <a:latin typeface="Calibri"/>
                <a:ea typeface="Calibri"/>
                <a:cs typeface="Calibri"/>
                <a:sym typeface="Calibri"/>
              </a:rPr>
              <a:t>basidiospores</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basidiospores</a:t>
            </a:r>
            <a:r>
              <a:rPr lang="en-IN" dirty="0" smtClean="0">
                <a:latin typeface="Calibri"/>
                <a:ea typeface="Calibri"/>
                <a:cs typeface="Calibri"/>
                <a:sym typeface="Calibri"/>
              </a:rPr>
              <a:t> are exogenously produced on the </a:t>
            </a:r>
            <a:r>
              <a:rPr lang="en-IN" dirty="0" err="1" smtClean="0">
                <a:latin typeface="Calibri"/>
                <a:ea typeface="Calibri"/>
                <a:cs typeface="Calibri"/>
                <a:sym typeface="Calibri"/>
              </a:rPr>
              <a:t>basidium</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basidia</a:t>
            </a:r>
            <a:r>
              <a:rPr lang="en-IN" dirty="0" smtClean="0">
                <a:latin typeface="Calibri"/>
                <a:ea typeface="Calibri"/>
                <a:cs typeface="Calibri"/>
                <a:sym typeface="Calibri"/>
              </a:rPr>
              <a:t> are arranged in fruiting bodies called </a:t>
            </a:r>
            <a:r>
              <a:rPr lang="en-IN" dirty="0" err="1" smtClean="0">
                <a:latin typeface="Calibri"/>
                <a:ea typeface="Calibri"/>
                <a:cs typeface="Calibri"/>
                <a:sym typeface="Calibri"/>
              </a:rPr>
              <a:t>basidiocarps</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Some common members are </a:t>
            </a:r>
            <a:r>
              <a:rPr lang="en-IN" dirty="0" err="1" smtClean="0">
                <a:latin typeface="Calibri"/>
                <a:ea typeface="Calibri"/>
                <a:cs typeface="Calibri"/>
                <a:sym typeface="Calibri"/>
              </a:rPr>
              <a:t>Agaricus</a:t>
            </a:r>
            <a:r>
              <a:rPr lang="en-IN" dirty="0" smtClean="0">
                <a:latin typeface="Calibri"/>
                <a:ea typeface="Calibri"/>
                <a:cs typeface="Calibri"/>
                <a:sym typeface="Calibri"/>
              </a:rPr>
              <a:t> (mushroom), </a:t>
            </a:r>
            <a:r>
              <a:rPr lang="en-IN" dirty="0" err="1" smtClean="0">
                <a:latin typeface="Calibri"/>
                <a:ea typeface="Calibri"/>
                <a:cs typeface="Calibri"/>
                <a:sym typeface="Calibri"/>
              </a:rPr>
              <a:t>Ustilago</a:t>
            </a:r>
            <a:r>
              <a:rPr lang="en-IN" dirty="0" smtClean="0">
                <a:latin typeface="Calibri"/>
                <a:ea typeface="Calibri"/>
                <a:cs typeface="Calibri"/>
                <a:sym typeface="Calibri"/>
              </a:rPr>
              <a:t> (smut) and Puccinia (rust fungus).</a:t>
            </a:r>
          </a:p>
        </p:txBody>
      </p:sp>
      <p:pic>
        <p:nvPicPr>
          <p:cNvPr id="2050" name="Picture 2" descr="Describe on Agaricus - QS Study"/>
          <p:cNvPicPr>
            <a:picLocks noChangeAspect="1" noChangeArrowheads="1"/>
          </p:cNvPicPr>
          <p:nvPr/>
        </p:nvPicPr>
        <p:blipFill>
          <a:blip r:embed="rId4"/>
          <a:srcRect l="8917"/>
          <a:stretch>
            <a:fillRect/>
          </a:stretch>
        </p:blipFill>
        <p:spPr bwMode="auto">
          <a:xfrm>
            <a:off x="5141167" y="1172385"/>
            <a:ext cx="4002833" cy="336232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Deuteromycetes</a:t>
            </a:r>
            <a:r>
              <a:rPr lang="en-IN" sz="2200" b="1" dirty="0" smtClean="0">
                <a:solidFill>
                  <a:srgbClr val="FF0000"/>
                </a:solidFill>
                <a:latin typeface="Calibri" pitchFamily="34" charset="0"/>
                <a:cs typeface="Calibri" pitchFamily="34" charset="0"/>
              </a:rPr>
              <a:t> </a:t>
            </a:r>
            <a:r>
              <a:rPr lang="en-IN" sz="2200" b="1" dirty="0" smtClean="0">
                <a:solidFill>
                  <a:srgbClr val="FF0000"/>
                </a:solidFill>
              </a:rPr>
              <a:t> </a:t>
            </a:r>
          </a:p>
        </p:txBody>
      </p:sp>
      <p:sp>
        <p:nvSpPr>
          <p:cNvPr id="71" name="Google Shape;71;p15"/>
          <p:cNvSpPr txBox="1"/>
          <p:nvPr/>
        </p:nvSpPr>
        <p:spPr>
          <a:xfrm>
            <a:off x="272675" y="1437700"/>
            <a:ext cx="4019407"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Commonly known as imperfect fungi because only the asexual or vegetative phases of these fungi are known.</a:t>
            </a:r>
          </a:p>
          <a:p>
            <a:pPr lvl="0">
              <a:spcAft>
                <a:spcPts val="600"/>
              </a:spcAft>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deuteromycetes</a:t>
            </a:r>
            <a:r>
              <a:rPr lang="en-IN" dirty="0" smtClean="0">
                <a:latin typeface="Calibri"/>
                <a:ea typeface="Calibri"/>
                <a:cs typeface="Calibri"/>
                <a:sym typeface="Calibri"/>
              </a:rPr>
              <a:t> reproduce only by asexual spores known as conidia.</a:t>
            </a:r>
          </a:p>
          <a:p>
            <a:pPr lvl="0">
              <a:spcAft>
                <a:spcPts val="600"/>
              </a:spcAft>
              <a:buSzPts val="1400"/>
              <a:buFont typeface="Arial" pitchFamily="34" charset="0"/>
              <a:buChar char="•"/>
            </a:pPr>
            <a:r>
              <a:rPr lang="en-IN" dirty="0" smtClean="0">
                <a:latin typeface="Calibri"/>
                <a:ea typeface="Calibri"/>
                <a:cs typeface="Calibri"/>
                <a:sym typeface="Calibri"/>
              </a:rPr>
              <a:t>The mycelium is </a:t>
            </a:r>
            <a:r>
              <a:rPr lang="en-IN" dirty="0" err="1" smtClean="0">
                <a:latin typeface="Calibri"/>
                <a:ea typeface="Calibri"/>
                <a:cs typeface="Calibri"/>
                <a:sym typeface="Calibri"/>
              </a:rPr>
              <a:t>septate</a:t>
            </a:r>
            <a:r>
              <a:rPr lang="en-IN" dirty="0" smtClean="0">
                <a:latin typeface="Calibri"/>
                <a:ea typeface="Calibri"/>
                <a:cs typeface="Calibri"/>
                <a:sym typeface="Calibri"/>
              </a:rPr>
              <a:t> and branched.</a:t>
            </a:r>
          </a:p>
          <a:p>
            <a:pPr lvl="0">
              <a:spcAft>
                <a:spcPts val="600"/>
              </a:spcAft>
              <a:buSzPts val="1400"/>
              <a:buFont typeface="Arial" pitchFamily="34" charset="0"/>
              <a:buChar char="•"/>
            </a:pPr>
            <a:r>
              <a:rPr lang="en-IN" dirty="0" smtClean="0">
                <a:latin typeface="Calibri"/>
                <a:ea typeface="Calibri"/>
                <a:cs typeface="Calibri"/>
                <a:sym typeface="Calibri"/>
              </a:rPr>
              <a:t>Some members are saprophytes or parasites while a large number of them are decomposers of litter and help in mineral cycling. Examples: </a:t>
            </a:r>
            <a:r>
              <a:rPr lang="en-IN" dirty="0" err="1" smtClean="0">
                <a:latin typeface="Calibri"/>
                <a:ea typeface="Calibri"/>
                <a:cs typeface="Calibri"/>
                <a:sym typeface="Calibri"/>
              </a:rPr>
              <a:t>Alternaria</a:t>
            </a:r>
            <a:r>
              <a:rPr lang="en-IN" dirty="0" smtClean="0">
                <a:latin typeface="Calibri"/>
                <a:ea typeface="Calibri"/>
                <a:cs typeface="Calibri"/>
                <a:sym typeface="Calibri"/>
              </a:rPr>
              <a:t>, </a:t>
            </a:r>
            <a:r>
              <a:rPr lang="en-IN" dirty="0" err="1" smtClean="0">
                <a:latin typeface="Calibri"/>
                <a:ea typeface="Calibri"/>
                <a:cs typeface="Calibri"/>
                <a:sym typeface="Calibri"/>
              </a:rPr>
              <a:t>Colleiotrichum</a:t>
            </a:r>
            <a:r>
              <a:rPr lang="en-IN" dirty="0" smtClean="0">
                <a:latin typeface="Calibri"/>
                <a:ea typeface="Calibri"/>
                <a:cs typeface="Calibri"/>
                <a:sym typeface="Calibri"/>
              </a:rPr>
              <a:t> and </a:t>
            </a:r>
            <a:r>
              <a:rPr lang="en-IN" dirty="0" err="1" smtClean="0">
                <a:latin typeface="Calibri"/>
                <a:ea typeface="Calibri"/>
                <a:cs typeface="Calibri"/>
                <a:sym typeface="Calibri"/>
              </a:rPr>
              <a:t>Trichoderma</a:t>
            </a:r>
            <a:r>
              <a:rPr lang="en-IN" dirty="0" smtClean="0">
                <a:latin typeface="Calibri"/>
                <a:ea typeface="Calibri"/>
                <a:cs typeface="Calibri"/>
                <a:sym typeface="Calibri"/>
              </a:rPr>
              <a:t>.</a:t>
            </a:r>
          </a:p>
        </p:txBody>
      </p:sp>
      <p:pic>
        <p:nvPicPr>
          <p:cNvPr id="20482" name="Picture 2" descr="Plant Life: Deuteromycetes"/>
          <p:cNvPicPr>
            <a:picLocks noChangeAspect="1" noChangeArrowheads="1"/>
          </p:cNvPicPr>
          <p:nvPr/>
        </p:nvPicPr>
        <p:blipFill>
          <a:blip r:embed="rId4"/>
          <a:srcRect/>
          <a:stretch>
            <a:fillRect/>
          </a:stretch>
        </p:blipFill>
        <p:spPr bwMode="auto">
          <a:xfrm>
            <a:off x="4758613" y="986097"/>
            <a:ext cx="3916006" cy="300037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What is Fungi?</a:t>
            </a:r>
          </a:p>
        </p:txBody>
      </p:sp>
      <p:sp>
        <p:nvSpPr>
          <p:cNvPr id="64" name="Google Shape;64;p14"/>
          <p:cNvSpPr txBox="1"/>
          <p:nvPr/>
        </p:nvSpPr>
        <p:spPr>
          <a:xfrm>
            <a:off x="291336" y="831209"/>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Fungi is a eukaryotic organism that includes microorganisms such as yeasts, moulds, and mushrooms. These organisms are classified under kingdom fungi.</a:t>
            </a:r>
          </a:p>
          <a:p>
            <a:pPr>
              <a:buFont typeface="Arial" pitchFamily="34" charset="0"/>
              <a:buChar char="•"/>
            </a:pPr>
            <a:r>
              <a:rPr lang="en-IN" dirty="0" smtClean="0">
                <a:latin typeface="Calibri" pitchFamily="34" charset="0"/>
              </a:rPr>
              <a:t>The organisms found in Kingdom fungi contain a cell wall and are omnipresent. They are classified as heterotrophs among the living organisms.</a:t>
            </a:r>
          </a:p>
          <a:p>
            <a:pPr>
              <a:buFont typeface="Arial" pitchFamily="34" charset="0"/>
              <a:buChar char="•"/>
            </a:pPr>
            <a:r>
              <a:rPr lang="en-IN" dirty="0" smtClean="0">
                <a:latin typeface="Calibri" pitchFamily="34" charset="0"/>
              </a:rPr>
              <a:t>To name a few – the appearance of black spots on bread left outside for some days, the mushrooms, the yeast cells, commonly used for the production of beer and bread are also fungi. They are also found in most of the skin infections and other fungal diseases.</a:t>
            </a:r>
          </a:p>
          <a:p>
            <a:pPr>
              <a:buFont typeface="Arial" pitchFamily="34" charset="0"/>
              <a:buChar char="•"/>
            </a:pPr>
            <a:r>
              <a:rPr lang="en-IN" dirty="0" smtClean="0">
                <a:latin typeface="Calibri" pitchFamily="34" charset="0"/>
              </a:rPr>
              <a:t>If we observe carefully, all the examples that we cited involve moist conditions. Thus, we can say that fungi usually grow in places which are moist and warm enough to support them.</a:t>
            </a:r>
          </a:p>
          <a:p>
            <a:pPr>
              <a:buFont typeface="Arial" pitchFamily="34" charset="0"/>
              <a:buChar char="•"/>
            </a:pPr>
            <a:r>
              <a:rPr lang="en-IN" dirty="0" smtClean="0">
                <a:latin typeface="Calibri" pitchFamily="34" charset="0"/>
              </a:rPr>
              <a:t>Let us have a detailed overview of the structure, classification and characteristics of fungi.</a:t>
            </a:r>
            <a:endParaRPr lang="en-IN" dirty="0">
              <a:latin typeface="Calibri" pitchFamily="34" charset="0"/>
            </a:endParaRPr>
          </a:p>
        </p:txBody>
      </p:sp>
      <p:pic>
        <p:nvPicPr>
          <p:cNvPr id="16386" name="Picture 2" descr="Kingdom fungi"/>
          <p:cNvPicPr>
            <a:picLocks noChangeAspect="1" noChangeArrowheads="1"/>
          </p:cNvPicPr>
          <p:nvPr/>
        </p:nvPicPr>
        <p:blipFill>
          <a:blip r:embed="rId4"/>
          <a:srcRect l="9055" t="21895" r="9182" b="5598"/>
          <a:stretch>
            <a:fillRect/>
          </a:stretch>
        </p:blipFill>
        <p:spPr bwMode="auto">
          <a:xfrm>
            <a:off x="1670180" y="3209731"/>
            <a:ext cx="5840963" cy="193376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509518" y="0"/>
            <a:ext cx="634482" cy="737118"/>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Structure of Fungi</a:t>
            </a:r>
          </a:p>
        </p:txBody>
      </p:sp>
      <p:sp>
        <p:nvSpPr>
          <p:cNvPr id="64" name="Google Shape;64;p14"/>
          <p:cNvSpPr txBox="1"/>
          <p:nvPr/>
        </p:nvSpPr>
        <p:spPr>
          <a:xfrm>
            <a:off x="263344" y="775226"/>
            <a:ext cx="4663219" cy="3348904"/>
          </a:xfrm>
          <a:prstGeom prst="rect">
            <a:avLst/>
          </a:prstGeom>
          <a:noFill/>
          <a:ln>
            <a:noFill/>
          </a:ln>
        </p:spPr>
        <p:txBody>
          <a:bodyPr spcFirstLastPara="1" wrap="square" lIns="91425" tIns="91425" rIns="91425" bIns="91425" anchor="t" anchorCtr="0">
            <a:noAutofit/>
          </a:bodyPr>
          <a:lstStyle/>
          <a:p>
            <a:pPr lvl="0">
              <a:spcAft>
                <a:spcPts val="300"/>
              </a:spcAft>
              <a:buSzPts val="1400"/>
            </a:pPr>
            <a:r>
              <a:rPr lang="en-IN" dirty="0" smtClean="0">
                <a:latin typeface="Calibri"/>
                <a:ea typeface="Calibri"/>
                <a:cs typeface="Calibri"/>
                <a:sym typeface="Calibri"/>
              </a:rPr>
              <a:t>The structure of fungi can be explained in the following points:</a:t>
            </a:r>
          </a:p>
          <a:p>
            <a:pPr lvl="0">
              <a:spcAft>
                <a:spcPts val="300"/>
              </a:spcAft>
              <a:buSzPts val="1400"/>
              <a:buFont typeface="Arial" pitchFamily="34" charset="0"/>
              <a:buChar char="•"/>
            </a:pPr>
            <a:r>
              <a:rPr lang="en-IN" dirty="0" smtClean="0">
                <a:latin typeface="Calibri"/>
                <a:ea typeface="Calibri"/>
                <a:cs typeface="Calibri"/>
                <a:sym typeface="Calibri"/>
              </a:rPr>
              <a:t>Almost all the fungi have a filamentous structure except yeast the cells.</a:t>
            </a:r>
          </a:p>
          <a:p>
            <a:pPr lvl="0">
              <a:spcAft>
                <a:spcPts val="300"/>
              </a:spcAft>
              <a:buSzPts val="1400"/>
              <a:buFont typeface="Arial" pitchFamily="34" charset="0"/>
              <a:buChar char="•"/>
            </a:pPr>
            <a:r>
              <a:rPr lang="en-IN" dirty="0" smtClean="0">
                <a:latin typeface="Calibri"/>
                <a:ea typeface="Calibri"/>
                <a:cs typeface="Calibri"/>
                <a:sym typeface="Calibri"/>
              </a:rPr>
              <a:t>They can be either single-celled or multicellular organism.</a:t>
            </a:r>
          </a:p>
          <a:p>
            <a:pPr lvl="0">
              <a:spcAft>
                <a:spcPts val="300"/>
              </a:spcAft>
              <a:buSzPts val="1400"/>
              <a:buFont typeface="Arial" pitchFamily="34" charset="0"/>
              <a:buChar char="•"/>
            </a:pPr>
            <a:r>
              <a:rPr lang="en-IN" dirty="0" smtClean="0">
                <a:latin typeface="Calibri"/>
                <a:ea typeface="Calibri"/>
                <a:cs typeface="Calibri"/>
                <a:sym typeface="Calibri"/>
              </a:rPr>
              <a:t>Fungi consist of long thread-like structures known as </a:t>
            </a:r>
            <a:r>
              <a:rPr lang="en-IN" dirty="0" err="1" smtClean="0">
                <a:latin typeface="Calibri"/>
                <a:ea typeface="Calibri"/>
                <a:cs typeface="Calibri"/>
                <a:sym typeface="Calibri"/>
              </a:rPr>
              <a:t>hyphae</a:t>
            </a:r>
            <a:r>
              <a:rPr lang="en-IN" dirty="0" smtClean="0">
                <a:latin typeface="Calibri"/>
                <a:ea typeface="Calibri"/>
                <a:cs typeface="Calibri"/>
                <a:sym typeface="Calibri"/>
              </a:rPr>
              <a:t>. These </a:t>
            </a:r>
            <a:r>
              <a:rPr lang="en-IN" dirty="0" err="1" smtClean="0">
                <a:latin typeface="Calibri"/>
                <a:ea typeface="Calibri"/>
                <a:cs typeface="Calibri"/>
                <a:sym typeface="Calibri"/>
              </a:rPr>
              <a:t>hyphae</a:t>
            </a:r>
            <a:r>
              <a:rPr lang="en-IN" dirty="0" smtClean="0">
                <a:latin typeface="Calibri"/>
                <a:ea typeface="Calibri"/>
                <a:cs typeface="Calibri"/>
                <a:sym typeface="Calibri"/>
              </a:rPr>
              <a:t> together form a mesh-like structure called mycelium.</a:t>
            </a:r>
          </a:p>
          <a:p>
            <a:pPr>
              <a:spcAft>
                <a:spcPts val="300"/>
              </a:spcAft>
              <a:buSzPts val="1400"/>
              <a:buFont typeface="Arial" pitchFamily="34" charset="0"/>
              <a:buChar char="•"/>
            </a:pPr>
            <a:r>
              <a:rPr lang="en-IN" dirty="0" smtClean="0">
                <a:latin typeface="Calibri"/>
                <a:ea typeface="Calibri"/>
                <a:cs typeface="Calibri"/>
                <a:sym typeface="Calibri"/>
              </a:rPr>
              <a:t>Some </a:t>
            </a:r>
            <a:r>
              <a:rPr lang="en-IN" dirty="0" err="1" smtClean="0">
                <a:latin typeface="Calibri"/>
                <a:ea typeface="Calibri"/>
                <a:cs typeface="Calibri"/>
                <a:sym typeface="Calibri"/>
              </a:rPr>
              <a:t>hyphae</a:t>
            </a:r>
            <a:r>
              <a:rPr lang="en-IN" dirty="0" smtClean="0">
                <a:latin typeface="Calibri"/>
                <a:ea typeface="Calibri"/>
                <a:cs typeface="Calibri"/>
                <a:sym typeface="Calibri"/>
              </a:rPr>
              <a:t> are continuous tubes filled with multinucleated cytoplasm, these are called </a:t>
            </a:r>
            <a:r>
              <a:rPr lang="en-IN" dirty="0" err="1" smtClean="0">
                <a:latin typeface="Calibri"/>
                <a:ea typeface="Calibri"/>
                <a:cs typeface="Calibri"/>
                <a:sym typeface="Calibri"/>
              </a:rPr>
              <a:t>coenocytic</a:t>
            </a:r>
            <a:r>
              <a:rPr lang="en-IN" dirty="0" smtClean="0">
                <a:latin typeface="Calibri"/>
                <a:ea typeface="Calibri"/>
                <a:cs typeface="Calibri"/>
                <a:sym typeface="Calibri"/>
              </a:rPr>
              <a:t> </a:t>
            </a:r>
            <a:r>
              <a:rPr lang="en-IN" dirty="0" err="1" smtClean="0">
                <a:latin typeface="Calibri"/>
                <a:ea typeface="Calibri"/>
                <a:cs typeface="Calibri"/>
                <a:sym typeface="Calibri"/>
              </a:rPr>
              <a:t>hyphae</a:t>
            </a:r>
            <a:r>
              <a:rPr lang="en-IN" dirty="0" smtClean="0">
                <a:latin typeface="Calibri"/>
                <a:ea typeface="Calibri"/>
                <a:cs typeface="Calibri"/>
                <a:sym typeface="Calibri"/>
              </a:rPr>
              <a:t> and others have </a:t>
            </a:r>
            <a:r>
              <a:rPr lang="en-IN" dirty="0" err="1" smtClean="0">
                <a:latin typeface="Calibri"/>
                <a:ea typeface="Calibri"/>
                <a:cs typeface="Calibri"/>
                <a:sym typeface="Calibri"/>
              </a:rPr>
              <a:t>septae</a:t>
            </a:r>
            <a:r>
              <a:rPr lang="en-IN" dirty="0" smtClean="0">
                <a:latin typeface="Calibri"/>
                <a:ea typeface="Calibri"/>
                <a:cs typeface="Calibri"/>
                <a:sym typeface="Calibri"/>
              </a:rPr>
              <a:t> or cross walls in their </a:t>
            </a:r>
            <a:r>
              <a:rPr lang="en-IN" dirty="0" err="1" smtClean="0">
                <a:latin typeface="Calibri"/>
                <a:ea typeface="Calibri"/>
                <a:cs typeface="Calibri"/>
                <a:sym typeface="Calibri"/>
              </a:rPr>
              <a:t>hyphae</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Fungi possess a cell wall which is made up of chitin and polysaccharides.</a:t>
            </a:r>
          </a:p>
          <a:p>
            <a:pPr lvl="0">
              <a:spcAft>
                <a:spcPts val="300"/>
              </a:spcAft>
              <a:buSzPts val="1400"/>
              <a:buFont typeface="Arial" pitchFamily="34" charset="0"/>
              <a:buChar char="•"/>
            </a:pPr>
            <a:r>
              <a:rPr lang="en-IN" dirty="0" smtClean="0">
                <a:latin typeface="Calibri"/>
                <a:ea typeface="Calibri"/>
                <a:cs typeface="Calibri"/>
                <a:sym typeface="Calibri"/>
              </a:rPr>
              <a:t>The cell wall comprises of protoplast which is differentiated into other cell parts such as cell membrane, cytoplasm, cell organelles and nuclei.</a:t>
            </a:r>
          </a:p>
          <a:p>
            <a:pPr lvl="0">
              <a:spcAft>
                <a:spcPts val="300"/>
              </a:spcAft>
              <a:buSzPts val="1400"/>
              <a:buFont typeface="Arial" pitchFamily="34" charset="0"/>
              <a:buChar char="•"/>
            </a:pPr>
            <a:r>
              <a:rPr lang="en-IN" dirty="0" smtClean="0">
                <a:latin typeface="Calibri"/>
                <a:ea typeface="Calibri"/>
                <a:cs typeface="Calibri"/>
                <a:sym typeface="Calibri"/>
              </a:rPr>
              <a:t>The nucleus is dense, clear, with chromatin threads. The nucleus is surrounded by a nuclear membrane.</a:t>
            </a:r>
          </a:p>
        </p:txBody>
      </p:sp>
      <p:pic>
        <p:nvPicPr>
          <p:cNvPr id="22530" name="Picture 2" descr="Fungal Structure | Mycology | The Biology Notes"/>
          <p:cNvPicPr>
            <a:picLocks noChangeAspect="1" noChangeArrowheads="1"/>
          </p:cNvPicPr>
          <p:nvPr/>
        </p:nvPicPr>
        <p:blipFill>
          <a:blip r:embed="rId4"/>
          <a:srcRect/>
          <a:stretch>
            <a:fillRect/>
          </a:stretch>
        </p:blipFill>
        <p:spPr bwMode="auto">
          <a:xfrm>
            <a:off x="5038532" y="671269"/>
            <a:ext cx="3872204" cy="422730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Fungi</a:t>
            </a:r>
          </a:p>
        </p:txBody>
      </p:sp>
      <p:sp>
        <p:nvSpPr>
          <p:cNvPr id="64" name="Google Shape;64;p14"/>
          <p:cNvSpPr txBox="1"/>
          <p:nvPr/>
        </p:nvSpPr>
        <p:spPr>
          <a:xfrm>
            <a:off x="263344" y="980500"/>
            <a:ext cx="8688300" cy="2889600"/>
          </a:xfrm>
          <a:prstGeom prst="rect">
            <a:avLst/>
          </a:prstGeom>
          <a:noFill/>
          <a:ln>
            <a:noFill/>
          </a:ln>
        </p:spPr>
        <p:txBody>
          <a:bodyPr spcFirstLastPara="1" wrap="square" lIns="91425" tIns="91425" rIns="91425" bIns="91425" anchor="t" anchorCtr="0">
            <a:noAutofit/>
          </a:bodyPr>
          <a:lstStyle/>
          <a:p>
            <a:pPr lvl="0">
              <a:spcAft>
                <a:spcPts val="300"/>
              </a:spcAft>
              <a:buSzPts val="1400"/>
              <a:tabLst>
                <a:tab pos="895350" algn="l"/>
              </a:tabLst>
            </a:pPr>
            <a:r>
              <a:rPr lang="en-IN" dirty="0" smtClean="0">
                <a:latin typeface="Calibri"/>
                <a:ea typeface="Calibri"/>
                <a:cs typeface="Calibri"/>
                <a:sym typeface="Calibri"/>
              </a:rPr>
              <a:t>Following are the important characteristics of fungi:</a:t>
            </a:r>
          </a:p>
          <a:p>
            <a:pPr lvl="0">
              <a:spcAft>
                <a:spcPts val="300"/>
              </a:spcAft>
              <a:buSzPts val="1400"/>
              <a:buFont typeface="Arial" pitchFamily="34" charset="0"/>
              <a:buChar char="•"/>
            </a:pPr>
            <a:r>
              <a:rPr lang="en-IN" dirty="0" smtClean="0">
                <a:latin typeface="Calibri"/>
                <a:ea typeface="Calibri"/>
                <a:cs typeface="Calibri"/>
                <a:sym typeface="Calibri"/>
              </a:rPr>
              <a:t>Fungi are eukaryotic, non-vascular, non-motile and heterotrophic organisms.</a:t>
            </a:r>
          </a:p>
          <a:p>
            <a:pPr lvl="0">
              <a:spcAft>
                <a:spcPts val="300"/>
              </a:spcAft>
              <a:buSzPts val="1400"/>
              <a:buFont typeface="Arial" pitchFamily="34" charset="0"/>
              <a:buChar char="•"/>
            </a:pPr>
            <a:r>
              <a:rPr lang="en-IN" dirty="0" smtClean="0">
                <a:latin typeface="Calibri"/>
                <a:ea typeface="Calibri"/>
                <a:cs typeface="Calibri"/>
                <a:sym typeface="Calibri"/>
              </a:rPr>
              <a:t>They may be unicellular or filamentous.</a:t>
            </a:r>
          </a:p>
          <a:p>
            <a:pPr lvl="0">
              <a:spcAft>
                <a:spcPts val="300"/>
              </a:spcAft>
              <a:buSzPts val="1400"/>
              <a:buFont typeface="Arial" pitchFamily="34" charset="0"/>
              <a:buChar char="•"/>
            </a:pPr>
            <a:r>
              <a:rPr lang="en-IN" dirty="0" smtClean="0">
                <a:latin typeface="Calibri"/>
                <a:ea typeface="Calibri"/>
                <a:cs typeface="Calibri"/>
                <a:sym typeface="Calibri"/>
              </a:rPr>
              <a:t>They reproduce by means of spores.</a:t>
            </a:r>
          </a:p>
          <a:p>
            <a:pPr lvl="0">
              <a:spcAft>
                <a:spcPts val="300"/>
              </a:spcAft>
              <a:buSzPts val="1400"/>
              <a:buFont typeface="Arial" pitchFamily="34" charset="0"/>
              <a:buChar char="•"/>
            </a:pPr>
            <a:r>
              <a:rPr lang="en-IN" dirty="0" smtClean="0">
                <a:latin typeface="Calibri"/>
                <a:ea typeface="Calibri"/>
                <a:cs typeface="Calibri"/>
                <a:sym typeface="Calibri"/>
              </a:rPr>
              <a:t>Fungi exhibit the phenomenon of alternation of generation.</a:t>
            </a:r>
          </a:p>
          <a:p>
            <a:pPr lvl="0">
              <a:spcAft>
                <a:spcPts val="300"/>
              </a:spcAft>
              <a:buSzPts val="1400"/>
              <a:buFont typeface="Arial" pitchFamily="34" charset="0"/>
              <a:buChar char="•"/>
            </a:pPr>
            <a:r>
              <a:rPr lang="en-IN" dirty="0" smtClean="0">
                <a:latin typeface="Calibri"/>
                <a:ea typeface="Calibri"/>
                <a:cs typeface="Calibri"/>
                <a:sym typeface="Calibri"/>
              </a:rPr>
              <a:t>Fungi lack chlorophyll and hence cannot perform photosynthesis.</a:t>
            </a:r>
          </a:p>
          <a:p>
            <a:pPr lvl="0">
              <a:spcAft>
                <a:spcPts val="300"/>
              </a:spcAft>
              <a:buSzPts val="1400"/>
              <a:buFont typeface="Arial" pitchFamily="34" charset="0"/>
              <a:buChar char="•"/>
            </a:pPr>
            <a:r>
              <a:rPr lang="en-IN" dirty="0" smtClean="0">
                <a:latin typeface="Calibri"/>
                <a:ea typeface="Calibri"/>
                <a:cs typeface="Calibri"/>
                <a:sym typeface="Calibri"/>
              </a:rPr>
              <a:t>Fungi store their food in the form of starch.</a:t>
            </a:r>
          </a:p>
          <a:p>
            <a:pPr lvl="0">
              <a:spcAft>
                <a:spcPts val="300"/>
              </a:spcAft>
              <a:buSzPts val="1400"/>
              <a:buFont typeface="Arial" pitchFamily="34" charset="0"/>
              <a:buChar char="•"/>
            </a:pPr>
            <a:r>
              <a:rPr lang="en-IN" dirty="0" smtClean="0">
                <a:latin typeface="Calibri"/>
                <a:ea typeface="Calibri"/>
                <a:cs typeface="Calibri"/>
                <a:sym typeface="Calibri"/>
              </a:rPr>
              <a:t>Biosynthesis of chitin occurs in fungi.</a:t>
            </a:r>
          </a:p>
          <a:p>
            <a:pPr lvl="0">
              <a:spcAft>
                <a:spcPts val="300"/>
              </a:spcAft>
              <a:buSzPts val="1400"/>
              <a:buFont typeface="Arial" pitchFamily="34" charset="0"/>
              <a:buChar char="•"/>
            </a:pPr>
            <a:r>
              <a:rPr lang="en-IN" dirty="0" smtClean="0">
                <a:latin typeface="Calibri"/>
                <a:ea typeface="Calibri"/>
                <a:cs typeface="Calibri"/>
                <a:sym typeface="Calibri"/>
              </a:rPr>
              <a:t>The nuclei of the fungi are very small.</a:t>
            </a:r>
          </a:p>
          <a:p>
            <a:pPr lvl="0">
              <a:spcAft>
                <a:spcPts val="300"/>
              </a:spcAft>
              <a:buSzPts val="1400"/>
              <a:buFont typeface="Arial" pitchFamily="34" charset="0"/>
              <a:buChar char="•"/>
            </a:pPr>
            <a:r>
              <a:rPr lang="en-IN" dirty="0" smtClean="0">
                <a:latin typeface="Calibri"/>
                <a:ea typeface="Calibri"/>
                <a:cs typeface="Calibri"/>
                <a:sym typeface="Calibri"/>
              </a:rPr>
              <a:t>During mitosis, the nuclear envelope is not dissolved.</a:t>
            </a:r>
          </a:p>
          <a:p>
            <a:pPr lvl="0">
              <a:spcAft>
                <a:spcPts val="300"/>
              </a:spcAft>
              <a:buSzPts val="1400"/>
              <a:buFont typeface="Arial" pitchFamily="34" charset="0"/>
              <a:buChar char="•"/>
            </a:pPr>
            <a:r>
              <a:rPr lang="en-IN" dirty="0" smtClean="0">
                <a:latin typeface="Calibri"/>
                <a:ea typeface="Calibri"/>
                <a:cs typeface="Calibri"/>
                <a:sym typeface="Calibri"/>
              </a:rPr>
              <a:t>The fungi have no embryonic stage. They develop from the spores.</a:t>
            </a:r>
          </a:p>
          <a:p>
            <a:pPr lvl="0">
              <a:spcAft>
                <a:spcPts val="300"/>
              </a:spcAft>
              <a:buSzPts val="1400"/>
              <a:buFont typeface="Arial" pitchFamily="34" charset="0"/>
              <a:buChar char="•"/>
            </a:pPr>
            <a:r>
              <a:rPr lang="en-IN" dirty="0" smtClean="0">
                <a:latin typeface="Calibri"/>
                <a:ea typeface="Calibri"/>
                <a:cs typeface="Calibri"/>
                <a:sym typeface="Calibri"/>
              </a:rPr>
              <a:t>The mode of reproduction is sexual or asexual.</a:t>
            </a:r>
          </a:p>
          <a:p>
            <a:pPr lvl="0">
              <a:spcAft>
                <a:spcPts val="300"/>
              </a:spcAft>
              <a:buSzPts val="1400"/>
              <a:buFont typeface="Arial" pitchFamily="34" charset="0"/>
              <a:buChar char="•"/>
            </a:pPr>
            <a:r>
              <a:rPr lang="en-IN" dirty="0" smtClean="0">
                <a:latin typeface="Calibri"/>
                <a:ea typeface="Calibri"/>
                <a:cs typeface="Calibri"/>
                <a:sym typeface="Calibri"/>
              </a:rPr>
              <a:t>Some fungi are parasitic and can infect the host.</a:t>
            </a:r>
          </a:p>
          <a:p>
            <a:pPr lvl="0">
              <a:spcAft>
                <a:spcPts val="300"/>
              </a:spcAft>
              <a:buSzPts val="1400"/>
              <a:buFont typeface="Arial" pitchFamily="34" charset="0"/>
              <a:buChar char="•"/>
            </a:pPr>
            <a:r>
              <a:rPr lang="en-IN" dirty="0" smtClean="0">
                <a:latin typeface="Calibri"/>
                <a:ea typeface="Calibri"/>
                <a:cs typeface="Calibri"/>
                <a:sym typeface="Calibri"/>
              </a:rPr>
              <a:t>Fungi produce a chemical called pheromone which leads to sexual reproduction in fungi.</a:t>
            </a:r>
          </a:p>
          <a:p>
            <a:pPr lvl="0">
              <a:spcAft>
                <a:spcPts val="300"/>
              </a:spcAft>
              <a:buSzPts val="1400"/>
              <a:buFont typeface="Arial" pitchFamily="34" charset="0"/>
              <a:buChar char="•"/>
            </a:pPr>
            <a:r>
              <a:rPr lang="en-IN" dirty="0" smtClean="0">
                <a:latin typeface="Calibri"/>
                <a:ea typeface="Calibri"/>
                <a:cs typeface="Calibri"/>
                <a:sym typeface="Calibri"/>
              </a:rPr>
              <a:t>For </a:t>
            </a:r>
            <a:r>
              <a:rPr lang="en-IN" dirty="0" err="1" smtClean="0">
                <a:latin typeface="Calibri"/>
                <a:ea typeface="Calibri"/>
                <a:cs typeface="Calibri"/>
                <a:sym typeface="Calibri"/>
              </a:rPr>
              <a:t>eg</a:t>
            </a:r>
            <a:r>
              <a:rPr lang="en-IN" dirty="0" smtClean="0">
                <a:latin typeface="Calibri"/>
                <a:ea typeface="Calibri"/>
                <a:cs typeface="Calibri"/>
                <a:sym typeface="Calibri"/>
              </a:rPr>
              <a:t>. mushrooms, moulds, yeast.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rPr>
              <a:t>Nutrition</a:t>
            </a:r>
          </a:p>
        </p:txBody>
      </p:sp>
      <p:sp>
        <p:nvSpPr>
          <p:cNvPr id="64" name="Google Shape;64;p14"/>
          <p:cNvSpPr txBox="1"/>
          <p:nvPr/>
        </p:nvSpPr>
        <p:spPr>
          <a:xfrm>
            <a:off x="263344" y="1073806"/>
            <a:ext cx="8688300" cy="2889600"/>
          </a:xfrm>
          <a:prstGeom prst="rect">
            <a:avLst/>
          </a:prstGeom>
          <a:noFill/>
          <a:ln>
            <a:noFill/>
          </a:ln>
        </p:spPr>
        <p:txBody>
          <a:bodyPr spcFirstLastPara="1" wrap="square" lIns="91425" tIns="91425" rIns="91425" bIns="91425" anchor="t" anchorCtr="0">
            <a:noAutofit/>
          </a:bodyPr>
          <a:lstStyle/>
          <a:p>
            <a:pPr lvl="0">
              <a:spcAft>
                <a:spcPts val="300"/>
              </a:spcAft>
              <a:buSzPts val="1400"/>
            </a:pPr>
            <a:r>
              <a:rPr lang="en-IN" dirty="0" smtClean="0">
                <a:latin typeface="Calibri"/>
                <a:ea typeface="Calibri"/>
                <a:cs typeface="Calibri"/>
                <a:sym typeface="Calibri"/>
              </a:rPr>
              <a:t>The fungi lack chlorophyll and hence they cannot prepare their food. They live as heterotrophs i.e., as parasites and saprophytes. Some forms live symbiotically with other green forms.</a:t>
            </a:r>
          </a:p>
          <a:p>
            <a:pPr lvl="0">
              <a:spcAft>
                <a:spcPts val="300"/>
              </a:spcAft>
              <a:buSzPts val="1400"/>
            </a:pPr>
            <a:endParaRPr lang="en-IN" dirty="0" smtClean="0">
              <a:latin typeface="Calibri"/>
              <a:ea typeface="Calibri"/>
              <a:cs typeface="Calibri"/>
              <a:sym typeface="Calibri"/>
            </a:endParaRPr>
          </a:p>
          <a:p>
            <a:pPr lvl="0">
              <a:spcAft>
                <a:spcPts val="300"/>
              </a:spcAft>
              <a:buSzPts val="1400"/>
            </a:pPr>
            <a:r>
              <a:rPr lang="en-IN" dirty="0" smtClean="0">
                <a:latin typeface="Calibri"/>
                <a:ea typeface="Calibri"/>
                <a:cs typeface="Calibri"/>
                <a:sym typeface="Calibri"/>
              </a:rPr>
              <a:t>(i) </a:t>
            </a:r>
            <a:r>
              <a:rPr lang="en-IN" b="1" dirty="0" smtClean="0">
                <a:latin typeface="Calibri"/>
                <a:ea typeface="Calibri"/>
                <a:cs typeface="Calibri"/>
                <a:sym typeface="Calibri"/>
              </a:rPr>
              <a:t>Parasites</a:t>
            </a:r>
            <a:r>
              <a:rPr lang="en-IN" dirty="0" smtClean="0">
                <a:latin typeface="Calibri"/>
                <a:ea typeface="Calibri"/>
                <a:cs typeface="Calibri"/>
                <a:sym typeface="Calibri"/>
              </a:rPr>
              <a:t>: They obtain their food from a living host. A parasite may be obligate or facultative. The obligate parasites thrive on a living host throughout their life. The facultative parasites are in fact saprophytes which have secondarily become parasitic. </a:t>
            </a:r>
          </a:p>
          <a:p>
            <a:pPr lvl="0">
              <a:spcAft>
                <a:spcPts val="300"/>
              </a:spcAft>
              <a:buSzPts val="1400"/>
            </a:pPr>
            <a:endParaRPr lang="en-IN" dirty="0" smtClean="0">
              <a:latin typeface="Calibri"/>
              <a:ea typeface="Calibri"/>
              <a:cs typeface="Calibri"/>
              <a:sym typeface="Calibri"/>
            </a:endParaRPr>
          </a:p>
          <a:p>
            <a:pPr lvl="0">
              <a:spcAft>
                <a:spcPts val="300"/>
              </a:spcAft>
              <a:buSzPts val="1400"/>
            </a:pPr>
            <a:r>
              <a:rPr lang="en-IN" dirty="0" smtClean="0">
                <a:latin typeface="Calibri"/>
                <a:ea typeface="Calibri"/>
                <a:cs typeface="Calibri"/>
                <a:sym typeface="Calibri"/>
              </a:rPr>
              <a:t>(ii) </a:t>
            </a:r>
            <a:r>
              <a:rPr lang="en-IN" b="1" dirty="0" smtClean="0">
                <a:latin typeface="Calibri"/>
                <a:ea typeface="Calibri"/>
                <a:cs typeface="Calibri"/>
                <a:sym typeface="Calibri"/>
              </a:rPr>
              <a:t>Saprophytes</a:t>
            </a:r>
            <a:r>
              <a:rPr lang="en-IN" dirty="0" smtClean="0">
                <a:latin typeface="Calibri"/>
                <a:ea typeface="Calibri"/>
                <a:cs typeface="Calibri"/>
                <a:sym typeface="Calibri"/>
              </a:rPr>
              <a:t>: They derive their food from dead and decaying organic matter. The saprophytes may be obligate or facultative. An obligate saprophyte remains saprophytic throughout its life. On the other hand, a facultative saprophyte is </a:t>
            </a:r>
            <a:r>
              <a:rPr lang="en-IN" dirty="0" err="1" smtClean="0">
                <a:latin typeface="Calibri"/>
                <a:ea typeface="Calibri"/>
                <a:cs typeface="Calibri"/>
                <a:sym typeface="Calibri"/>
              </a:rPr>
              <a:t>infact</a:t>
            </a:r>
            <a:r>
              <a:rPr lang="en-IN" dirty="0" smtClean="0">
                <a:latin typeface="Calibri"/>
                <a:ea typeface="Calibri"/>
                <a:cs typeface="Calibri"/>
                <a:sym typeface="Calibri"/>
              </a:rPr>
              <a:t> a parasite which has secondarily become saprophytic.</a:t>
            </a:r>
          </a:p>
          <a:p>
            <a:pPr lvl="0">
              <a:spcAft>
                <a:spcPts val="300"/>
              </a:spcAft>
              <a:buSzPts val="1400"/>
            </a:pPr>
            <a:endParaRPr lang="en-IN" dirty="0" smtClean="0">
              <a:latin typeface="Calibri"/>
              <a:ea typeface="Calibri"/>
              <a:cs typeface="Calibri"/>
              <a:sym typeface="Calibri"/>
            </a:endParaRPr>
          </a:p>
          <a:p>
            <a:pPr lvl="0">
              <a:spcAft>
                <a:spcPts val="300"/>
              </a:spcAft>
              <a:buSzPts val="1400"/>
            </a:pPr>
            <a:r>
              <a:rPr lang="en-IN" dirty="0" smtClean="0">
                <a:latin typeface="Calibri"/>
                <a:ea typeface="Calibri"/>
                <a:cs typeface="Calibri"/>
                <a:sym typeface="Calibri"/>
              </a:rPr>
              <a:t>(iii) </a:t>
            </a:r>
            <a:r>
              <a:rPr lang="en-IN" b="1" dirty="0" err="1" smtClean="0">
                <a:latin typeface="Calibri"/>
                <a:ea typeface="Calibri"/>
                <a:cs typeface="Calibri"/>
                <a:sym typeface="Calibri"/>
              </a:rPr>
              <a:t>Symbionts</a:t>
            </a:r>
            <a:r>
              <a:rPr lang="en-IN" dirty="0" smtClean="0">
                <a:latin typeface="Calibri"/>
                <a:ea typeface="Calibri"/>
                <a:cs typeface="Calibri"/>
                <a:sym typeface="Calibri"/>
              </a:rPr>
              <a:t>: Some fungal forms grow in symbiotic association with the green or blue-green algae and constitute the lichen. Here the algal component is photosynthetic and the fungal is reproductive. A few fungal forms grow in association with the roots of higher plants. This association is called as </a:t>
            </a:r>
            <a:r>
              <a:rPr lang="en-IN" dirty="0" err="1" smtClean="0">
                <a:latin typeface="Calibri"/>
                <a:ea typeface="Calibri"/>
                <a:cs typeface="Calibri"/>
                <a:sym typeface="Calibri"/>
              </a:rPr>
              <a:t>mycorrhiza</a:t>
            </a:r>
            <a:r>
              <a:rPr lang="en-IN" dirty="0" smtClean="0">
                <a:latin typeface="Calibri"/>
                <a:ea typeface="Calibri"/>
                <a:cs typeface="Calibri"/>
                <a:sym typeface="Calibri"/>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78481"/>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rPr>
              <a:t>Reproduction</a:t>
            </a:r>
          </a:p>
        </p:txBody>
      </p:sp>
      <p:sp>
        <p:nvSpPr>
          <p:cNvPr id="64" name="Google Shape;64;p14"/>
          <p:cNvSpPr txBox="1"/>
          <p:nvPr/>
        </p:nvSpPr>
        <p:spPr>
          <a:xfrm>
            <a:off x="282006" y="933846"/>
            <a:ext cx="8688300" cy="3423549"/>
          </a:xfrm>
          <a:prstGeom prst="rect">
            <a:avLst/>
          </a:prstGeom>
          <a:noFill/>
          <a:ln>
            <a:noFill/>
          </a:ln>
        </p:spPr>
        <p:txBody>
          <a:bodyPr spcFirstLastPara="1" wrap="square" lIns="91425" tIns="91425" rIns="91425" bIns="91425" anchor="t" anchorCtr="0">
            <a:noAutofit/>
          </a:bodyPr>
          <a:lstStyle/>
          <a:p>
            <a:pPr>
              <a:spcAft>
                <a:spcPts val="600"/>
              </a:spcAft>
            </a:pPr>
            <a:r>
              <a:rPr lang="en-IN" dirty="0" smtClean="0">
                <a:latin typeface="Calibri" pitchFamily="34" charset="0"/>
              </a:rPr>
              <a:t>The fungi may reproduce </a:t>
            </a:r>
            <a:r>
              <a:rPr lang="en-IN" dirty="0" err="1" smtClean="0">
                <a:latin typeface="Calibri" pitchFamily="34" charset="0"/>
              </a:rPr>
              <a:t>vegetatively</a:t>
            </a:r>
            <a:r>
              <a:rPr lang="en-IN" dirty="0" smtClean="0">
                <a:latin typeface="Calibri" pitchFamily="34" charset="0"/>
              </a:rPr>
              <a:t>, asexually as well as sexually:</a:t>
            </a:r>
          </a:p>
          <a:p>
            <a:pPr>
              <a:spcAft>
                <a:spcPts val="600"/>
              </a:spcAft>
            </a:pPr>
            <a:r>
              <a:rPr lang="en-IN" dirty="0" smtClean="0">
                <a:latin typeface="Calibri" pitchFamily="34" charset="0"/>
              </a:rPr>
              <a:t>(i) </a:t>
            </a:r>
            <a:r>
              <a:rPr lang="en-IN" b="1" dirty="0" smtClean="0">
                <a:latin typeface="Calibri" pitchFamily="34" charset="0"/>
              </a:rPr>
              <a:t>Vegetative reproduction</a:t>
            </a:r>
            <a:endParaRPr lang="en-IN" dirty="0" smtClean="0">
              <a:latin typeface="Calibri" pitchFamily="34" charset="0"/>
            </a:endParaRPr>
          </a:p>
          <a:p>
            <a:pPr>
              <a:spcAft>
                <a:spcPts val="600"/>
              </a:spcAft>
            </a:pPr>
            <a:r>
              <a:rPr lang="en-IN" dirty="0" smtClean="0">
                <a:latin typeface="Calibri" pitchFamily="34" charset="0"/>
              </a:rPr>
              <a:t>(a) </a:t>
            </a:r>
            <a:r>
              <a:rPr lang="en-IN" b="1" dirty="0" smtClean="0">
                <a:latin typeface="Calibri" pitchFamily="34" charset="0"/>
              </a:rPr>
              <a:t>Fragmentation: </a:t>
            </a:r>
            <a:r>
              <a:rPr lang="en-IN" dirty="0" smtClean="0">
                <a:latin typeface="Calibri" pitchFamily="34" charset="0"/>
              </a:rPr>
              <a:t>Some forms belonging to </a:t>
            </a:r>
            <a:r>
              <a:rPr lang="en-IN" dirty="0" err="1" smtClean="0">
                <a:latin typeface="Calibri" pitchFamily="34" charset="0"/>
              </a:rPr>
              <a:t>Ascomycotina</a:t>
            </a:r>
            <a:r>
              <a:rPr lang="en-IN" dirty="0" smtClean="0">
                <a:latin typeface="Calibri" pitchFamily="34" charset="0"/>
              </a:rPr>
              <a:t> and </a:t>
            </a:r>
            <a:r>
              <a:rPr lang="en-IN" dirty="0" err="1" smtClean="0">
                <a:latin typeface="Calibri" pitchFamily="34" charset="0"/>
              </a:rPr>
              <a:t>Basidiomycotina</a:t>
            </a:r>
            <a:r>
              <a:rPr lang="en-IN" dirty="0" smtClean="0">
                <a:latin typeface="Calibri" pitchFamily="34" charset="0"/>
              </a:rPr>
              <a:t> multiply by breakage of the mycelium.</a:t>
            </a:r>
          </a:p>
          <a:p>
            <a:pPr>
              <a:spcAft>
                <a:spcPts val="600"/>
              </a:spcAft>
            </a:pPr>
            <a:r>
              <a:rPr lang="en-IN" dirty="0" smtClean="0">
                <a:latin typeface="Calibri" pitchFamily="34" charset="0"/>
              </a:rPr>
              <a:t>(b) </a:t>
            </a:r>
            <a:r>
              <a:rPr lang="en-IN" b="1" dirty="0" smtClean="0">
                <a:latin typeface="Calibri" pitchFamily="34" charset="0"/>
              </a:rPr>
              <a:t>Budding: </a:t>
            </a:r>
            <a:r>
              <a:rPr lang="en-IN" dirty="0" smtClean="0">
                <a:latin typeface="Calibri" pitchFamily="34" charset="0"/>
              </a:rPr>
              <a:t>Some </a:t>
            </a:r>
            <a:r>
              <a:rPr lang="en-IN" dirty="0" err="1" smtClean="0">
                <a:latin typeface="Calibri" pitchFamily="34" charset="0"/>
              </a:rPr>
              <a:t>unicelled</a:t>
            </a:r>
            <a:r>
              <a:rPr lang="en-IN" dirty="0" smtClean="0">
                <a:latin typeface="Calibri" pitchFamily="34" charset="0"/>
              </a:rPr>
              <a:t> forms multiply by budding. A bud arises on the parent cell and then after its matures it separates into a completely independent entity.</a:t>
            </a:r>
          </a:p>
          <a:p>
            <a:pPr>
              <a:spcAft>
                <a:spcPts val="600"/>
              </a:spcAft>
            </a:pPr>
            <a:r>
              <a:rPr lang="en-IN" dirty="0" smtClean="0">
                <a:latin typeface="Calibri" pitchFamily="34" charset="0"/>
              </a:rPr>
              <a:t>(c) </a:t>
            </a:r>
            <a:r>
              <a:rPr lang="en-IN" b="1" dirty="0" smtClean="0">
                <a:latin typeface="Calibri" pitchFamily="34" charset="0"/>
              </a:rPr>
              <a:t>Fission: </a:t>
            </a:r>
            <a:r>
              <a:rPr lang="en-IN" dirty="0" smtClean="0">
                <a:latin typeface="Calibri" pitchFamily="34" charset="0"/>
              </a:rPr>
              <a:t>A few </a:t>
            </a:r>
            <a:r>
              <a:rPr lang="en-IN" dirty="0" err="1" smtClean="0">
                <a:latin typeface="Calibri" pitchFamily="34" charset="0"/>
              </a:rPr>
              <a:t>unicelled</a:t>
            </a:r>
            <a:r>
              <a:rPr lang="en-IN" dirty="0" smtClean="0">
                <a:latin typeface="Calibri" pitchFamily="34" charset="0"/>
              </a:rPr>
              <a:t> forms like yeasts and slime </a:t>
            </a:r>
            <a:r>
              <a:rPr lang="en-IN" dirty="0" err="1" smtClean="0">
                <a:latin typeface="Calibri" pitchFamily="34" charset="0"/>
              </a:rPr>
              <a:t>molds</a:t>
            </a:r>
            <a:r>
              <a:rPr lang="en-IN" dirty="0" smtClean="0">
                <a:latin typeface="Calibri" pitchFamily="34" charset="0"/>
              </a:rPr>
              <a:t> multiply by this process.</a:t>
            </a:r>
          </a:p>
          <a:p>
            <a:pPr>
              <a:spcAft>
                <a:spcPts val="600"/>
              </a:spcAft>
            </a:pPr>
            <a:r>
              <a:rPr lang="en-IN" b="1" dirty="0" smtClean="0">
                <a:latin typeface="Calibri" pitchFamily="34" charset="0"/>
              </a:rPr>
              <a:t> </a:t>
            </a:r>
            <a:r>
              <a:rPr lang="en-IN" dirty="0" smtClean="0">
                <a:latin typeface="Calibri" pitchFamily="34" charset="0"/>
              </a:rPr>
              <a:t>(ii) </a:t>
            </a:r>
            <a:r>
              <a:rPr lang="en-IN" b="1" dirty="0" smtClean="0">
                <a:latin typeface="Calibri" pitchFamily="34" charset="0"/>
              </a:rPr>
              <a:t>Asexual reproduction</a:t>
            </a:r>
            <a:endParaRPr lang="en-IN" dirty="0" smtClean="0">
              <a:latin typeface="Calibri" pitchFamily="34" charset="0"/>
            </a:endParaRPr>
          </a:p>
          <a:p>
            <a:pPr>
              <a:spcAft>
                <a:spcPts val="600"/>
              </a:spcAft>
            </a:pPr>
            <a:r>
              <a:rPr lang="en-IN" dirty="0" smtClean="0">
                <a:latin typeface="Calibri" pitchFamily="34" charset="0"/>
              </a:rPr>
              <a:t>(a) </a:t>
            </a:r>
            <a:r>
              <a:rPr lang="en-IN" b="1" dirty="0" err="1" smtClean="0">
                <a:latin typeface="Calibri" pitchFamily="34" charset="0"/>
              </a:rPr>
              <a:t>Sporangiospores</a:t>
            </a:r>
            <a:r>
              <a:rPr lang="en-IN" b="1" dirty="0" smtClean="0">
                <a:latin typeface="Calibri" pitchFamily="34" charset="0"/>
              </a:rPr>
              <a:t>: </a:t>
            </a:r>
            <a:r>
              <a:rPr lang="en-IN" dirty="0" smtClean="0">
                <a:latin typeface="Calibri" pitchFamily="34" charset="0"/>
              </a:rPr>
              <a:t>These are thin-walled, non-motile spores formed in a sporangium. They may be </a:t>
            </a:r>
            <a:r>
              <a:rPr lang="en-IN" dirty="0" err="1" smtClean="0">
                <a:latin typeface="Calibri" pitchFamily="34" charset="0"/>
              </a:rPr>
              <a:t>uni</a:t>
            </a:r>
            <a:r>
              <a:rPr lang="en-IN" dirty="0" smtClean="0">
                <a:latin typeface="Calibri" pitchFamily="34" charset="0"/>
              </a:rPr>
              <a:t>-or multinucleate. On account of their structure, they are also called as </a:t>
            </a:r>
            <a:r>
              <a:rPr lang="en-IN" dirty="0" err="1" smtClean="0">
                <a:latin typeface="Calibri" pitchFamily="34" charset="0"/>
              </a:rPr>
              <a:t>aplanospores</a:t>
            </a:r>
            <a:r>
              <a:rPr lang="en-IN" dirty="0" smtClean="0">
                <a:latin typeface="Calibri" pitchFamily="34" charset="0"/>
              </a:rPr>
              <a:t>.</a:t>
            </a:r>
          </a:p>
          <a:p>
            <a:pPr>
              <a:spcAft>
                <a:spcPts val="600"/>
              </a:spcAft>
            </a:pPr>
            <a:r>
              <a:rPr lang="en-IN" dirty="0" smtClean="0">
                <a:latin typeface="Calibri" pitchFamily="34" charset="0"/>
              </a:rPr>
              <a:t>(b) </a:t>
            </a:r>
            <a:r>
              <a:rPr lang="en-IN" b="1" dirty="0" smtClean="0">
                <a:latin typeface="Calibri" pitchFamily="34" charset="0"/>
              </a:rPr>
              <a:t>Zoospores: </a:t>
            </a:r>
            <a:r>
              <a:rPr lang="en-IN" dirty="0" smtClean="0">
                <a:latin typeface="Calibri" pitchFamily="34" charset="0"/>
              </a:rPr>
              <a:t>They are thin-walled, motile spores formed in a zoosporangium. </a:t>
            </a:r>
            <a:r>
              <a:rPr lang="en-IN" b="1" dirty="0" smtClean="0">
                <a:latin typeface="Calibri" pitchFamily="34" charset="0"/>
              </a:rPr>
              <a:t>Example: In </a:t>
            </a:r>
            <a:r>
              <a:rPr lang="en-IN" b="1" dirty="0" err="1" smtClean="0">
                <a:latin typeface="Calibri" pitchFamily="34" charset="0"/>
              </a:rPr>
              <a:t>Pilobulus</a:t>
            </a:r>
            <a:r>
              <a:rPr lang="en-IN" b="1" dirty="0" smtClean="0">
                <a:latin typeface="Calibri" pitchFamily="34" charset="0"/>
              </a:rPr>
              <a:t> a sticky mass containing many spores is discharged as a single unit.</a:t>
            </a:r>
            <a:endParaRPr lang="en-IN" dirty="0" smtClean="0">
              <a:latin typeface="Calibri" pitchFamily="34" charset="0"/>
            </a:endParaRPr>
          </a:p>
          <a:p>
            <a:pPr>
              <a:spcAft>
                <a:spcPts val="600"/>
              </a:spcAft>
            </a:pPr>
            <a:r>
              <a:rPr lang="en-IN" dirty="0" smtClean="0">
                <a:latin typeface="Calibri" pitchFamily="34" charset="0"/>
              </a:rPr>
              <a:t>(c) </a:t>
            </a:r>
            <a:r>
              <a:rPr lang="en-IN" b="1" dirty="0" smtClean="0">
                <a:latin typeface="Calibri" pitchFamily="34" charset="0"/>
              </a:rPr>
              <a:t>Conidia: </a:t>
            </a:r>
            <a:r>
              <a:rPr lang="en-IN" dirty="0" smtClean="0">
                <a:latin typeface="Calibri" pitchFamily="34" charset="0"/>
              </a:rPr>
              <a:t>In some fungi the spores are not formed inside a sporangium. They are born freely on the tips of special branches called </a:t>
            </a:r>
            <a:r>
              <a:rPr lang="en-IN" b="1" dirty="0" smtClean="0">
                <a:latin typeface="Calibri" pitchFamily="34" charset="0"/>
              </a:rPr>
              <a:t>conidiophores</a:t>
            </a:r>
            <a:r>
              <a:rPr lang="en-IN" dirty="0" smtClean="0">
                <a:latin typeface="Calibri" pitchFamily="34" charset="0"/>
              </a:rPr>
              <a:t>. The spores thus formed are called as conidia. On the basis of development, two types of conidia are recognised namely </a:t>
            </a:r>
            <a:r>
              <a:rPr lang="en-IN" dirty="0" err="1" smtClean="0">
                <a:latin typeface="Calibri" pitchFamily="34" charset="0"/>
              </a:rPr>
              <a:t>thallospores</a:t>
            </a:r>
            <a:r>
              <a:rPr lang="en-IN" dirty="0" smtClean="0">
                <a:latin typeface="Calibri" pitchFamily="34" charset="0"/>
              </a:rPr>
              <a:t> and </a:t>
            </a:r>
            <a:r>
              <a:rPr lang="en-IN" dirty="0" err="1" smtClean="0">
                <a:latin typeface="Calibri" pitchFamily="34" charset="0"/>
              </a:rPr>
              <a:t>blastospores</a:t>
            </a:r>
            <a:r>
              <a:rPr lang="en-IN" dirty="0" smtClean="0">
                <a:latin typeface="Calibri" pitchFamily="34" charset="0"/>
              </a:rPr>
              <a:t> or true conidia.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22407"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07361" y="1279080"/>
            <a:ext cx="8688300" cy="2889600"/>
          </a:xfrm>
          <a:prstGeom prst="rect">
            <a:avLst/>
          </a:prstGeom>
          <a:noFill/>
          <a:ln>
            <a:noFill/>
          </a:ln>
        </p:spPr>
        <p:txBody>
          <a:bodyPr spcFirstLastPara="1" wrap="square" lIns="91425" tIns="91425" rIns="91425" bIns="91425" anchor="t" anchorCtr="0">
            <a:noAutofit/>
          </a:bodyPr>
          <a:lstStyle/>
          <a:p>
            <a:pPr>
              <a:spcAft>
                <a:spcPts val="600"/>
              </a:spcAft>
            </a:pPr>
            <a:r>
              <a:rPr lang="en-IN" dirty="0" smtClean="0">
                <a:latin typeface="Calibri" pitchFamily="34" charset="0"/>
              </a:rPr>
              <a:t>(iii) </a:t>
            </a:r>
            <a:r>
              <a:rPr lang="en-IN" b="1" dirty="0" smtClean="0">
                <a:latin typeface="Calibri" pitchFamily="34" charset="0"/>
              </a:rPr>
              <a:t>Sexual reproduction:</a:t>
            </a:r>
            <a:endParaRPr lang="en-IN" dirty="0" smtClean="0">
              <a:latin typeface="Calibri" pitchFamily="34" charset="0"/>
            </a:endParaRPr>
          </a:p>
          <a:p>
            <a:pPr>
              <a:spcAft>
                <a:spcPts val="600"/>
              </a:spcAft>
            </a:pPr>
            <a:r>
              <a:rPr lang="en-IN" dirty="0" smtClean="0">
                <a:latin typeface="Calibri" pitchFamily="34" charset="0"/>
              </a:rPr>
              <a:t>With the exception of </a:t>
            </a:r>
            <a:r>
              <a:rPr lang="en-IN" dirty="0" err="1" smtClean="0">
                <a:latin typeface="Calibri" pitchFamily="34" charset="0"/>
              </a:rPr>
              <a:t>Deuteromycotina</a:t>
            </a:r>
            <a:r>
              <a:rPr lang="en-IN" dirty="0" smtClean="0">
                <a:latin typeface="Calibri" pitchFamily="34" charset="0"/>
              </a:rPr>
              <a:t> (Fungi </a:t>
            </a:r>
            <a:r>
              <a:rPr lang="en-IN" dirty="0" err="1" smtClean="0">
                <a:latin typeface="Calibri" pitchFamily="34" charset="0"/>
              </a:rPr>
              <a:t>imperfecti</a:t>
            </a:r>
            <a:r>
              <a:rPr lang="en-IN" dirty="0" smtClean="0">
                <a:latin typeface="Calibri" pitchFamily="34" charset="0"/>
              </a:rPr>
              <a:t>), the sexual reproduction is found in all groups of fungi. During sexual reproduction the compatible nuclei show a specific behaviour which is responsible for the onset of three distinct </a:t>
            </a:r>
            <a:r>
              <a:rPr lang="en-IN" dirty="0" err="1" smtClean="0">
                <a:latin typeface="Calibri" pitchFamily="34" charset="0"/>
              </a:rPr>
              <a:t>mycelial</a:t>
            </a:r>
            <a:r>
              <a:rPr lang="en-IN" dirty="0" smtClean="0">
                <a:latin typeface="Calibri" pitchFamily="34" charset="0"/>
              </a:rPr>
              <a:t> phases. The three phases of nuclear behaviour are as under:</a:t>
            </a:r>
          </a:p>
          <a:p>
            <a:pPr marL="400050" indent="-400050">
              <a:spcAft>
                <a:spcPts val="600"/>
              </a:spcAft>
              <a:buAutoNum type="romanLcParenBoth"/>
            </a:pPr>
            <a:r>
              <a:rPr lang="en-IN" b="1" dirty="0" smtClean="0">
                <a:latin typeface="Calibri" pitchFamily="34" charset="0"/>
              </a:rPr>
              <a:t>Fusion of </a:t>
            </a:r>
            <a:r>
              <a:rPr lang="en-IN" b="1" dirty="0" err="1" smtClean="0">
                <a:latin typeface="Calibri" pitchFamily="34" charset="0"/>
              </a:rPr>
              <a:t>protoplasms</a:t>
            </a:r>
            <a:r>
              <a:rPr lang="en-IN" b="1" dirty="0" smtClean="0">
                <a:latin typeface="Calibri" pitchFamily="34" charset="0"/>
              </a:rPr>
              <a:t> between two motile or non-motile gametes called </a:t>
            </a:r>
            <a:r>
              <a:rPr lang="en-IN" b="1" dirty="0" err="1" smtClean="0">
                <a:latin typeface="Calibri" pitchFamily="34" charset="0"/>
              </a:rPr>
              <a:t>plasmogamy</a:t>
            </a:r>
            <a:r>
              <a:rPr lang="en-IN" b="1" dirty="0" smtClean="0">
                <a:latin typeface="Calibri" pitchFamily="34" charset="0"/>
              </a:rPr>
              <a:t>. </a:t>
            </a:r>
          </a:p>
          <a:p>
            <a:pPr marL="400050" indent="-400050">
              <a:spcAft>
                <a:spcPts val="600"/>
              </a:spcAft>
              <a:buAutoNum type="romanLcParenBoth"/>
            </a:pPr>
            <a:r>
              <a:rPr lang="en-IN" b="1" dirty="0" smtClean="0">
                <a:latin typeface="Calibri" pitchFamily="34" charset="0"/>
              </a:rPr>
              <a:t>Fusion of two nuclei called </a:t>
            </a:r>
            <a:r>
              <a:rPr lang="en-IN" b="1" dirty="0" err="1" smtClean="0">
                <a:latin typeface="Calibri" pitchFamily="34" charset="0"/>
              </a:rPr>
              <a:t>karyogamy</a:t>
            </a:r>
            <a:r>
              <a:rPr lang="en-IN" b="1" dirty="0" smtClean="0">
                <a:latin typeface="Calibri" pitchFamily="34" charset="0"/>
              </a:rPr>
              <a:t>.</a:t>
            </a:r>
          </a:p>
          <a:p>
            <a:pPr marL="400050" indent="-400050">
              <a:spcAft>
                <a:spcPts val="600"/>
              </a:spcAft>
              <a:buAutoNum type="romanLcParenBoth"/>
            </a:pPr>
            <a:r>
              <a:rPr lang="en-IN" b="1" dirty="0" smtClean="0">
                <a:latin typeface="Calibri" pitchFamily="34" charset="0"/>
              </a:rPr>
              <a:t>Meiosis in zygote resulting in haploid spores.</a:t>
            </a:r>
          </a:p>
          <a:p>
            <a:pPr marL="400050" indent="-400050">
              <a:spcAft>
                <a:spcPts val="600"/>
              </a:spcAft>
              <a:buAutoNum type="romanLcParenBoth"/>
            </a:pPr>
            <a:r>
              <a:rPr lang="en-IN" dirty="0" smtClean="0">
                <a:latin typeface="Calibri" pitchFamily="34" charset="0"/>
              </a:rPr>
              <a:t>The fusion of two haploid cells immediately results in diploid cells (2n), but in some fungi such as </a:t>
            </a:r>
            <a:r>
              <a:rPr lang="en-IN" dirty="0" err="1" smtClean="0">
                <a:latin typeface="Calibri" pitchFamily="34" charset="0"/>
              </a:rPr>
              <a:t>ascomycetes</a:t>
            </a:r>
            <a:r>
              <a:rPr lang="en-IN" dirty="0" smtClean="0">
                <a:latin typeface="Calibri" pitchFamily="34" charset="0"/>
              </a:rPr>
              <a:t> and </a:t>
            </a:r>
            <a:r>
              <a:rPr lang="en-IN" dirty="0" err="1" smtClean="0">
                <a:latin typeface="Calibri" pitchFamily="34" charset="0"/>
              </a:rPr>
              <a:t>basidiomycetes</a:t>
            </a:r>
            <a:r>
              <a:rPr lang="en-IN" dirty="0" smtClean="0">
                <a:latin typeface="Calibri" pitchFamily="34" charset="0"/>
              </a:rPr>
              <a:t>, an intervening </a:t>
            </a:r>
            <a:r>
              <a:rPr lang="en-IN" b="1" dirty="0" err="1" smtClean="0">
                <a:latin typeface="Calibri" pitchFamily="34" charset="0"/>
              </a:rPr>
              <a:t>dikaryotic</a:t>
            </a:r>
            <a:r>
              <a:rPr lang="en-IN" b="1" dirty="0" smtClean="0">
                <a:latin typeface="Calibri" pitchFamily="34" charset="0"/>
              </a:rPr>
              <a:t> stage (n + n i.e. two nuclei per cell)</a:t>
            </a:r>
            <a:r>
              <a:rPr lang="en-IN" dirty="0" smtClean="0">
                <a:latin typeface="Calibri" pitchFamily="34" charset="0"/>
              </a:rPr>
              <a:t> occurs; such a condition is called a </a:t>
            </a:r>
            <a:r>
              <a:rPr lang="en-IN" b="1" dirty="0" err="1" smtClean="0">
                <a:latin typeface="Calibri" pitchFamily="34" charset="0"/>
              </a:rPr>
              <a:t>dikaryon</a:t>
            </a:r>
            <a:r>
              <a:rPr lang="en-IN" b="1" dirty="0" smtClean="0">
                <a:latin typeface="Calibri" pitchFamily="34" charset="0"/>
              </a:rPr>
              <a:t> </a:t>
            </a:r>
            <a:r>
              <a:rPr lang="en-IN" dirty="0" smtClean="0">
                <a:latin typeface="Calibri" pitchFamily="34" charset="0"/>
              </a:rPr>
              <a:t>and the phase is called </a:t>
            </a:r>
            <a:r>
              <a:rPr lang="en-IN" dirty="0" err="1" smtClean="0">
                <a:latin typeface="Calibri" pitchFamily="34" charset="0"/>
              </a:rPr>
              <a:t>dikaryophase</a:t>
            </a:r>
            <a:r>
              <a:rPr lang="en-IN" dirty="0" smtClean="0">
                <a:latin typeface="Calibri" pitchFamily="34" charset="0"/>
              </a:rPr>
              <a:t> of </a:t>
            </a:r>
            <a:r>
              <a:rPr lang="en-IN" dirty="0" err="1" smtClean="0">
                <a:latin typeface="Calibri" pitchFamily="34" charset="0"/>
              </a:rPr>
              <a:t>fungus.Later</a:t>
            </a:r>
            <a:r>
              <a:rPr lang="en-IN" dirty="0" smtClean="0">
                <a:latin typeface="Calibri" pitchFamily="34" charset="0"/>
              </a:rPr>
              <a:t>, the parental nuclei fuse to form diploid cell.      </a:t>
            </a:r>
          </a:p>
          <a:p>
            <a:pPr fontAlgn="base">
              <a:spcAft>
                <a:spcPts val="600"/>
              </a:spcAft>
            </a:pPr>
            <a:r>
              <a:rPr lang="en-IN" dirty="0" smtClean="0">
                <a:latin typeface="Calibri" pitchFamily="34" charset="0"/>
              </a:rPr>
              <a:t>The fungi form fruiting bodies in which reduction division occurs, leading to formation of haploid spores.</a:t>
            </a:r>
          </a:p>
          <a:p>
            <a:endParaRPr lang="en-IN" dirty="0" smtClean="0">
              <a:latin typeface="Calibri" pitchFamily="34" charset="0"/>
            </a:endParaRPr>
          </a:p>
        </p:txBody>
      </p:sp>
      <p:sp>
        <p:nvSpPr>
          <p:cNvPr id="5" name="Rectangle 4"/>
          <p:cNvSpPr/>
          <p:nvPr/>
        </p:nvSpPr>
        <p:spPr>
          <a:xfrm>
            <a:off x="501328" y="570401"/>
            <a:ext cx="1114408" cy="461665"/>
          </a:xfrm>
          <a:prstGeom prst="rect">
            <a:avLst/>
          </a:prstGeom>
        </p:spPr>
        <p:txBody>
          <a:bodyPr wrap="none">
            <a:spAutoFit/>
          </a:bodyPr>
          <a:lstStyle/>
          <a:p>
            <a:r>
              <a:rPr lang="en-IN" sz="2400" b="1" dirty="0" smtClean="0">
                <a:solidFill>
                  <a:srgbClr val="FF0000"/>
                </a:solidFill>
                <a:latin typeface="Calibri" pitchFamily="34" charset="0"/>
              </a:rPr>
              <a:t>Contd..</a:t>
            </a:r>
            <a:endParaRPr lang="en-IN"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Calibri" pitchFamily="34" charset="0"/>
                <a:cs typeface="Calibri" pitchFamily="34" charset="0"/>
                <a:sym typeface="Arial"/>
              </a:rPr>
              <a:t>Classification of fungi-</a:t>
            </a:r>
            <a:r>
              <a:rPr lang="en-IN" sz="2200" b="1" i="0" u="none" strike="noStrike" cap="none" dirty="0" err="1" smtClean="0">
                <a:solidFill>
                  <a:srgbClr val="FF0000"/>
                </a:solidFill>
                <a:latin typeface="Calibri" pitchFamily="34" charset="0"/>
                <a:cs typeface="Calibri" pitchFamily="34" charset="0"/>
                <a:sym typeface="Arial"/>
              </a:rPr>
              <a:t>Phycomycetes</a:t>
            </a:r>
            <a:endParaRPr sz="2200" b="1" i="0" u="none"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272675" y="887194"/>
            <a:ext cx="5764231" cy="2889600"/>
          </a:xfrm>
          <a:prstGeom prst="rect">
            <a:avLst/>
          </a:prstGeom>
          <a:noFill/>
          <a:ln>
            <a:noFill/>
          </a:ln>
        </p:spPr>
        <p:txBody>
          <a:bodyPr spcFirstLastPara="1" wrap="square" lIns="91425" tIns="91425" rIns="91425" bIns="91425" anchor="t" anchorCtr="0">
            <a:noAutofit/>
          </a:bodyPr>
          <a:lstStyle/>
          <a:p>
            <a:pPr lvl="0">
              <a:spcAft>
                <a:spcPts val="300"/>
              </a:spcAft>
              <a:buSzPts val="1400"/>
            </a:pPr>
            <a:r>
              <a:rPr lang="en-IN" dirty="0" smtClean="0">
                <a:latin typeface="Calibri"/>
                <a:ea typeface="Calibri"/>
                <a:cs typeface="Calibri"/>
                <a:sym typeface="Calibri"/>
              </a:rPr>
              <a:t>Kingdom fungi is divided into various classes based on the morphology of the mycelium, mode of spore formation and fruiting bodies such as :</a:t>
            </a:r>
          </a:p>
          <a:p>
            <a:pPr marL="342900" lvl="0" indent="-342900">
              <a:spcAft>
                <a:spcPts val="300"/>
              </a:spcAft>
              <a:buSzPts val="1400"/>
              <a:buFont typeface="+mj-lt"/>
              <a:buAutoNum type="arabicPeriod"/>
            </a:pPr>
            <a:r>
              <a:rPr lang="en-IN" dirty="0" err="1" smtClean="0">
                <a:latin typeface="Calibri"/>
                <a:ea typeface="Calibri"/>
                <a:cs typeface="Calibri"/>
                <a:sym typeface="Calibri"/>
              </a:rPr>
              <a:t>Phycomycetes</a:t>
            </a:r>
            <a:endParaRPr lang="en-IN" dirty="0" smtClean="0">
              <a:latin typeface="Calibri"/>
              <a:ea typeface="Calibri"/>
              <a:cs typeface="Calibri"/>
              <a:sym typeface="Calibri"/>
            </a:endParaRPr>
          </a:p>
          <a:p>
            <a:pPr marL="342900" lvl="0" indent="-342900">
              <a:spcAft>
                <a:spcPts val="300"/>
              </a:spcAft>
              <a:buSzPts val="1400"/>
              <a:buFont typeface="+mj-lt"/>
              <a:buAutoNum type="arabicPeriod"/>
            </a:pPr>
            <a:r>
              <a:rPr lang="en-IN" dirty="0" err="1" smtClean="0">
                <a:latin typeface="Calibri"/>
                <a:ea typeface="Calibri"/>
                <a:cs typeface="Calibri"/>
                <a:sym typeface="Calibri"/>
              </a:rPr>
              <a:t>Ascomycetes</a:t>
            </a:r>
            <a:endParaRPr lang="en-IN" dirty="0" smtClean="0">
              <a:latin typeface="Calibri"/>
              <a:ea typeface="Calibri"/>
              <a:cs typeface="Calibri"/>
              <a:sym typeface="Calibri"/>
            </a:endParaRPr>
          </a:p>
          <a:p>
            <a:pPr marL="342900" lvl="0" indent="-342900">
              <a:spcAft>
                <a:spcPts val="300"/>
              </a:spcAft>
              <a:buSzPts val="1400"/>
              <a:buFont typeface="+mj-lt"/>
              <a:buAutoNum type="arabicPeriod"/>
            </a:pPr>
            <a:r>
              <a:rPr lang="en-IN" dirty="0" err="1" smtClean="0">
                <a:latin typeface="Calibri"/>
                <a:ea typeface="Calibri"/>
                <a:cs typeface="Calibri"/>
                <a:sym typeface="Calibri"/>
              </a:rPr>
              <a:t>Basidiomycetes</a:t>
            </a:r>
            <a:endParaRPr lang="en-IN" dirty="0" smtClean="0">
              <a:latin typeface="Calibri"/>
              <a:ea typeface="Calibri"/>
              <a:cs typeface="Calibri"/>
              <a:sym typeface="Calibri"/>
            </a:endParaRPr>
          </a:p>
          <a:p>
            <a:pPr marL="342900" lvl="0" indent="-342900">
              <a:spcAft>
                <a:spcPts val="300"/>
              </a:spcAft>
              <a:buSzPts val="1400"/>
              <a:buFont typeface="+mj-lt"/>
              <a:buAutoNum type="arabicPeriod"/>
            </a:pPr>
            <a:r>
              <a:rPr lang="en-IN" dirty="0" err="1" smtClean="0">
                <a:latin typeface="Calibri"/>
                <a:ea typeface="Calibri"/>
                <a:cs typeface="Calibri"/>
                <a:sym typeface="Calibri"/>
              </a:rPr>
              <a:t>Deuteromycetes</a:t>
            </a:r>
            <a:endParaRPr lang="en-IN" dirty="0" smtClean="0">
              <a:latin typeface="Calibri"/>
              <a:ea typeface="Calibri"/>
              <a:cs typeface="Calibri"/>
              <a:sym typeface="Calibri"/>
            </a:endParaRPr>
          </a:p>
          <a:p>
            <a:pPr marL="342900" indent="-342900">
              <a:spcAft>
                <a:spcPts val="300"/>
              </a:spcAft>
              <a:buSzPts val="1400"/>
            </a:pPr>
            <a:r>
              <a:rPr lang="en-IN" b="1" dirty="0" smtClean="0">
                <a:latin typeface="Calibri"/>
                <a:ea typeface="Calibri"/>
                <a:cs typeface="Calibri"/>
                <a:sym typeface="Calibri"/>
              </a:rPr>
              <a:t>PHYCOMYCETES</a:t>
            </a:r>
          </a:p>
          <a:p>
            <a:pPr indent="11113">
              <a:spcAft>
                <a:spcPts val="300"/>
              </a:spcAft>
              <a:buSzPts val="1400"/>
              <a:buFont typeface="Arial" pitchFamily="34" charset="0"/>
              <a:buChar char="•"/>
            </a:pPr>
            <a:r>
              <a:rPr lang="en-IN" dirty="0" smtClean="0">
                <a:latin typeface="Calibri"/>
                <a:ea typeface="Calibri"/>
                <a:cs typeface="Calibri"/>
                <a:sym typeface="Calibri"/>
              </a:rPr>
              <a:t>Members of </a:t>
            </a:r>
            <a:r>
              <a:rPr lang="en-IN" dirty="0" err="1" smtClean="0">
                <a:latin typeface="Calibri"/>
                <a:ea typeface="Calibri"/>
                <a:cs typeface="Calibri"/>
                <a:sym typeface="Calibri"/>
              </a:rPr>
              <a:t>phycomycetes</a:t>
            </a:r>
            <a:r>
              <a:rPr lang="en-IN" dirty="0" smtClean="0">
                <a:latin typeface="Calibri"/>
                <a:ea typeface="Calibri"/>
                <a:cs typeface="Calibri"/>
                <a:sym typeface="Calibri"/>
              </a:rPr>
              <a:t> are found in aquatic habitats and on decaying wood in moist and damp places or as obligate parasites on plants.</a:t>
            </a:r>
          </a:p>
          <a:p>
            <a:pPr indent="11113">
              <a:spcAft>
                <a:spcPts val="300"/>
              </a:spcAft>
              <a:buSzPts val="1400"/>
              <a:buFont typeface="Arial" pitchFamily="34" charset="0"/>
              <a:buChar char="•"/>
            </a:pPr>
            <a:r>
              <a:rPr lang="en-IN" dirty="0" smtClean="0">
                <a:latin typeface="Calibri"/>
                <a:ea typeface="Calibri"/>
                <a:cs typeface="Calibri"/>
                <a:sym typeface="Calibri"/>
              </a:rPr>
              <a:t>The mycelium is </a:t>
            </a:r>
            <a:r>
              <a:rPr lang="en-IN" dirty="0" err="1" smtClean="0">
                <a:latin typeface="Calibri"/>
                <a:ea typeface="Calibri"/>
                <a:cs typeface="Calibri"/>
                <a:sym typeface="Calibri"/>
              </a:rPr>
              <a:t>aseptate</a:t>
            </a:r>
            <a:r>
              <a:rPr lang="en-IN" dirty="0" smtClean="0">
                <a:latin typeface="Calibri"/>
                <a:ea typeface="Calibri"/>
                <a:cs typeface="Calibri"/>
                <a:sym typeface="Calibri"/>
              </a:rPr>
              <a:t> and </a:t>
            </a:r>
            <a:r>
              <a:rPr lang="en-IN" dirty="0" err="1" smtClean="0">
                <a:latin typeface="Calibri"/>
                <a:ea typeface="Calibri"/>
                <a:cs typeface="Calibri"/>
                <a:sym typeface="Calibri"/>
              </a:rPr>
              <a:t>coenocytic,Asexual</a:t>
            </a:r>
            <a:r>
              <a:rPr lang="en-IN" dirty="0" smtClean="0">
                <a:latin typeface="Calibri"/>
                <a:ea typeface="Calibri"/>
                <a:cs typeface="Calibri"/>
                <a:sym typeface="Calibri"/>
              </a:rPr>
              <a:t> reproduction takes place by zoospores (motile) or by </a:t>
            </a:r>
            <a:r>
              <a:rPr lang="en-IN" dirty="0" err="1" smtClean="0">
                <a:latin typeface="Calibri"/>
                <a:ea typeface="Calibri"/>
                <a:cs typeface="Calibri"/>
                <a:sym typeface="Calibri"/>
              </a:rPr>
              <a:t>aplanospores</a:t>
            </a:r>
            <a:r>
              <a:rPr lang="en-IN" dirty="0" smtClean="0">
                <a:latin typeface="Calibri"/>
                <a:ea typeface="Calibri"/>
                <a:cs typeface="Calibri"/>
                <a:sym typeface="Calibri"/>
              </a:rPr>
              <a:t> (non-motile).</a:t>
            </a:r>
          </a:p>
          <a:p>
            <a:pPr indent="11113">
              <a:spcAft>
                <a:spcPts val="300"/>
              </a:spcAft>
              <a:buSzPts val="1400"/>
              <a:buFont typeface="Arial" pitchFamily="34" charset="0"/>
              <a:buChar char="•"/>
            </a:pPr>
            <a:r>
              <a:rPr lang="en-IN" dirty="0" smtClean="0">
                <a:latin typeface="Calibri"/>
                <a:ea typeface="Calibri"/>
                <a:cs typeface="Calibri"/>
                <a:sym typeface="Calibri"/>
              </a:rPr>
              <a:t>These spores are </a:t>
            </a:r>
            <a:r>
              <a:rPr lang="en-IN" dirty="0" err="1" smtClean="0">
                <a:latin typeface="Calibri"/>
                <a:ea typeface="Calibri"/>
                <a:cs typeface="Calibri"/>
                <a:sym typeface="Calibri"/>
              </a:rPr>
              <a:t>endogeneously</a:t>
            </a:r>
            <a:r>
              <a:rPr lang="en-IN" dirty="0" smtClean="0">
                <a:latin typeface="Calibri"/>
                <a:ea typeface="Calibri"/>
                <a:cs typeface="Calibri"/>
                <a:sym typeface="Calibri"/>
              </a:rPr>
              <a:t> produced in sporangium.</a:t>
            </a:r>
          </a:p>
          <a:p>
            <a:pPr indent="11113">
              <a:spcAft>
                <a:spcPts val="300"/>
              </a:spcAft>
              <a:buSzPts val="1400"/>
              <a:buFont typeface="Arial" pitchFamily="34" charset="0"/>
              <a:buChar char="•"/>
            </a:pPr>
            <a:r>
              <a:rPr lang="en-IN" dirty="0" err="1" smtClean="0">
                <a:latin typeface="Calibri"/>
                <a:ea typeface="Calibri"/>
                <a:cs typeface="Calibri"/>
                <a:sym typeface="Calibri"/>
              </a:rPr>
              <a:t>Zygospores</a:t>
            </a:r>
            <a:r>
              <a:rPr lang="en-IN" dirty="0" smtClean="0">
                <a:latin typeface="Calibri"/>
                <a:ea typeface="Calibri"/>
                <a:cs typeface="Calibri"/>
                <a:sym typeface="Calibri"/>
              </a:rPr>
              <a:t> are formed by fusion of two gametes. These gametes are -similar in morphology (</a:t>
            </a:r>
            <a:r>
              <a:rPr lang="en-IN" dirty="0" err="1" smtClean="0">
                <a:latin typeface="Calibri"/>
                <a:ea typeface="Calibri"/>
                <a:cs typeface="Calibri"/>
                <a:sym typeface="Calibri"/>
              </a:rPr>
              <a:t>isogamous</a:t>
            </a:r>
            <a:r>
              <a:rPr lang="en-IN" dirty="0" smtClean="0">
                <a:latin typeface="Calibri"/>
                <a:ea typeface="Calibri"/>
                <a:cs typeface="Calibri"/>
                <a:sym typeface="Calibri"/>
              </a:rPr>
              <a:t>) or dissimilar (</a:t>
            </a:r>
            <a:r>
              <a:rPr lang="en-IN" dirty="0" err="1" smtClean="0">
                <a:latin typeface="Calibri"/>
                <a:ea typeface="Calibri"/>
                <a:cs typeface="Calibri"/>
                <a:sym typeface="Calibri"/>
              </a:rPr>
              <a:t>anisogamous</a:t>
            </a:r>
            <a:r>
              <a:rPr lang="en-IN" dirty="0" smtClean="0">
                <a:latin typeface="Calibri"/>
                <a:ea typeface="Calibri"/>
                <a:cs typeface="Calibri"/>
                <a:sym typeface="Calibri"/>
              </a:rPr>
              <a:t> or </a:t>
            </a:r>
            <a:r>
              <a:rPr lang="en-IN" dirty="0" err="1" smtClean="0">
                <a:latin typeface="Calibri"/>
                <a:ea typeface="Calibri"/>
                <a:cs typeface="Calibri"/>
                <a:sym typeface="Calibri"/>
              </a:rPr>
              <a:t>oogamous</a:t>
            </a:r>
            <a:r>
              <a:rPr lang="en-IN" dirty="0" smtClean="0">
                <a:latin typeface="Calibri"/>
                <a:ea typeface="Calibri"/>
                <a:cs typeface="Calibri"/>
                <a:sym typeface="Calibri"/>
              </a:rPr>
              <a:t>). Examples: </a:t>
            </a:r>
            <a:r>
              <a:rPr lang="en-IN" dirty="0" err="1" smtClean="0">
                <a:latin typeface="Calibri"/>
                <a:ea typeface="Calibri"/>
                <a:cs typeface="Calibri"/>
                <a:sym typeface="Calibri"/>
              </a:rPr>
              <a:t>Mucor</a:t>
            </a:r>
            <a:r>
              <a:rPr lang="en-IN" dirty="0" smtClean="0">
                <a:latin typeface="Calibri"/>
                <a:ea typeface="Calibri"/>
                <a:cs typeface="Calibri"/>
                <a:sym typeface="Calibri"/>
              </a:rPr>
              <a:t>, </a:t>
            </a:r>
            <a:r>
              <a:rPr lang="en-IN" dirty="0" err="1" smtClean="0">
                <a:latin typeface="Calibri"/>
                <a:ea typeface="Calibri"/>
                <a:cs typeface="Calibri"/>
                <a:sym typeface="Calibri"/>
              </a:rPr>
              <a:t>Rhizopus</a:t>
            </a:r>
            <a:r>
              <a:rPr lang="en-IN" dirty="0" smtClean="0">
                <a:latin typeface="Calibri"/>
                <a:ea typeface="Calibri"/>
                <a:cs typeface="Calibri"/>
                <a:sym typeface="Calibri"/>
              </a:rPr>
              <a:t> and </a:t>
            </a:r>
            <a:r>
              <a:rPr lang="en-IN" dirty="0" err="1" smtClean="0">
                <a:latin typeface="Calibri"/>
                <a:ea typeface="Calibri"/>
                <a:cs typeface="Calibri"/>
                <a:sym typeface="Calibri"/>
              </a:rPr>
              <a:t>Albugo</a:t>
            </a:r>
            <a:r>
              <a:rPr lang="en-IN" dirty="0" smtClean="0">
                <a:latin typeface="Calibri"/>
                <a:ea typeface="Calibri"/>
                <a:cs typeface="Calibri"/>
                <a:sym typeface="Calibri"/>
              </a:rPr>
              <a:t> (the parasitic fungi on mustard).</a:t>
            </a:r>
          </a:p>
          <a:p>
            <a:pPr marL="342900" indent="-342900">
              <a:spcAft>
                <a:spcPts val="300"/>
              </a:spcAft>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lang="en-IN" dirty="0" smtClean="0">
              <a:latin typeface="Calibri"/>
              <a:ea typeface="Calibri"/>
              <a:cs typeface="Calibri"/>
              <a:sym typeface="Calibri"/>
            </a:endParaRPr>
          </a:p>
          <a:p>
            <a:pPr marL="342900" lvl="0" indent="-342900">
              <a:spcAft>
                <a:spcPts val="300"/>
              </a:spcAft>
              <a:buSzPts val="1400"/>
            </a:pPr>
            <a:endParaRPr lang="en-IN" dirty="0" smtClean="0">
              <a:latin typeface="Calibri"/>
              <a:ea typeface="Calibri"/>
              <a:cs typeface="Calibri"/>
              <a:sym typeface="Calibri"/>
            </a:endParaRPr>
          </a:p>
        </p:txBody>
      </p:sp>
      <p:pic>
        <p:nvPicPr>
          <p:cNvPr id="6146" name="Picture 2" descr="Rhizopus - Phycomycetes"/>
          <p:cNvPicPr>
            <a:picLocks noChangeAspect="1" noChangeArrowheads="1"/>
          </p:cNvPicPr>
          <p:nvPr/>
        </p:nvPicPr>
        <p:blipFill>
          <a:blip r:embed="rId4"/>
          <a:srcRect/>
          <a:stretch>
            <a:fillRect/>
          </a:stretch>
        </p:blipFill>
        <p:spPr bwMode="auto">
          <a:xfrm>
            <a:off x="5959000" y="979714"/>
            <a:ext cx="3185000" cy="316569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Ascomycetes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91337" y="784557"/>
            <a:ext cx="8656721" cy="2889600"/>
          </a:xfrm>
          <a:prstGeom prst="rect">
            <a:avLst/>
          </a:prstGeom>
          <a:noFill/>
          <a:ln>
            <a:noFill/>
          </a:ln>
        </p:spPr>
        <p:txBody>
          <a:bodyPr spcFirstLastPara="1" wrap="square" lIns="91425" tIns="91425" rIns="91425" bIns="91425" anchor="t" anchorCtr="0">
            <a:noAutofit/>
          </a:bodyPr>
          <a:lstStyle/>
          <a:p>
            <a:pPr>
              <a:spcAft>
                <a:spcPts val="200"/>
              </a:spcAft>
              <a:buFont typeface="Arial" pitchFamily="34" charset="0"/>
              <a:buChar char="•"/>
            </a:pPr>
            <a:r>
              <a:rPr lang="en-IN" dirty="0" smtClean="0">
                <a:latin typeface="Calibri" pitchFamily="34" charset="0"/>
              </a:rPr>
              <a:t>Commonly known as sac-fungi, the </a:t>
            </a:r>
            <a:r>
              <a:rPr lang="en-IN" dirty="0" err="1" smtClean="0">
                <a:latin typeface="Calibri" pitchFamily="34" charset="0"/>
              </a:rPr>
              <a:t>ascomycetes</a:t>
            </a:r>
            <a:r>
              <a:rPr lang="en-IN" dirty="0" smtClean="0">
                <a:latin typeface="Calibri" pitchFamily="34" charset="0"/>
              </a:rPr>
              <a:t> are unicellular, e.g., yeast (</a:t>
            </a:r>
            <a:r>
              <a:rPr lang="en-IN" dirty="0" err="1" smtClean="0">
                <a:latin typeface="Calibri" pitchFamily="34" charset="0"/>
              </a:rPr>
              <a:t>Sacharomyces</a:t>
            </a:r>
            <a:r>
              <a:rPr lang="en-IN" dirty="0" smtClean="0">
                <a:latin typeface="Calibri" pitchFamily="34" charset="0"/>
              </a:rPr>
              <a:t>) or multicellular, e.g., </a:t>
            </a:r>
            <a:r>
              <a:rPr lang="en-IN" dirty="0" err="1" smtClean="0">
                <a:latin typeface="Calibri" pitchFamily="34" charset="0"/>
              </a:rPr>
              <a:t>Penicillium</a:t>
            </a:r>
            <a:r>
              <a:rPr lang="en-IN" dirty="0" smtClean="0">
                <a:latin typeface="Calibri" pitchFamily="34" charset="0"/>
              </a:rPr>
              <a:t>.</a:t>
            </a:r>
          </a:p>
          <a:p>
            <a:pPr>
              <a:spcAft>
                <a:spcPts val="200"/>
              </a:spcAft>
              <a:buFont typeface="Arial" pitchFamily="34" charset="0"/>
              <a:buChar char="•"/>
            </a:pPr>
            <a:r>
              <a:rPr lang="en-IN" dirty="0" smtClean="0">
                <a:latin typeface="Calibri" pitchFamily="34" charset="0"/>
              </a:rPr>
              <a:t>They are </a:t>
            </a:r>
            <a:r>
              <a:rPr lang="en-IN" b="1" dirty="0" smtClean="0">
                <a:latin typeface="Calibri" pitchFamily="34" charset="0"/>
              </a:rPr>
              <a:t>saprophytic, decomposers, parasitic or </a:t>
            </a:r>
            <a:r>
              <a:rPr lang="en-IN" b="1" dirty="0" err="1" smtClean="0">
                <a:latin typeface="Calibri" pitchFamily="34" charset="0"/>
              </a:rPr>
              <a:t>coprophilous</a:t>
            </a:r>
            <a:r>
              <a:rPr lang="en-IN" dirty="0" smtClean="0">
                <a:latin typeface="Calibri" pitchFamily="34" charset="0"/>
              </a:rPr>
              <a:t> (growing on dung).</a:t>
            </a:r>
          </a:p>
          <a:p>
            <a:pPr>
              <a:spcAft>
                <a:spcPts val="200"/>
              </a:spcAft>
              <a:buFont typeface="Arial" pitchFamily="34" charset="0"/>
              <a:buChar char="•"/>
            </a:pPr>
            <a:r>
              <a:rPr lang="en-IN" dirty="0" smtClean="0">
                <a:latin typeface="Calibri" pitchFamily="34" charset="0"/>
              </a:rPr>
              <a:t>Mycelium is branched and </a:t>
            </a:r>
            <a:r>
              <a:rPr lang="en-IN" dirty="0" err="1" smtClean="0">
                <a:latin typeface="Calibri" pitchFamily="34" charset="0"/>
              </a:rPr>
              <a:t>septate</a:t>
            </a:r>
            <a:r>
              <a:rPr lang="en-IN" dirty="0" smtClean="0">
                <a:latin typeface="Calibri" pitchFamily="34" charset="0"/>
              </a:rPr>
              <a:t>.</a:t>
            </a:r>
          </a:p>
          <a:p>
            <a:pPr>
              <a:spcAft>
                <a:spcPts val="200"/>
              </a:spcAft>
              <a:buFont typeface="Arial" pitchFamily="34" charset="0"/>
              <a:buChar char="•"/>
            </a:pPr>
            <a:r>
              <a:rPr lang="en-IN" dirty="0" smtClean="0">
                <a:latin typeface="Calibri" pitchFamily="34" charset="0"/>
              </a:rPr>
              <a:t>The asexual spores are conidia produced exogenously on the special mycelium called </a:t>
            </a:r>
            <a:r>
              <a:rPr lang="en-IN" b="1" dirty="0" smtClean="0">
                <a:latin typeface="Calibri" pitchFamily="34" charset="0"/>
              </a:rPr>
              <a:t>conidiophores.</a:t>
            </a:r>
          </a:p>
          <a:p>
            <a:pPr>
              <a:spcAft>
                <a:spcPts val="200"/>
              </a:spcAft>
              <a:buFont typeface="Arial" pitchFamily="34" charset="0"/>
              <a:buChar char="•"/>
            </a:pPr>
            <a:r>
              <a:rPr lang="en-IN" dirty="0" smtClean="0">
                <a:latin typeface="Calibri" pitchFamily="34" charset="0"/>
              </a:rPr>
              <a:t>Sexual spores are called </a:t>
            </a:r>
            <a:r>
              <a:rPr lang="en-IN" b="1" dirty="0" err="1" smtClean="0">
                <a:latin typeface="Calibri" pitchFamily="34" charset="0"/>
              </a:rPr>
              <a:t>ascospores</a:t>
            </a:r>
            <a:r>
              <a:rPr lang="en-IN" dirty="0" smtClean="0">
                <a:latin typeface="Calibri" pitchFamily="34" charset="0"/>
              </a:rPr>
              <a:t> which are produced endogenously in sac like </a:t>
            </a:r>
            <a:r>
              <a:rPr lang="en-IN" dirty="0" err="1" smtClean="0">
                <a:latin typeface="Calibri" pitchFamily="34" charset="0"/>
              </a:rPr>
              <a:t>asci</a:t>
            </a:r>
            <a:r>
              <a:rPr lang="en-IN" dirty="0" smtClean="0">
                <a:latin typeface="Calibri" pitchFamily="34" charset="0"/>
              </a:rPr>
              <a:t> (singular </a:t>
            </a:r>
            <a:r>
              <a:rPr lang="en-IN" dirty="0" err="1" smtClean="0">
                <a:latin typeface="Calibri" pitchFamily="34" charset="0"/>
              </a:rPr>
              <a:t>ascus</a:t>
            </a:r>
            <a:r>
              <a:rPr lang="en-IN" dirty="0" smtClean="0">
                <a:latin typeface="Calibri" pitchFamily="34" charset="0"/>
              </a:rPr>
              <a:t>). These </a:t>
            </a:r>
            <a:r>
              <a:rPr lang="en-IN" dirty="0" err="1" smtClean="0">
                <a:latin typeface="Calibri" pitchFamily="34" charset="0"/>
              </a:rPr>
              <a:t>asci</a:t>
            </a:r>
            <a:r>
              <a:rPr lang="en-IN" dirty="0" smtClean="0">
                <a:latin typeface="Calibri" pitchFamily="34" charset="0"/>
              </a:rPr>
              <a:t> are arranged in different types of fruiting bodies called </a:t>
            </a:r>
            <a:r>
              <a:rPr lang="en-IN" b="1" dirty="0" err="1" smtClean="0">
                <a:latin typeface="Calibri" pitchFamily="34" charset="0"/>
              </a:rPr>
              <a:t>ascocarps</a:t>
            </a:r>
            <a:r>
              <a:rPr lang="en-IN" dirty="0" smtClean="0">
                <a:latin typeface="Calibri" pitchFamily="34" charset="0"/>
              </a:rPr>
              <a:t>.</a:t>
            </a:r>
          </a:p>
          <a:p>
            <a:pPr>
              <a:spcAft>
                <a:spcPts val="200"/>
              </a:spcAft>
              <a:buFont typeface="Arial" pitchFamily="34" charset="0"/>
              <a:buChar char="•"/>
            </a:pPr>
            <a:r>
              <a:rPr lang="en-IN" dirty="0" smtClean="0">
                <a:latin typeface="Calibri" pitchFamily="34" charset="0"/>
              </a:rPr>
              <a:t> Some examples are </a:t>
            </a:r>
            <a:r>
              <a:rPr lang="en-IN" i="1" dirty="0" err="1" smtClean="0">
                <a:latin typeface="Calibri" pitchFamily="34" charset="0"/>
              </a:rPr>
              <a:t>Aspergillus</a:t>
            </a:r>
            <a:r>
              <a:rPr lang="en-IN" i="1" dirty="0" smtClean="0">
                <a:latin typeface="Calibri" pitchFamily="34" charset="0"/>
              </a:rPr>
              <a:t>, </a:t>
            </a:r>
            <a:r>
              <a:rPr lang="en-IN" i="1" dirty="0" err="1" smtClean="0">
                <a:latin typeface="Calibri" pitchFamily="34" charset="0"/>
              </a:rPr>
              <a:t>Claviceps</a:t>
            </a:r>
            <a:r>
              <a:rPr lang="en-IN" i="1" dirty="0" smtClean="0">
                <a:latin typeface="Calibri" pitchFamily="34" charset="0"/>
              </a:rPr>
              <a:t> and </a:t>
            </a:r>
            <a:r>
              <a:rPr lang="en-IN" i="1" dirty="0" err="1" smtClean="0">
                <a:latin typeface="Calibri" pitchFamily="34" charset="0"/>
              </a:rPr>
              <a:t>Neurospora</a:t>
            </a:r>
            <a:r>
              <a:rPr lang="en-IN" dirty="0" smtClean="0">
                <a:latin typeface="Calibri" pitchFamily="34" charset="0"/>
              </a:rPr>
              <a:t>. </a:t>
            </a:r>
            <a:r>
              <a:rPr lang="en-IN" i="1" dirty="0" err="1" smtClean="0">
                <a:latin typeface="Calibri" pitchFamily="34" charset="0"/>
              </a:rPr>
              <a:t>Neurospora</a:t>
            </a:r>
            <a:r>
              <a:rPr lang="en-IN" dirty="0" smtClean="0">
                <a:latin typeface="Calibri" pitchFamily="34" charset="0"/>
              </a:rPr>
              <a:t> is used extensively in biochemical and genetic work. Many members like morels and </a:t>
            </a:r>
            <a:r>
              <a:rPr lang="en-IN" dirty="0" err="1" smtClean="0">
                <a:latin typeface="Calibri" pitchFamily="34" charset="0"/>
              </a:rPr>
              <a:t>buffles</a:t>
            </a:r>
            <a:r>
              <a:rPr lang="en-IN" dirty="0" smtClean="0">
                <a:latin typeface="Calibri" pitchFamily="34" charset="0"/>
              </a:rPr>
              <a:t> are edible and are-considered delicacies.</a:t>
            </a:r>
            <a:endParaRPr lang="en-IN" dirty="0">
              <a:latin typeface="Calibri" pitchFamily="34" charset="0"/>
            </a:endParaRPr>
          </a:p>
        </p:txBody>
      </p:sp>
      <p:pic>
        <p:nvPicPr>
          <p:cNvPr id="4098" name="Picture 2" descr="Chapter 21: Kingdom Fungi Notes - ppt download"/>
          <p:cNvPicPr>
            <a:picLocks noChangeAspect="1" noChangeArrowheads="1"/>
          </p:cNvPicPr>
          <p:nvPr/>
        </p:nvPicPr>
        <p:blipFill>
          <a:blip r:embed="rId4"/>
          <a:srcRect l="5312" t="45020" b="13511"/>
          <a:stretch>
            <a:fillRect/>
          </a:stretch>
        </p:blipFill>
        <p:spPr bwMode="auto">
          <a:xfrm>
            <a:off x="989044" y="3004457"/>
            <a:ext cx="6148873" cy="1978091"/>
          </a:xfrm>
          <a:prstGeom prst="rect">
            <a:avLst/>
          </a:prstGeom>
          <a:noFill/>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707</Words>
  <Application>Microsoft Office PowerPoint</Application>
  <PresentationFormat>On-screen Show (16:9)</PresentationFormat>
  <Paragraphs>99</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13</cp:revision>
  <dcterms:modified xsi:type="dcterms:W3CDTF">2020-08-27T05:53:22Z</dcterms:modified>
</cp:coreProperties>
</file>