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60" r:id="rId2"/>
    <p:sldId id="257" r:id="rId3"/>
    <p:sldId id="258" r:id="rId4"/>
    <p:sldId id="261" r:id="rId5"/>
    <p:sldId id="271" r:id="rId6"/>
    <p:sldId id="262" r:id="rId7"/>
    <p:sldId id="263" r:id="rId8"/>
    <p:sldId id="259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38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3">
    <p:pos x="6000" y="100"/>
    <p:text>+amanrouniyar@odmegroup.org How come the website here is ODM Egroup and not ODM PS?
_Assigned to you_
-Swoyan Satyendu</p:text>
  </p:cm>
  <p:cm authorId="0" dt="2020-06-17T16:36:04.724" idx="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57361" y="485192"/>
            <a:ext cx="7876296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ctr">
              <a:buSzPts val="3100"/>
            </a:pPr>
            <a:r>
              <a:rPr lang="en-IN" sz="3000" b="1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EXCRETORY PRODUCTS AND THEIR ELIMINATION</a:t>
            </a:r>
          </a:p>
          <a:p>
            <a:pPr lvl="0" algn="ctr">
              <a:buSzPts val="3100"/>
            </a:pPr>
            <a:r>
              <a:rPr lang="en-IN" sz="2500" b="1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REGULATION OF KIDNEY FUNCTION, MICTURITION</a:t>
            </a:r>
          </a:p>
        </p:txBody>
      </p:sp>
      <p:sp>
        <p:nvSpPr>
          <p:cNvPr id="57" name="Google Shape;57;p13"/>
          <p:cNvSpPr txBox="1"/>
          <p:nvPr/>
        </p:nvSpPr>
        <p:spPr>
          <a:xfrm>
            <a:off x="1718321" y="2553076"/>
            <a:ext cx="692182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BIOLOGY</a:t>
            </a:r>
            <a:endParaRPr b="1" smtClean="0"/>
          </a:p>
          <a:p>
            <a:r>
              <a:rPr lang="en" b="1" dirty="0" smtClean="0"/>
              <a:t>CHAPTER </a:t>
            </a:r>
            <a:r>
              <a:rPr lang="en" b="1" smtClean="0"/>
              <a:t>NUMBER</a:t>
            </a:r>
            <a:r>
              <a:rPr lang="en" b="1" smtClean="0"/>
              <a:t>: 19</a:t>
            </a:r>
            <a:endParaRPr b="1" smtClean="0"/>
          </a:p>
          <a:p>
            <a:pPr lvl="0"/>
            <a:r>
              <a:rPr lang="en" b="1" dirty="0" smtClean="0"/>
              <a:t>CHAPTER </a:t>
            </a:r>
            <a:r>
              <a:rPr lang="en" b="1" dirty="0"/>
              <a:t>NAME </a:t>
            </a:r>
            <a:r>
              <a:rPr lang="en" b="1" dirty="0" smtClean="0"/>
              <a:t>: </a:t>
            </a:r>
            <a:r>
              <a:rPr lang="en-IN" b="1" dirty="0" smtClean="0"/>
              <a:t>EXCRETORY </a:t>
            </a:r>
            <a:r>
              <a:rPr lang="en-IN" b="1" dirty="0" smtClean="0"/>
              <a:t>PRODUCTS AND THEIR ELEMINATION 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Regulation of Kidney Function</a:t>
            </a:r>
          </a:p>
        </p:txBody>
      </p:sp>
      <p:sp>
        <p:nvSpPr>
          <p:cNvPr id="64" name="Google Shape;64;p14"/>
          <p:cNvSpPr txBox="1"/>
          <p:nvPr/>
        </p:nvSpPr>
        <p:spPr>
          <a:xfrm>
            <a:off x="282006" y="971169"/>
            <a:ext cx="6548002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functioning of the kidneys is efficiently monitored and regulated by hormonal feedback mechanisms involving the: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marL="342900" lvl="0" indent="-342900">
              <a:buSzPts val="1400"/>
              <a:buFont typeface="+mj-lt"/>
              <a:buAutoNum type="alphaLcPeriod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hypothalamus</a:t>
            </a:r>
          </a:p>
          <a:p>
            <a:pPr marL="342900" lvl="0" indent="-342900">
              <a:buSzPts val="1400"/>
              <a:buFont typeface="+mj-lt"/>
              <a:buAutoNum type="alphaLcPeriod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JGA </a:t>
            </a:r>
          </a:p>
          <a:p>
            <a:pPr marL="342900" lvl="0" indent="-342900">
              <a:buSzPts val="1400"/>
              <a:buFont typeface="+mj-lt"/>
              <a:buAutoNum type="alphaLcPeriod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heart.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4115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Regulation involving Hypothalamus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272675" y="999162"/>
            <a:ext cx="8096884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When there is change in the blood volume, ionic concentration or there is an excessive loss of fluid,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osmoreceptors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activated and they trigger the release of vasopressin or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Antidiuretic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 hormone (ADH) from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neurohypophysis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ADH stimulates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reabsorption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of water from the distal parts of the tubules and thereby preventing the water loss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diuresis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In case of sufficient body fluid,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osmoreceptors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are switched off hence ADH release is suppressed.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ADH can also cause constriction of blood vessels resulting in an increase in the blood pressure thereby increasing the blood flow in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glomerulus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Glomerular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filtration rate.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0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Regulation involving </a:t>
            </a: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Juxtaglomerular</a:t>
            </a: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Apparatus (JGA)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282006" y="849871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1400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Regulation by JGA is known as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Renin-Angiotensin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mechanism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When the blood flow in the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glomerulus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decreases,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Renin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is released from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juxtaglomerular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(JG) cells.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Renin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converts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angiotensin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in the blood to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angiotensin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 and further to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angiotensin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II.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Angiotensin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II is a powerful vasoconstrictor and causes an increase in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glomerular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blood pressure and GFR.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Angiotensin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II also stimulates the release of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aldosterone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from adrenal cortex gland, which facilitates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reabsorption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of sodium ion and water from the distal parts of the tubule and also and causes an increase in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glomerular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blood pressure and GFR.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The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Atrial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Natriuretic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factor (ANF) 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is released when there is an increase in blood flow to the atria of the heart. It causes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vasodilation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decreases blood pressure in the blood vessels. The ANF mechanism provides the necessary check to the 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Renin-Angiotensin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mechanism.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Regulation of Kidney Function | Fundamentals of nursing, Nursing ..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86204" y="884560"/>
            <a:ext cx="6008914" cy="4125979"/>
          </a:xfrm>
          <a:prstGeom prst="rect">
            <a:avLst/>
          </a:prstGeom>
          <a:noFill/>
        </p:spPr>
      </p:pic>
      <p:sp>
        <p:nvSpPr>
          <p:cNvPr id="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Regulation of Kidney Function</a:t>
            </a:r>
          </a:p>
        </p:txBody>
      </p:sp>
      <p:pic>
        <p:nvPicPr>
          <p:cNvPr id="4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31828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26023" y="238398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err="1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Micturition</a:t>
            </a:r>
            <a:endParaRPr sz="2200" b="1" i="0" u="none" strike="noStrike" cap="none">
              <a:solidFill>
                <a:srgbClr val="000000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19328" y="1017823"/>
            <a:ext cx="8171529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</a:pP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Micturition</a:t>
            </a:r>
            <a:endParaRPr lang="en-IN" b="1" dirty="0" smtClean="0">
              <a:latin typeface="Calibri"/>
              <a:ea typeface="Calibri"/>
              <a:cs typeface="Calibri"/>
              <a:sym typeface="Calibri"/>
            </a:endParaRPr>
          </a:p>
          <a:p>
            <a:pPr>
              <a:buSzPts val="1400"/>
            </a:pPr>
            <a:endParaRPr lang="en-IN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Urine after its formation, is transported to urinary bladder for temporary storage.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Here in wall of urinary bladder thee are stretch receptors.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When bladder is half filled, these receptors send information to CNS, which send voluntary information to external urethral sphincter as to relax and passage of urine.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process of passing the urine is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micturition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.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neural mechanism involved with it is known as </a:t>
            </a:r>
            <a:r>
              <a:rPr lang="en-IN" b="1" dirty="0" err="1" smtClean="0">
                <a:latin typeface="Calibri"/>
                <a:ea typeface="Calibri"/>
                <a:cs typeface="Calibri"/>
                <a:sym typeface="Calibri"/>
              </a:rPr>
              <a:t>micturition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 reflex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oogle Shape;69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50489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5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>
              <a:buSzPts val="2200"/>
            </a:pPr>
            <a:r>
              <a:rPr lang="en-IN" sz="22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Composition of urine</a:t>
            </a:r>
          </a:p>
        </p:txBody>
      </p:sp>
      <p:sp>
        <p:nvSpPr>
          <p:cNvPr id="71" name="Google Shape;71;p15"/>
          <p:cNvSpPr txBox="1"/>
          <p:nvPr/>
        </p:nvSpPr>
        <p:spPr>
          <a:xfrm>
            <a:off x="319328" y="943177"/>
            <a:ext cx="8688300" cy="38807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buSzPts val="1400"/>
            </a:pP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Composition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lang="en-IN" b="1" dirty="0" smtClean="0">
                <a:latin typeface="Calibri"/>
                <a:ea typeface="Calibri"/>
                <a:cs typeface="Calibri"/>
                <a:sym typeface="Calibri"/>
              </a:rPr>
              <a:t>of urine</a:t>
            </a:r>
          </a:p>
          <a:p>
            <a:pPr>
              <a:buSzPts val="1400"/>
            </a:pPr>
            <a:endParaRPr lang="en-IN" b="1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An adult human excretes, on an average, 1 to 1.5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liters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of urine per day.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urine formed is a light yellow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colored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watery fluid which is slightly acidic, i.e. pH-6.0 and has a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characterestic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odour.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The characteristic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color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of urine is due to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urochrome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and characteristic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odor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is due to ammonia present in it.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On an average, 25-30 gm of urea is excreted out per day.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Various conditions can affect the characteristics of urine.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Analysis of urine helps in clinical diagnosis of many metabolic disorders as well as malfunctioning of the kidney. </a:t>
            </a:r>
          </a:p>
          <a:p>
            <a:pPr lvl="0">
              <a:buSzPts val="1400"/>
            </a:pPr>
            <a:endParaRPr lang="en-IN" dirty="0" smtClean="0">
              <a:latin typeface="Calibri"/>
              <a:ea typeface="Calibri"/>
              <a:cs typeface="Calibri"/>
              <a:sym typeface="Calibri"/>
            </a:endParaRPr>
          </a:p>
          <a:p>
            <a:pPr lvl="0">
              <a:buSzPts val="1400"/>
              <a:buFont typeface="Arial" pitchFamily="34" charset="0"/>
              <a:buChar char="•"/>
            </a:pP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For example, presence of glucose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Glycosuria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 and 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ketone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 bodies (</a:t>
            </a:r>
            <a:r>
              <a:rPr lang="en-IN" dirty="0" err="1" smtClean="0">
                <a:latin typeface="Calibri"/>
                <a:ea typeface="Calibri"/>
                <a:cs typeface="Calibri"/>
                <a:sym typeface="Calibri"/>
              </a:rPr>
              <a:t>Ketonuria</a:t>
            </a:r>
            <a:r>
              <a:rPr lang="en-IN" dirty="0" smtClean="0">
                <a:latin typeface="Calibri"/>
                <a:ea typeface="Calibri"/>
                <a:cs typeface="Calibri"/>
                <a:sym typeface="Calibri"/>
              </a:rPr>
              <a:t>) in urine are indicative of diabetes mellitus.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8350" y="113167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403</Words>
  <Application>Microsoft Office PowerPoint</Application>
  <PresentationFormat>On-screen Show (16:9)</PresentationFormat>
  <Paragraphs>58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 Light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PRAVAT</cp:lastModifiedBy>
  <cp:revision>10</cp:revision>
  <dcterms:modified xsi:type="dcterms:W3CDTF">2020-08-29T05:15:53Z</dcterms:modified>
</cp:coreProperties>
</file>