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7"/>
  </p:notesMasterIdLst>
  <p:sldIdLst>
    <p:sldId id="256" r:id="rId2"/>
    <p:sldId id="257" r:id="rId3"/>
    <p:sldId id="274" r:id="rId4"/>
    <p:sldId id="273" r:id="rId5"/>
    <p:sldId id="272" r:id="rId6"/>
    <p:sldId id="271" r:id="rId7"/>
    <p:sldId id="270" r:id="rId8"/>
    <p:sldId id="269" r:id="rId9"/>
    <p:sldId id="268" r:id="rId10"/>
    <p:sldId id="267" r:id="rId11"/>
    <p:sldId id="266" r:id="rId12"/>
    <p:sldId id="265" r:id="rId13"/>
    <p:sldId id="264" r:id="rId14"/>
    <p:sldId id="263" r:id="rId15"/>
    <p:sldId id="259" r:id="rId1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438" y="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4516157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8662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0" y="132113"/>
            <a:ext cx="8061649" cy="28723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>
              <a:buSzPts val="3100"/>
            </a:pPr>
            <a:r>
              <a:rPr lang="en-US" sz="30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HUMAN CIRCULATORY PATHWAY,DOUBLE CIRCULATION,CARDIAC CYCLE</a:t>
            </a:r>
          </a:p>
          <a:p>
            <a:pPr algn="ctr">
              <a:buSzPts val="3100"/>
            </a:pPr>
            <a:r>
              <a:rPr lang="en-US" sz="2500" b="1" dirty="0" smtClean="0">
                <a:latin typeface="Calibri"/>
                <a:ea typeface="Calibri"/>
                <a:cs typeface="Calibri"/>
                <a:sym typeface="Calibri"/>
              </a:rPr>
              <a:t>ORGANS OF CIRCULATORY SYSTEM,HEART,SYSTEMIC CIRCULATION,PULMONARY SYSTEM,CARDIAC CYCLE,DURATION OF CARDIAC CYCLE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endParaRPr sz="25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1802298" y="2655714"/>
            <a:ext cx="4764000" cy="9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SUBJECT </a:t>
            </a:r>
            <a:r>
              <a:rPr lang="en" b="1" dirty="0" smtClean="0"/>
              <a:t>:BIOLOGY 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</a:t>
            </a:r>
            <a:r>
              <a:rPr lang="en" b="1" dirty="0" smtClean="0"/>
              <a:t>NUMBER:18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NAME </a:t>
            </a:r>
            <a:r>
              <a:rPr lang="en" b="1" dirty="0" smtClean="0"/>
              <a:t>:CIRCULATION AND BODY FLUID</a:t>
            </a:r>
            <a:endParaRPr b="1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Google Shape;174;p14"/>
          <p:cNvPicPr preferRelativeResize="0">
            <a:picLocks/>
          </p:cNvPicPr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45234" y="606490"/>
            <a:ext cx="7977672" cy="402149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64222" y="374458"/>
            <a:ext cx="200247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CARDIAC CYCLE</a:t>
            </a:r>
            <a:endParaRPr lang="en-US" sz="22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42594" y="1242834"/>
            <a:ext cx="8668139" cy="3365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22860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ts val="2400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    Cardiac cycle refers to the sequence of events that take place when the heart beats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Clr>
                <a:srgbClr val="333333"/>
              </a:buClr>
              <a:buSzPts val="2400"/>
            </a:pPr>
            <a:r>
              <a:rPr lang="en-US" dirty="0" smtClean="0">
                <a:solidFill>
                  <a:srgbClr val="333333"/>
                </a:solidFill>
                <a:latin typeface="Calibri" pitchFamily="34" charset="0"/>
                <a:cs typeface="Calibri" pitchFamily="34" charset="0"/>
              </a:rPr>
              <a:t>    It comprises of </a:t>
            </a:r>
            <a:r>
              <a:rPr lang="en-US" b="1" dirty="0" smtClean="0">
                <a:solidFill>
                  <a:srgbClr val="333333"/>
                </a:solidFill>
                <a:latin typeface="Calibri" pitchFamily="34" charset="0"/>
                <a:cs typeface="Calibri" pitchFamily="34" charset="0"/>
              </a:rPr>
              <a:t>diastole</a:t>
            </a:r>
            <a:r>
              <a:rPr lang="en-US" dirty="0" smtClean="0">
                <a:solidFill>
                  <a:srgbClr val="333333"/>
                </a:solidFill>
                <a:latin typeface="Calibri" pitchFamily="34" charset="0"/>
                <a:cs typeface="Calibri" pitchFamily="34" charset="0"/>
              </a:rPr>
              <a:t>, the </a:t>
            </a:r>
            <a:r>
              <a:rPr lang="en-US" b="1" dirty="0" smtClean="0">
                <a:solidFill>
                  <a:srgbClr val="333333"/>
                </a:solidFill>
                <a:latin typeface="Calibri" pitchFamily="34" charset="0"/>
                <a:cs typeface="Calibri" pitchFamily="34" charset="0"/>
              </a:rPr>
              <a:t>systole</a:t>
            </a:r>
            <a:r>
              <a:rPr lang="en-US" dirty="0" smtClean="0">
                <a:solidFill>
                  <a:srgbClr val="333333"/>
                </a:solidFill>
                <a:latin typeface="Calibri" pitchFamily="34" charset="0"/>
                <a:cs typeface="Calibri" pitchFamily="34" charset="0"/>
              </a:rPr>
              <a:t>, and the</a:t>
            </a:r>
            <a:r>
              <a:rPr lang="en-US" b="1" dirty="0" smtClean="0">
                <a:solidFill>
                  <a:srgbClr val="333333"/>
                </a:solidFill>
                <a:latin typeface="Calibri" pitchFamily="34" charset="0"/>
                <a:cs typeface="Calibri" pitchFamily="34" charset="0"/>
              </a:rPr>
              <a:t> intervening pause</a:t>
            </a:r>
            <a:r>
              <a:rPr lang="en-US" dirty="0" smtClean="0">
                <a:solidFill>
                  <a:srgbClr val="333333"/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pPr marL="457200" lvl="0" indent="-327025">
              <a:lnSpc>
                <a:spcPct val="115000"/>
              </a:lnSpc>
              <a:spcBef>
                <a:spcPts val="800"/>
              </a:spcBef>
              <a:buClr>
                <a:srgbClr val="333333"/>
              </a:buClr>
              <a:buSzPts val="1550"/>
            </a:pPr>
            <a:r>
              <a:rPr lang="en-US" dirty="0" smtClean="0">
                <a:solidFill>
                  <a:srgbClr val="333333"/>
                </a:solidFill>
                <a:latin typeface="Calibri" pitchFamily="34" charset="0"/>
                <a:cs typeface="Calibri" pitchFamily="34" charset="0"/>
              </a:rPr>
              <a:t> The occurrence of a cardiac cycle is illustrated by a heart rate, which is naturally indicated as beats per    minute.</a:t>
            </a:r>
            <a:r>
              <a:rPr lang="en-US" dirty="0" smtClean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</a:p>
          <a:p>
            <a:pPr marL="457200" lvl="0" indent="-327025">
              <a:lnSpc>
                <a:spcPct val="115000"/>
              </a:lnSpc>
              <a:spcBef>
                <a:spcPts val="800"/>
              </a:spcBef>
              <a:buClr>
                <a:srgbClr val="333333"/>
              </a:buClr>
              <a:buSzPts val="1550"/>
            </a:pPr>
            <a:r>
              <a:rPr lang="en-US" dirty="0" smtClean="0">
                <a:solidFill>
                  <a:schemeClr val="tx1"/>
                </a:solidFill>
                <a:highlight>
                  <a:srgbClr val="FFFFFF"/>
                </a:highlight>
                <a:latin typeface="Calibri" pitchFamily="34" charset="0"/>
                <a:cs typeface="Calibri" pitchFamily="34" charset="0"/>
              </a:rPr>
              <a:t>At the start of the cycle, all the four chambers remain in a relaxed state known as </a:t>
            </a:r>
            <a:r>
              <a:rPr lang="en-US" b="1" dirty="0" smtClean="0">
                <a:solidFill>
                  <a:schemeClr val="tx1"/>
                </a:solidFill>
                <a:highlight>
                  <a:srgbClr val="FFFFFF"/>
                </a:highlight>
                <a:latin typeface="Calibri" pitchFamily="34" charset="0"/>
                <a:cs typeface="Calibri" pitchFamily="34" charset="0"/>
              </a:rPr>
              <a:t>joint diastole</a:t>
            </a:r>
          </a:p>
          <a:p>
            <a:pPr marL="457200" lvl="0" indent="-327025">
              <a:lnSpc>
                <a:spcPct val="115000"/>
              </a:lnSpc>
              <a:buClr>
                <a:srgbClr val="333333"/>
              </a:buClr>
              <a:buSzPts val="1550"/>
            </a:pPr>
            <a:r>
              <a:rPr lang="en-US" dirty="0" smtClean="0">
                <a:solidFill>
                  <a:schemeClr val="tx1"/>
                </a:solidFill>
                <a:highlight>
                  <a:srgbClr val="FFFFFF"/>
                </a:highlight>
                <a:latin typeface="Calibri" pitchFamily="34" charset="0"/>
                <a:cs typeface="Calibri" pitchFamily="34" charset="0"/>
              </a:rPr>
              <a:t>Joint diastole is followed by </a:t>
            </a:r>
            <a:r>
              <a:rPr lang="en-US" b="1" dirty="0" err="1" smtClean="0">
                <a:solidFill>
                  <a:schemeClr val="tx1"/>
                </a:solidFill>
                <a:highlight>
                  <a:srgbClr val="FFFFFF"/>
                </a:highlight>
                <a:latin typeface="Calibri" pitchFamily="34" charset="0"/>
                <a:cs typeface="Calibri" pitchFamily="34" charset="0"/>
              </a:rPr>
              <a:t>atrial</a:t>
            </a:r>
            <a:r>
              <a:rPr lang="en-US" b="1" dirty="0" smtClean="0">
                <a:solidFill>
                  <a:schemeClr val="tx1"/>
                </a:solidFill>
                <a:highlight>
                  <a:srgbClr val="FFFFFF"/>
                </a:highlight>
                <a:latin typeface="Calibri" pitchFamily="34" charset="0"/>
                <a:cs typeface="Calibri" pitchFamily="34" charset="0"/>
              </a:rPr>
              <a:t> systole, </a:t>
            </a:r>
            <a:r>
              <a:rPr lang="en-US" dirty="0" smtClean="0">
                <a:solidFill>
                  <a:schemeClr val="tx1"/>
                </a:solidFill>
                <a:highlight>
                  <a:srgbClr val="FFFFFF"/>
                </a:highlight>
                <a:latin typeface="Calibri" pitchFamily="34" charset="0"/>
                <a:cs typeface="Calibri" pitchFamily="34" charset="0"/>
              </a:rPr>
              <a:t>on the generation of action potential from SAN node.</a:t>
            </a:r>
          </a:p>
          <a:p>
            <a:pPr marL="457200" lvl="0" indent="-327025">
              <a:lnSpc>
                <a:spcPct val="115000"/>
              </a:lnSpc>
              <a:buClr>
                <a:srgbClr val="333333"/>
              </a:buClr>
              <a:buSzPts val="1550"/>
            </a:pPr>
            <a:endParaRPr lang="en-US" dirty="0" smtClean="0">
              <a:solidFill>
                <a:schemeClr val="tx1"/>
              </a:solidFill>
              <a:highlight>
                <a:srgbClr val="FFFFFF"/>
              </a:highlight>
              <a:latin typeface="Calibri" pitchFamily="34" charset="0"/>
              <a:cs typeface="Calibri" pitchFamily="34" charset="0"/>
            </a:endParaRPr>
          </a:p>
          <a:p>
            <a:pPr marL="457200" lvl="0" indent="-327025">
              <a:lnSpc>
                <a:spcPct val="115000"/>
              </a:lnSpc>
              <a:buClr>
                <a:srgbClr val="333333"/>
              </a:buClr>
              <a:buSzPts val="1550"/>
            </a:pPr>
            <a:r>
              <a:rPr lang="en-US" dirty="0" smtClean="0">
                <a:solidFill>
                  <a:schemeClr val="tx1"/>
                </a:solidFill>
                <a:highlight>
                  <a:srgbClr val="FFFFFF"/>
                </a:highlight>
                <a:latin typeface="Calibri" pitchFamily="34" charset="0"/>
                <a:cs typeface="Calibri" pitchFamily="34" charset="0"/>
              </a:rPr>
              <a:t>The action potential then gets transferred to AVN and then to the </a:t>
            </a:r>
            <a:r>
              <a:rPr lang="en-US" b="1" dirty="0" smtClean="0">
                <a:solidFill>
                  <a:schemeClr val="tx1"/>
                </a:solidFill>
                <a:highlight>
                  <a:srgbClr val="FFFFFF"/>
                </a:highlight>
                <a:latin typeface="Calibri" pitchFamily="34" charset="0"/>
                <a:cs typeface="Calibri" pitchFamily="34" charset="0"/>
              </a:rPr>
              <a:t>bundle of His</a:t>
            </a:r>
            <a:r>
              <a:rPr lang="en-US" dirty="0" smtClean="0">
                <a:solidFill>
                  <a:schemeClr val="tx1"/>
                </a:solidFill>
                <a:highlight>
                  <a:srgbClr val="FFFFFF"/>
                </a:highlight>
                <a:latin typeface="Calibri" pitchFamily="34" charset="0"/>
                <a:cs typeface="Calibri" pitchFamily="34" charset="0"/>
              </a:rPr>
              <a:t> leading to the    </a:t>
            </a:r>
          </a:p>
          <a:p>
            <a:pPr marL="457200" lvl="0" indent="-327025">
              <a:lnSpc>
                <a:spcPct val="115000"/>
              </a:lnSpc>
              <a:buClr>
                <a:srgbClr val="333333"/>
              </a:buClr>
              <a:buSzPts val="1550"/>
            </a:pPr>
            <a:r>
              <a:rPr lang="en-US" dirty="0" smtClean="0">
                <a:solidFill>
                  <a:schemeClr val="tx1"/>
                </a:solidFill>
                <a:highlight>
                  <a:srgbClr val="FFFFFF"/>
                </a:highlight>
                <a:latin typeface="Calibri" pitchFamily="34" charset="0"/>
                <a:cs typeface="Calibri" pitchFamily="34" charset="0"/>
              </a:rPr>
              <a:t>contraction of the ventricle, i.e. </a:t>
            </a:r>
            <a:r>
              <a:rPr lang="en-US" b="1" dirty="0" smtClean="0">
                <a:solidFill>
                  <a:schemeClr val="tx1"/>
                </a:solidFill>
                <a:highlight>
                  <a:srgbClr val="FFFFFF"/>
                </a:highlight>
                <a:latin typeface="Calibri" pitchFamily="34" charset="0"/>
                <a:cs typeface="Calibri" pitchFamily="34" charset="0"/>
              </a:rPr>
              <a:t>ventricular systole</a:t>
            </a:r>
            <a:r>
              <a:rPr lang="en-US" dirty="0" smtClean="0">
                <a:solidFill>
                  <a:schemeClr val="tx1"/>
                </a:solidFill>
                <a:highlight>
                  <a:srgbClr val="FFFFFF"/>
                </a:highlight>
                <a:latin typeface="Calibri" pitchFamily="34" charset="0"/>
                <a:cs typeface="Calibri" pitchFamily="34" charset="0"/>
              </a:rPr>
              <a:t> and at the same time </a:t>
            </a:r>
            <a:r>
              <a:rPr lang="en-US" b="1" dirty="0" err="1" smtClean="0">
                <a:solidFill>
                  <a:schemeClr val="tx1"/>
                </a:solidFill>
                <a:highlight>
                  <a:srgbClr val="FFFFFF"/>
                </a:highlight>
                <a:latin typeface="Calibri" pitchFamily="34" charset="0"/>
                <a:cs typeface="Calibri" pitchFamily="34" charset="0"/>
              </a:rPr>
              <a:t>atrial</a:t>
            </a:r>
            <a:r>
              <a:rPr lang="en-US" b="1" dirty="0" smtClean="0">
                <a:solidFill>
                  <a:schemeClr val="tx1"/>
                </a:solidFill>
                <a:highlight>
                  <a:srgbClr val="FFFFFF"/>
                </a:highlight>
                <a:latin typeface="Calibri" pitchFamily="34" charset="0"/>
                <a:cs typeface="Calibri" pitchFamily="34" charset="0"/>
              </a:rPr>
              <a:t> diastole</a:t>
            </a:r>
            <a:r>
              <a:rPr lang="en-US" dirty="0" smtClean="0">
                <a:solidFill>
                  <a:schemeClr val="tx1"/>
                </a:solidFill>
                <a:highlight>
                  <a:srgbClr val="FFFFFF"/>
                </a:highlight>
                <a:latin typeface="Calibri" pitchFamily="34" charset="0"/>
                <a:cs typeface="Calibri" pitchFamily="34" charset="0"/>
              </a:rPr>
              <a:t> occurs</a:t>
            </a:r>
          </a:p>
          <a:p>
            <a:pPr marL="457200" lvl="0" indent="-327025">
              <a:lnSpc>
                <a:spcPct val="115000"/>
              </a:lnSpc>
              <a:buClr>
                <a:srgbClr val="333333"/>
              </a:buClr>
              <a:buSzPts val="1550"/>
            </a:pPr>
            <a:endParaRPr lang="en-US" dirty="0" smtClean="0">
              <a:solidFill>
                <a:schemeClr val="tx1"/>
              </a:solidFill>
              <a:highlight>
                <a:srgbClr val="FFFFFF"/>
              </a:highlight>
              <a:latin typeface="Calibri" pitchFamily="34" charset="0"/>
              <a:cs typeface="Calibri" pitchFamily="34" charset="0"/>
            </a:endParaRPr>
          </a:p>
          <a:p>
            <a:pPr marL="457200" lvl="0" indent="-327025">
              <a:lnSpc>
                <a:spcPct val="115000"/>
              </a:lnSpc>
              <a:buClr>
                <a:srgbClr val="333333"/>
              </a:buClr>
              <a:buSzPts val="1550"/>
            </a:pPr>
            <a:r>
              <a:rPr lang="en-US" dirty="0" smtClean="0">
                <a:solidFill>
                  <a:schemeClr val="tx1"/>
                </a:solidFill>
                <a:highlight>
                  <a:srgbClr val="FFFFFF"/>
                </a:highlight>
                <a:latin typeface="Calibri" pitchFamily="34" charset="0"/>
                <a:cs typeface="Calibri" pitchFamily="34" charset="0"/>
              </a:rPr>
              <a:t>Ventricular systole causes closure of tricuspid and bicuspid valves. The </a:t>
            </a:r>
            <a:r>
              <a:rPr lang="en-US" dirty="0" err="1" smtClean="0">
                <a:solidFill>
                  <a:schemeClr val="tx1"/>
                </a:solidFill>
                <a:highlight>
                  <a:srgbClr val="FFFFFF"/>
                </a:highlight>
                <a:latin typeface="Calibri" pitchFamily="34" charset="0"/>
                <a:cs typeface="Calibri" pitchFamily="34" charset="0"/>
              </a:rPr>
              <a:t>semilunar</a:t>
            </a:r>
            <a:r>
              <a:rPr lang="en-US" dirty="0" smtClean="0">
                <a:solidFill>
                  <a:schemeClr val="tx1"/>
                </a:solidFill>
                <a:highlight>
                  <a:srgbClr val="FFFFFF"/>
                </a:highlight>
                <a:latin typeface="Calibri" pitchFamily="34" charset="0"/>
                <a:cs typeface="Calibri" pitchFamily="34" charset="0"/>
              </a:rPr>
              <a:t> valves open resulting </a:t>
            </a:r>
          </a:p>
          <a:p>
            <a:pPr marL="457200" lvl="0" indent="-327025">
              <a:lnSpc>
                <a:spcPct val="115000"/>
              </a:lnSpc>
              <a:buClr>
                <a:srgbClr val="333333"/>
              </a:buClr>
              <a:buSzPts val="1550"/>
            </a:pPr>
            <a:r>
              <a:rPr lang="en-US" dirty="0" smtClean="0">
                <a:solidFill>
                  <a:schemeClr val="tx1"/>
                </a:solidFill>
                <a:highlight>
                  <a:srgbClr val="FFFFFF"/>
                </a:highlight>
                <a:latin typeface="Calibri" pitchFamily="34" charset="0"/>
                <a:cs typeface="Calibri" pitchFamily="34" charset="0"/>
              </a:rPr>
              <a:t>in the flow of blood to vessels in the circulatory pathwa</a:t>
            </a:r>
            <a:r>
              <a:rPr lang="en-US" dirty="0" smtClean="0">
                <a:solidFill>
                  <a:srgbClr val="333333"/>
                </a:solidFill>
                <a:highlight>
                  <a:srgbClr val="FFFFFF"/>
                </a:highlight>
              </a:rPr>
              <a:t>ys.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Clr>
                <a:srgbClr val="333333"/>
              </a:buClr>
              <a:buSzPts val="2400"/>
              <a:buChar char="•"/>
            </a:pPr>
            <a:endParaRPr lang="en-US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8620" y="158775"/>
            <a:ext cx="8985380" cy="49829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327025">
              <a:lnSpc>
                <a:spcPct val="115000"/>
              </a:lnSpc>
              <a:buClr>
                <a:srgbClr val="333333"/>
              </a:buClr>
              <a:buSzPts val="1550"/>
            </a:pPr>
            <a:r>
              <a:rPr lang="en-US" b="1" dirty="0" smtClean="0">
                <a:solidFill>
                  <a:srgbClr val="333333"/>
                </a:solidFill>
                <a:highlight>
                  <a:srgbClr val="FFFFFF"/>
                </a:highlight>
              </a:rPr>
              <a:t>     </a:t>
            </a:r>
            <a:r>
              <a:rPr lang="en-US" b="1" dirty="0" smtClean="0">
                <a:solidFill>
                  <a:schemeClr val="tx1"/>
                </a:solidFill>
                <a:highlight>
                  <a:srgbClr val="FFFFFF"/>
                </a:highlight>
                <a:latin typeface="Calibri" pitchFamily="34" charset="0"/>
                <a:cs typeface="Calibri" pitchFamily="34" charset="0"/>
              </a:rPr>
              <a:t>Ventricular diastole </a:t>
            </a:r>
            <a:r>
              <a:rPr lang="en-US" dirty="0" smtClean="0">
                <a:solidFill>
                  <a:schemeClr val="tx1"/>
                </a:solidFill>
                <a:highlight>
                  <a:srgbClr val="FFFFFF"/>
                </a:highlight>
                <a:latin typeface="Calibri" pitchFamily="34" charset="0"/>
                <a:cs typeface="Calibri" pitchFamily="34" charset="0"/>
              </a:rPr>
              <a:t>follows with the closure of </a:t>
            </a:r>
            <a:r>
              <a:rPr lang="en-US" dirty="0" err="1" smtClean="0">
                <a:solidFill>
                  <a:schemeClr val="tx1"/>
                </a:solidFill>
                <a:highlight>
                  <a:srgbClr val="FFFFFF"/>
                </a:highlight>
                <a:latin typeface="Calibri" pitchFamily="34" charset="0"/>
                <a:cs typeface="Calibri" pitchFamily="34" charset="0"/>
              </a:rPr>
              <a:t>semilunar</a:t>
            </a:r>
            <a:r>
              <a:rPr lang="en-US" dirty="0" smtClean="0">
                <a:solidFill>
                  <a:schemeClr val="tx1"/>
                </a:solidFill>
                <a:highlight>
                  <a:srgbClr val="FFFFFF"/>
                </a:highlight>
                <a:latin typeface="Calibri" pitchFamily="34" charset="0"/>
                <a:cs typeface="Calibri" pitchFamily="34" charset="0"/>
              </a:rPr>
              <a:t> valves.</a:t>
            </a:r>
          </a:p>
          <a:p>
            <a:pPr marL="457200" lvl="0" indent="-327025">
              <a:lnSpc>
                <a:spcPct val="115000"/>
              </a:lnSpc>
              <a:buClr>
                <a:srgbClr val="333333"/>
              </a:buClr>
              <a:buSzPts val="1550"/>
            </a:pPr>
            <a:endParaRPr lang="en-US" dirty="0" smtClean="0">
              <a:solidFill>
                <a:schemeClr val="tx1"/>
              </a:solidFill>
              <a:highlight>
                <a:srgbClr val="FFFFFF"/>
              </a:highlight>
              <a:latin typeface="Calibri" pitchFamily="34" charset="0"/>
              <a:cs typeface="Calibri" pitchFamily="34" charset="0"/>
            </a:endParaRPr>
          </a:p>
          <a:p>
            <a:pPr marL="457200" lvl="0" indent="-327025">
              <a:lnSpc>
                <a:spcPct val="115000"/>
              </a:lnSpc>
              <a:buClr>
                <a:srgbClr val="333333"/>
              </a:buClr>
              <a:buSzPts val="1550"/>
            </a:pPr>
            <a:r>
              <a:rPr lang="en-US" dirty="0" smtClean="0">
                <a:solidFill>
                  <a:schemeClr val="tx1"/>
                </a:solidFill>
                <a:highlight>
                  <a:srgbClr val="FFFFFF"/>
                </a:highlight>
                <a:latin typeface="Calibri" pitchFamily="34" charset="0"/>
                <a:cs typeface="Calibri" pitchFamily="34" charset="0"/>
              </a:rPr>
              <a:t>     Then bicuspid and tricuspid valves open and the state of </a:t>
            </a:r>
            <a:r>
              <a:rPr lang="en-US" b="1" dirty="0" smtClean="0">
                <a:solidFill>
                  <a:schemeClr val="tx1"/>
                </a:solidFill>
                <a:highlight>
                  <a:srgbClr val="FFFFFF"/>
                </a:highlight>
                <a:latin typeface="Calibri" pitchFamily="34" charset="0"/>
                <a:cs typeface="Calibri" pitchFamily="34" charset="0"/>
              </a:rPr>
              <a:t>joint diastole</a:t>
            </a:r>
            <a:r>
              <a:rPr lang="en-US" dirty="0" smtClean="0">
                <a:solidFill>
                  <a:schemeClr val="tx1"/>
                </a:solidFill>
                <a:highlight>
                  <a:srgbClr val="FFFFFF"/>
                </a:highlight>
                <a:latin typeface="Calibri" pitchFamily="34" charset="0"/>
                <a:cs typeface="Calibri" pitchFamily="34" charset="0"/>
              </a:rPr>
              <a:t> is achieved   once again.</a:t>
            </a:r>
          </a:p>
          <a:p>
            <a:pPr marL="457200" lvl="0" indent="-327025">
              <a:lnSpc>
                <a:spcPct val="115000"/>
              </a:lnSpc>
              <a:buClr>
                <a:srgbClr val="333333"/>
              </a:buClr>
              <a:buSzPts val="1550"/>
            </a:pPr>
            <a:endParaRPr lang="en-US" dirty="0" smtClean="0">
              <a:solidFill>
                <a:schemeClr val="tx1"/>
              </a:solidFill>
              <a:highlight>
                <a:srgbClr val="FFFFFF"/>
              </a:highlight>
              <a:latin typeface="Calibri" pitchFamily="34" charset="0"/>
              <a:cs typeface="Calibri" pitchFamily="34" charset="0"/>
            </a:endParaRPr>
          </a:p>
          <a:p>
            <a:pPr marL="228600" lvl="0" indent="-212725">
              <a:lnSpc>
                <a:spcPct val="115000"/>
              </a:lnSpc>
              <a:buClr>
                <a:srgbClr val="333333"/>
              </a:buClr>
              <a:buSzPts val="1550"/>
            </a:pPr>
            <a:r>
              <a:rPr lang="en-US" dirty="0" smtClean="0">
                <a:solidFill>
                  <a:schemeClr val="tx1"/>
                </a:solidFill>
                <a:highlight>
                  <a:srgbClr val="FFFFFF"/>
                </a:highlight>
                <a:latin typeface="Calibri" pitchFamily="34" charset="0"/>
                <a:cs typeface="Calibri" pitchFamily="34" charset="0"/>
              </a:rPr>
              <a:t>         This completes the one full cycle of the cardiac cycle. The SAN generates a new action</a:t>
            </a:r>
          </a:p>
          <a:p>
            <a:pPr marL="228600" lvl="0" indent="-212725">
              <a:lnSpc>
                <a:spcPct val="115000"/>
              </a:lnSpc>
              <a:buClr>
                <a:srgbClr val="333333"/>
              </a:buClr>
              <a:buSzPts val="1550"/>
            </a:pPr>
            <a:r>
              <a:rPr lang="en-US" dirty="0" smtClean="0">
                <a:solidFill>
                  <a:schemeClr val="tx1"/>
                </a:solidFill>
                <a:highlight>
                  <a:srgbClr val="FFFFFF"/>
                </a:highlight>
                <a:latin typeface="Calibri" pitchFamily="34" charset="0"/>
                <a:cs typeface="Calibri" pitchFamily="34" charset="0"/>
              </a:rPr>
              <a:t>         potential and the full process repeats.</a:t>
            </a:r>
          </a:p>
          <a:p>
            <a:pPr marL="228600" lvl="0" indent="-212725">
              <a:lnSpc>
                <a:spcPct val="115000"/>
              </a:lnSpc>
              <a:buClr>
                <a:srgbClr val="333333"/>
              </a:buClr>
              <a:buSzPts val="1550"/>
            </a:pPr>
            <a:r>
              <a:rPr lang="en-US" dirty="0" smtClean="0">
                <a:solidFill>
                  <a:schemeClr val="tx1"/>
                </a:solidFill>
                <a:highlight>
                  <a:srgbClr val="FFFFFF"/>
                </a:highlight>
                <a:latin typeface="Calibri" pitchFamily="34" charset="0"/>
                <a:cs typeface="Calibri" pitchFamily="34" charset="0"/>
              </a:rPr>
              <a:t>         As the heart beats ~72 times per minute.</a:t>
            </a:r>
          </a:p>
          <a:p>
            <a:pPr marL="228600" lvl="0" indent="-212725">
              <a:lnSpc>
                <a:spcPct val="115000"/>
              </a:lnSpc>
              <a:buClr>
                <a:srgbClr val="333333"/>
              </a:buClr>
              <a:buSzPts val="1550"/>
            </a:pPr>
            <a:r>
              <a:rPr lang="en-US" b="1" dirty="0" smtClean="0">
                <a:solidFill>
                  <a:schemeClr val="tx1"/>
                </a:solidFill>
                <a:highlight>
                  <a:srgbClr val="FFFFFF"/>
                </a:highlight>
                <a:latin typeface="Calibri" pitchFamily="34" charset="0"/>
                <a:cs typeface="Calibri" pitchFamily="34" charset="0"/>
              </a:rPr>
              <a:t>         Stroke Volume </a:t>
            </a:r>
            <a:r>
              <a:rPr lang="en-US" dirty="0" smtClean="0">
                <a:solidFill>
                  <a:schemeClr val="tx1"/>
                </a:solidFill>
                <a:highlight>
                  <a:srgbClr val="FFFFFF"/>
                </a:highlight>
                <a:latin typeface="Calibri" pitchFamily="34" charset="0"/>
                <a:cs typeface="Calibri" pitchFamily="34" charset="0"/>
              </a:rPr>
              <a:t>is the amount of blood each ventricle pumps in a cardiac cycle, i.e. 70 ml.</a:t>
            </a:r>
          </a:p>
          <a:p>
            <a:pPr marL="228600" lvl="0" indent="-212725">
              <a:lnSpc>
                <a:spcPct val="115000"/>
              </a:lnSpc>
              <a:buClr>
                <a:srgbClr val="333333"/>
              </a:buClr>
              <a:buSzPts val="1550"/>
            </a:pPr>
            <a:endParaRPr lang="en-US" dirty="0" smtClean="0">
              <a:solidFill>
                <a:schemeClr val="tx1"/>
              </a:solidFill>
              <a:highlight>
                <a:srgbClr val="FFFFFF"/>
              </a:highlight>
              <a:latin typeface="Calibri" pitchFamily="34" charset="0"/>
              <a:cs typeface="Calibri" pitchFamily="34" charset="0"/>
            </a:endParaRPr>
          </a:p>
          <a:p>
            <a:pPr marL="228600" lvl="0" indent="-212725">
              <a:lnSpc>
                <a:spcPct val="115000"/>
              </a:lnSpc>
              <a:buClr>
                <a:srgbClr val="333333"/>
              </a:buClr>
              <a:buSzPts val="1550"/>
            </a:pPr>
            <a:r>
              <a:rPr lang="en-US" b="1" dirty="0" smtClean="0">
                <a:solidFill>
                  <a:schemeClr val="tx1"/>
                </a:solidFill>
                <a:highlight>
                  <a:srgbClr val="FFFFFF"/>
                </a:highlight>
                <a:latin typeface="Calibri" pitchFamily="34" charset="0"/>
                <a:cs typeface="Calibri" pitchFamily="34" charset="0"/>
              </a:rPr>
              <a:t>         Cardiac Output</a:t>
            </a:r>
            <a:r>
              <a:rPr lang="en-US" dirty="0" smtClean="0">
                <a:solidFill>
                  <a:schemeClr val="tx1"/>
                </a:solidFill>
                <a:highlight>
                  <a:srgbClr val="FFFFFF"/>
                </a:highlight>
                <a:latin typeface="Calibri" pitchFamily="34" charset="0"/>
                <a:cs typeface="Calibri" pitchFamily="34" charset="0"/>
              </a:rPr>
              <a:t> is the total output of blood from each ventricle in a minute, i.e. stroke        </a:t>
            </a:r>
          </a:p>
          <a:p>
            <a:pPr marL="228600" lvl="0" indent="-212725">
              <a:lnSpc>
                <a:spcPct val="115000"/>
              </a:lnSpc>
              <a:buClr>
                <a:srgbClr val="333333"/>
              </a:buClr>
              <a:buSzPts val="1550"/>
            </a:pPr>
            <a:r>
              <a:rPr lang="en-US" dirty="0" smtClean="0">
                <a:solidFill>
                  <a:schemeClr val="tx1"/>
                </a:solidFill>
                <a:highlight>
                  <a:srgbClr val="FFFFFF"/>
                </a:highlight>
                <a:latin typeface="Calibri" pitchFamily="34" charset="0"/>
                <a:cs typeface="Calibri" pitchFamily="34" charset="0"/>
              </a:rPr>
              <a:t>          volume multiplied by the no. of heartbeats per minute, which is ~5 L in a healthy </a:t>
            </a:r>
          </a:p>
          <a:p>
            <a:pPr marL="228600" lvl="0" indent="-212725">
              <a:lnSpc>
                <a:spcPct val="115000"/>
              </a:lnSpc>
              <a:buClr>
                <a:srgbClr val="333333"/>
              </a:buClr>
              <a:buSzPts val="1550"/>
            </a:pPr>
            <a:r>
              <a:rPr lang="en-US" dirty="0" smtClean="0">
                <a:solidFill>
                  <a:schemeClr val="tx1"/>
                </a:solidFill>
                <a:highlight>
                  <a:srgbClr val="FFFFFF"/>
                </a:highlight>
                <a:latin typeface="Calibri" pitchFamily="34" charset="0"/>
                <a:cs typeface="Calibri" pitchFamily="34" charset="0"/>
              </a:rPr>
              <a:t>           individual. </a:t>
            </a:r>
          </a:p>
          <a:p>
            <a:pPr marL="228600" lvl="0" indent="-212725">
              <a:lnSpc>
                <a:spcPct val="115000"/>
              </a:lnSpc>
              <a:buClr>
                <a:srgbClr val="333333"/>
              </a:buClr>
              <a:buSzPts val="1550"/>
            </a:pPr>
            <a:endParaRPr lang="en-US" dirty="0" smtClean="0">
              <a:solidFill>
                <a:schemeClr val="tx1"/>
              </a:solidFill>
              <a:highlight>
                <a:srgbClr val="FFFFFF"/>
              </a:highlight>
              <a:latin typeface="Calibri" pitchFamily="34" charset="0"/>
              <a:cs typeface="Calibri" pitchFamily="34" charset="0"/>
            </a:endParaRPr>
          </a:p>
          <a:p>
            <a:pPr marL="228600" lvl="0" indent="-212725">
              <a:lnSpc>
                <a:spcPct val="115000"/>
              </a:lnSpc>
              <a:buClr>
                <a:srgbClr val="333333"/>
              </a:buClr>
              <a:buSzPts val="1550"/>
            </a:pPr>
            <a:r>
              <a:rPr lang="en-US" dirty="0" smtClean="0">
                <a:solidFill>
                  <a:schemeClr val="tx1"/>
                </a:solidFill>
                <a:highlight>
                  <a:srgbClr val="FFFFFF"/>
                </a:highlight>
                <a:latin typeface="Calibri" pitchFamily="34" charset="0"/>
                <a:cs typeface="Calibri" pitchFamily="34" charset="0"/>
              </a:rPr>
              <a:t>          The cardiac output varies from person to person. </a:t>
            </a:r>
          </a:p>
          <a:p>
            <a:pPr marL="228600" lvl="0" indent="-212725">
              <a:lnSpc>
                <a:spcPct val="115000"/>
              </a:lnSpc>
              <a:buClr>
                <a:srgbClr val="333333"/>
              </a:buClr>
              <a:buSzPts val="1550"/>
            </a:pPr>
            <a:r>
              <a:rPr lang="en-US" dirty="0" smtClean="0">
                <a:solidFill>
                  <a:schemeClr val="tx1"/>
                </a:solidFill>
                <a:highlight>
                  <a:srgbClr val="FFFFFF"/>
                </a:highlight>
                <a:latin typeface="Calibri" pitchFamily="34" charset="0"/>
                <a:cs typeface="Calibri" pitchFamily="34" charset="0"/>
              </a:rPr>
              <a:t>           An athlete will have much more cardiac output compared to an ordinary person</a:t>
            </a:r>
          </a:p>
          <a:p>
            <a:pPr marL="228600" lvl="0" indent="-212725">
              <a:lnSpc>
                <a:spcPct val="115000"/>
              </a:lnSpc>
              <a:buClr>
                <a:srgbClr val="333333"/>
              </a:buClr>
              <a:buSzPts val="1550"/>
            </a:pPr>
            <a:r>
              <a:rPr lang="en-US" dirty="0" smtClean="0">
                <a:solidFill>
                  <a:schemeClr val="tx1"/>
                </a:solidFill>
                <a:highlight>
                  <a:srgbClr val="FFFFFF"/>
                </a:highlight>
                <a:latin typeface="Calibri" pitchFamily="34" charset="0"/>
                <a:cs typeface="Calibri" pitchFamily="34" charset="0"/>
              </a:rPr>
              <a:t>           In each cardiac cycle, two distinct sounds are produced, </a:t>
            </a:r>
            <a:r>
              <a:rPr lang="en-US" dirty="0" err="1" smtClean="0">
                <a:solidFill>
                  <a:schemeClr val="tx1"/>
                </a:solidFill>
                <a:highlight>
                  <a:srgbClr val="FFFFFF"/>
                </a:highlight>
                <a:latin typeface="Calibri" pitchFamily="34" charset="0"/>
                <a:cs typeface="Calibri" pitchFamily="34" charset="0"/>
              </a:rPr>
              <a:t>ie</a:t>
            </a:r>
            <a:r>
              <a:rPr lang="en-US" dirty="0" smtClean="0">
                <a:solidFill>
                  <a:schemeClr val="tx1"/>
                </a:solidFill>
                <a:highlight>
                  <a:srgbClr val="FFFFFF"/>
                </a:highlight>
                <a:latin typeface="Calibri" pitchFamily="34" charset="0"/>
                <a:cs typeface="Calibri" pitchFamily="34" charset="0"/>
              </a:rPr>
              <a:t>. ‘</a:t>
            </a:r>
            <a:r>
              <a:rPr lang="en-US" b="1" dirty="0" err="1" smtClean="0">
                <a:solidFill>
                  <a:schemeClr val="tx1"/>
                </a:solidFill>
                <a:highlight>
                  <a:srgbClr val="FFFFFF"/>
                </a:highlight>
                <a:latin typeface="Calibri" pitchFamily="34" charset="0"/>
                <a:cs typeface="Calibri" pitchFamily="34" charset="0"/>
              </a:rPr>
              <a:t>lub</a:t>
            </a:r>
            <a:r>
              <a:rPr lang="en-US" dirty="0" smtClean="0">
                <a:solidFill>
                  <a:schemeClr val="tx1"/>
                </a:solidFill>
                <a:highlight>
                  <a:srgbClr val="FFFFFF"/>
                </a:highlight>
                <a:latin typeface="Calibri" pitchFamily="34" charset="0"/>
                <a:cs typeface="Calibri" pitchFamily="34" charset="0"/>
              </a:rPr>
              <a:t>’ and </a:t>
            </a:r>
            <a:r>
              <a:rPr lang="en-US" b="1" dirty="0" smtClean="0">
                <a:solidFill>
                  <a:schemeClr val="tx1"/>
                </a:solidFill>
                <a:highlight>
                  <a:srgbClr val="FFFFFF"/>
                </a:highlight>
                <a:latin typeface="Calibri" pitchFamily="34" charset="0"/>
                <a:cs typeface="Calibri" pitchFamily="34" charset="0"/>
              </a:rPr>
              <a:t>‘dub’,</a:t>
            </a:r>
            <a:r>
              <a:rPr lang="en-US" dirty="0" smtClean="0">
                <a:solidFill>
                  <a:schemeClr val="tx1"/>
                </a:solidFill>
                <a:highlight>
                  <a:srgbClr val="FFFFFF"/>
                </a:highlight>
                <a:latin typeface="Calibri" pitchFamily="34" charset="0"/>
                <a:cs typeface="Calibri" pitchFamily="34" charset="0"/>
              </a:rPr>
              <a:t> which can </a:t>
            </a:r>
          </a:p>
          <a:p>
            <a:pPr marL="228600" lvl="0" indent="-212725">
              <a:lnSpc>
                <a:spcPct val="115000"/>
              </a:lnSpc>
              <a:buClr>
                <a:srgbClr val="333333"/>
              </a:buClr>
              <a:buSzPts val="1550"/>
            </a:pPr>
            <a:r>
              <a:rPr lang="en-US" dirty="0" smtClean="0">
                <a:solidFill>
                  <a:schemeClr val="tx1"/>
                </a:solidFill>
                <a:highlight>
                  <a:srgbClr val="FFFFFF"/>
                </a:highlight>
                <a:latin typeface="Calibri" pitchFamily="34" charset="0"/>
                <a:cs typeface="Calibri" pitchFamily="34" charset="0"/>
              </a:rPr>
              <a:t>           be heard using a stethoscope</a:t>
            </a:r>
          </a:p>
          <a:p>
            <a:pPr marL="228600" lvl="0" indent="-254000">
              <a:buClr>
                <a:srgbClr val="333333"/>
              </a:buClr>
              <a:buSzPts val="2200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        The cardiac cycle involves a complete contraction and relaxation of both the atria and </a:t>
            </a:r>
          </a:p>
          <a:p>
            <a:pPr marL="228600" lvl="0" indent="-254000">
              <a:buClr>
                <a:srgbClr val="333333"/>
              </a:buClr>
              <a:buSzPts val="2200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         ventricles and the cycle lasts approximately 0.8 seconds.</a:t>
            </a:r>
          </a:p>
          <a:p>
            <a:pPr marL="457200" lvl="0" indent="-327025">
              <a:lnSpc>
                <a:spcPct val="115000"/>
              </a:lnSpc>
              <a:buClr>
                <a:srgbClr val="333333"/>
              </a:buClr>
              <a:buSzPts val="1550"/>
            </a:pPr>
            <a:endParaRPr lang="en-US" dirty="0">
              <a:solidFill>
                <a:srgbClr val="333333"/>
              </a:solidFill>
              <a:highlight>
                <a:srgbClr val="FFFFFF"/>
              </a:highligh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Google Shape;199;p1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90162" y="503852"/>
            <a:ext cx="7923414" cy="452534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31870" y="421111"/>
            <a:ext cx="3735318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DURATION OF CARDIAC CYCLE</a:t>
            </a:r>
            <a:endParaRPr lang="en-US" sz="22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70587" y="1090629"/>
            <a:ext cx="8369559" cy="2541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228600">
              <a:lnSpc>
                <a:spcPct val="90000"/>
              </a:lnSpc>
              <a:spcBef>
                <a:spcPts val="1000"/>
              </a:spcBef>
              <a:buClr>
                <a:srgbClr val="333333"/>
              </a:buClr>
              <a:buSzPts val="2400"/>
              <a:buChar char="•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In a normal person, a heartbeat is 72 beats/minute. So, the duration of one cardiac cycle can be calculated as: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Clr>
                <a:srgbClr val="333333"/>
              </a:buClr>
              <a:buSzPts val="2400"/>
              <a:buChar char="•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1/72 beats/minute=.0139 minutes/beat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Clr>
                <a:srgbClr val="333333"/>
              </a:buClr>
              <a:buSzPts val="2400"/>
              <a:buChar char="•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At a heartbeat 72 beats/minute, duration of each cardiac cycle will be 0.8 seconds.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Clr>
                <a:srgbClr val="333333"/>
              </a:buClr>
              <a:buSzPts val="2400"/>
              <a:buChar char="•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Duration of different stages of the cardiac cycle is given below: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Clr>
                <a:srgbClr val="333333"/>
              </a:buClr>
              <a:buSzPts val="2400"/>
              <a:buChar char="•"/>
            </a:pP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Atrial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systole: lasts for about 0.1 seconds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Clr>
                <a:srgbClr val="333333"/>
              </a:buClr>
              <a:buSzPts val="2400"/>
              <a:buChar char="•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Ventricular systole: lasts for about 0.3 seconds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Clr>
                <a:srgbClr val="333333"/>
              </a:buClr>
              <a:buSzPts val="2400"/>
              <a:buChar char="•"/>
            </a:pP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Atrial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diastole: lasts for about 0.7 seconds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Clr>
                <a:srgbClr val="333333"/>
              </a:buClr>
              <a:buSzPts val="2400"/>
              <a:buChar char="•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Ventricular diastole: lasts for about 0.5 seconds</a:t>
            </a:r>
            <a:endParaRPr lang="en-US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9872" y="327805"/>
            <a:ext cx="385714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HUMAN CIRCULATORY SYSTEM</a:t>
            </a:r>
            <a:endParaRPr lang="en-US" sz="2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54562" y="915474"/>
            <a:ext cx="7632442" cy="4801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228600">
              <a:lnSpc>
                <a:spcPct val="90000"/>
              </a:lnSpc>
              <a:buSzPts val="2400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Human circulatory system, also called the blood vascular system consists of a muscular chambered</a:t>
            </a:r>
          </a:p>
          <a:p>
            <a:pPr marL="228600" lvl="0" indent="-228600">
              <a:lnSpc>
                <a:spcPct val="90000"/>
              </a:lnSpc>
              <a:buSzPts val="2400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heart, a network of closed branching blood vessels and blood, the fluid which is circulated.</a:t>
            </a:r>
            <a:endParaRPr lang="en-US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74212" y="1587437"/>
            <a:ext cx="35461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1800" b="1" dirty="0" smtClean="0">
                <a:latin typeface="Calibri" pitchFamily="34" charset="0"/>
                <a:cs typeface="Calibri" pitchFamily="34" charset="0"/>
              </a:rPr>
              <a:t>ORGANS OF CIRCULATORY SYSTEM</a:t>
            </a:r>
            <a:endParaRPr lang="en-US" sz="18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29207" y="2239955"/>
            <a:ext cx="7324531" cy="18969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228600">
              <a:lnSpc>
                <a:spcPct val="90000"/>
              </a:lnSpc>
              <a:spcBef>
                <a:spcPts val="1000"/>
              </a:spcBef>
              <a:buClr>
                <a:srgbClr val="333333"/>
              </a:buClr>
              <a:buSzPts val="2400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human circulatory system comprises of 4 main organs that have specific roles and functions. 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Clr>
                <a:srgbClr val="333333"/>
              </a:buClr>
              <a:buSzPts val="2400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vital circulatory system organs include: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Clr>
                <a:srgbClr val="333333"/>
              </a:buClr>
              <a:buSzPts val="2400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Heart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Clr>
                <a:srgbClr val="333333"/>
              </a:buClr>
              <a:buSzPts val="2400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Blood (technically, blood is considered a tissue and not an organ)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Clr>
                <a:srgbClr val="333333"/>
              </a:buClr>
              <a:buSzPts val="2400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Blood Vessels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Clr>
                <a:srgbClr val="333333"/>
              </a:buClr>
              <a:buSzPts val="2400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Lymphatic system</a:t>
            </a:r>
            <a:endParaRPr lang="en-US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94257" y="214604"/>
            <a:ext cx="970137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HEART</a:t>
            </a:r>
            <a:endParaRPr lang="en-US" sz="2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39960" y="710178"/>
            <a:ext cx="7511142" cy="47336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215900">
              <a:lnSpc>
                <a:spcPct val="90000"/>
              </a:lnSpc>
              <a:spcBef>
                <a:spcPts val="1000"/>
              </a:spcBef>
              <a:buSzPts val="2200"/>
            </a:pPr>
            <a:r>
              <a:rPr lang="en-US" dirty="0" smtClean="0"/>
              <a:t>   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Heart, the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mesodermally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derived organ, is situated in the thoracic cavity, in between the two lungs, slightly tilted to the left, which has the size of a clenched fist.</a:t>
            </a:r>
          </a:p>
          <a:p>
            <a:pPr marL="228600" lvl="0" indent="-215900">
              <a:lnSpc>
                <a:spcPct val="90000"/>
              </a:lnSpc>
              <a:spcBef>
                <a:spcPts val="1000"/>
              </a:spcBef>
              <a:buSzPts val="2200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 It is protected by a double walled membranous bag, pericardium, enclosing the pericardial fluid.</a:t>
            </a:r>
          </a:p>
          <a:p>
            <a:pPr marL="228600" lvl="0" indent="-215900">
              <a:lnSpc>
                <a:spcPct val="90000"/>
              </a:lnSpc>
              <a:spcBef>
                <a:spcPts val="1000"/>
              </a:spcBef>
              <a:buSzPts val="2200"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228600" lvl="0" indent="-215900">
              <a:lnSpc>
                <a:spcPct val="90000"/>
              </a:lnSpc>
              <a:spcBef>
                <a:spcPts val="1000"/>
              </a:spcBef>
              <a:buSzPts val="2200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 Our heart has four chambers, two relatively small upper chambers called </a:t>
            </a: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atria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 and two larger lower chambers called </a:t>
            </a: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ventricles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pPr marL="228600" lvl="0" indent="-215900">
              <a:lnSpc>
                <a:spcPct val="90000"/>
              </a:lnSpc>
              <a:spcBef>
                <a:spcPts val="1000"/>
              </a:spcBef>
              <a:buSzPts val="2200"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228600" lvl="0" indent="-215900">
              <a:lnSpc>
                <a:spcPct val="90000"/>
              </a:lnSpc>
              <a:spcBef>
                <a:spcPts val="1000"/>
              </a:spcBef>
              <a:buSzPts val="2200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 A thin, muscular wall called the 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interatrial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septum separates the right and the left atria, whereas a thick-walled, the 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interventricular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septum, separates the left and the right ventricles.</a:t>
            </a:r>
          </a:p>
          <a:p>
            <a:pPr marL="228600" lvl="0" indent="-215900">
              <a:lnSpc>
                <a:spcPct val="90000"/>
              </a:lnSpc>
              <a:spcBef>
                <a:spcPts val="1000"/>
              </a:spcBef>
              <a:buSzPts val="2200"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228600" lvl="0" indent="-215900">
              <a:lnSpc>
                <a:spcPct val="90000"/>
              </a:lnSpc>
              <a:spcBef>
                <a:spcPts val="1000"/>
              </a:spcBef>
              <a:buSzPts val="2200"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228600" lvl="0" indent="-215900">
              <a:lnSpc>
                <a:spcPct val="90000"/>
              </a:lnSpc>
              <a:spcBef>
                <a:spcPts val="1000"/>
              </a:spcBef>
              <a:buSzPts val="2200"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228600" lvl="0" indent="-215900">
              <a:lnSpc>
                <a:spcPct val="90000"/>
              </a:lnSpc>
              <a:spcBef>
                <a:spcPts val="1000"/>
              </a:spcBef>
              <a:buSzPts val="2200"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228600" lvl="0" indent="-215900">
              <a:lnSpc>
                <a:spcPct val="90000"/>
              </a:lnSpc>
              <a:spcBef>
                <a:spcPts val="1000"/>
              </a:spcBef>
              <a:buSzPts val="2200"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228600" lvl="0" indent="-215900">
              <a:lnSpc>
                <a:spcPct val="90000"/>
              </a:lnSpc>
              <a:spcBef>
                <a:spcPts val="1000"/>
              </a:spcBef>
              <a:buSzPts val="2200"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228600" lvl="0" indent="-7620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ts val="2400"/>
            </a:pPr>
            <a:endParaRPr lang="en-US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05273" y="3437978"/>
            <a:ext cx="6913983" cy="9961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228600">
              <a:lnSpc>
                <a:spcPct val="90000"/>
              </a:lnSpc>
              <a:spcBef>
                <a:spcPts val="1000"/>
              </a:spcBef>
              <a:buSzPts val="2400"/>
            </a:pPr>
            <a:r>
              <a:rPr lang="en-US" dirty="0" smtClean="0"/>
              <a:t>   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atrium and the ventricle of the same side are also separated by a thick fibrous tissue called the </a:t>
            </a:r>
            <a:r>
              <a:rPr lang="en-US" b="1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atrioventricular</a:t>
            </a: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septum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SzPts val="2400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 Each of these septa are provided with an opening through which the two chambers of the same side are connected.</a:t>
            </a:r>
            <a:endParaRPr lang="en-US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4065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35902" y="818121"/>
            <a:ext cx="7716417" cy="52527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228600">
              <a:lnSpc>
                <a:spcPct val="90000"/>
              </a:lnSpc>
              <a:spcBef>
                <a:spcPts val="1000"/>
              </a:spcBef>
              <a:buSzPts val="2400"/>
            </a:pPr>
            <a:r>
              <a:rPr lang="en-US" dirty="0" smtClean="0"/>
              <a:t>   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opening between the right atrium and the right ventricle is guarded by a valve formed of three muscular flaps or cusps, the</a:t>
            </a: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 tricuspid valve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, whereas a </a:t>
            </a: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bicuspid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 or</a:t>
            </a: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 mitral valve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 guards the opening between the left atrium and the left ventricle.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SzPts val="2400"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228600" lvl="0" indent="-228600">
              <a:lnSpc>
                <a:spcPct val="90000"/>
              </a:lnSpc>
              <a:buSzPts val="2400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  The openings of the right and the left ventricles into the pulmonary artery and the aorta respectively are provided with the 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semilunar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valves.</a:t>
            </a:r>
            <a:r>
              <a:rPr lang="en-US" dirty="0" smtClean="0"/>
              <a:t> </a:t>
            </a:r>
          </a:p>
          <a:p>
            <a:pPr marL="228600" lvl="0" indent="-228600">
              <a:lnSpc>
                <a:spcPct val="90000"/>
              </a:lnSpc>
              <a:buSzPts val="2400"/>
            </a:pPr>
            <a:endParaRPr lang="en-US" dirty="0" smtClean="0"/>
          </a:p>
          <a:p>
            <a:pPr marL="228600" lvl="0" indent="-228600">
              <a:lnSpc>
                <a:spcPct val="90000"/>
              </a:lnSpc>
              <a:buSzPts val="2400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 The valves in the heart allows the flow of blood only in one direction.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SzPts val="2400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 The entire heart is made of cardiac muscles and a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specialised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cardiac musculature called the nodal tissue is also distributed in the heart.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SzPts val="2400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  A patch of the tissue is present in the right upper corner of the right atrium called the </a:t>
            </a:r>
            <a:r>
              <a:rPr lang="en-US" b="1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sinoatrial</a:t>
            </a: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node (SAN)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SzPts val="2400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  Another mass of this tissue is seen in the lower left corner of the right atrium close to the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atrioventricular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septum called the </a:t>
            </a:r>
            <a:r>
              <a:rPr lang="en-US" b="1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atrioventricular</a:t>
            </a: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node (AVN)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SzPts val="2400"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SzPts val="2400"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SzPts val="2400"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SzPts val="2400"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SzPts val="2400"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SzPts val="2400"/>
            </a:pPr>
            <a:endParaRPr lang="en-US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28600" lvl="0" indent="-228600">
              <a:lnSpc>
                <a:spcPct val="90000"/>
              </a:lnSpc>
              <a:buSzPts val="2400"/>
            </a:pPr>
            <a:r>
              <a:rPr lang="en-US" dirty="0" smtClean="0"/>
              <a:t>   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Atrioventricular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bundle (AV bundle) passes through the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atrioventricular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septa to emerge on the top of the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interventricular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septum and immediately divides into a right and left bundle; these branches give rise to minute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fibres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throughout the ventricular musculature of the respective sides and are called </a:t>
            </a:r>
            <a:r>
              <a:rPr lang="en-US" b="1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purkinje</a:t>
            </a: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fibres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 and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fibres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along with right and left bundles are known as</a:t>
            </a: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 bundle of HIS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pPr marL="228600" lvl="0" indent="-228600">
              <a:lnSpc>
                <a:spcPct val="90000"/>
              </a:lnSpc>
              <a:buSzPts val="2400"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SzPts val="2400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 The SAN can generate the maximum number of action potentials, i.e., 70-75 min</a:t>
            </a:r>
            <a:r>
              <a:rPr lang="en-US" baseline="30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–1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, and is responsible for initiating and maintaining the rhythmic contractile activity of the heart; hence it is called the </a:t>
            </a: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pacemaker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SzPts val="2400"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SzPts val="2400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   Our heart normally beats 70-75 times in a minute.</a:t>
            </a:r>
            <a:endParaRPr lang="en-US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Google Shape;135;p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51927" y="634482"/>
            <a:ext cx="8402625" cy="434806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0871" y="411780"/>
            <a:ext cx="2815194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ea typeface="Roboto"/>
                <a:cs typeface="Calibri" pitchFamily="34" charset="0"/>
                <a:sym typeface="Roboto"/>
              </a:rPr>
              <a:t>DOUBLE CIRCULATION</a:t>
            </a:r>
            <a:endParaRPr lang="en-US" sz="2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9248" y="883840"/>
            <a:ext cx="7819053" cy="8679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228600">
              <a:lnSpc>
                <a:spcPct val="90000"/>
              </a:lnSpc>
              <a:buClr>
                <a:srgbClr val="333333"/>
              </a:buClr>
              <a:buSzPts val="2800"/>
            </a:pPr>
            <a:r>
              <a:rPr lang="en-US" dirty="0" smtClean="0">
                <a:solidFill>
                  <a:srgbClr val="333333"/>
                </a:solidFill>
              </a:rPr>
              <a:t>    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Double circulation is an efficient way of circulation as it provides an effective way of circulation. </a:t>
            </a:r>
          </a:p>
          <a:p>
            <a:pPr marL="228600" lvl="0" indent="-228600">
              <a:lnSpc>
                <a:spcPct val="90000"/>
              </a:lnSpc>
              <a:buClr>
                <a:srgbClr val="333333"/>
              </a:buClr>
              <a:buSzPts val="2800"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228600" lvl="0" indent="-228600">
              <a:lnSpc>
                <a:spcPct val="90000"/>
              </a:lnSpc>
              <a:buClr>
                <a:srgbClr val="333333"/>
              </a:buClr>
              <a:buSzPts val="2800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  The main difference is that the blood follows two routes – one for oxygenated blood and the other for deoxygenated blood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ea typeface="Roboto"/>
                <a:cs typeface="Calibri" pitchFamily="34" charset="0"/>
                <a:sym typeface="Roboto"/>
              </a:rPr>
              <a:t>. </a:t>
            </a:r>
            <a:endParaRPr lang="en-US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99505" y="2025977"/>
            <a:ext cx="24913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1800" b="1" dirty="0" smtClean="0">
                <a:latin typeface="Calibri" pitchFamily="34" charset="0"/>
                <a:cs typeface="Calibri" pitchFamily="34" charset="0"/>
              </a:rPr>
              <a:t>SYSTEMIC CIRCULATION</a:t>
            </a:r>
            <a:endParaRPr lang="en-US" sz="18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4604" y="2374672"/>
            <a:ext cx="7968344" cy="19625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203200">
              <a:lnSpc>
                <a:spcPct val="90000"/>
              </a:lnSpc>
              <a:spcBef>
                <a:spcPts val="1000"/>
              </a:spcBef>
              <a:buClr>
                <a:srgbClr val="333333"/>
              </a:buClr>
              <a:buSzPts val="2400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Systemic circulation carries </a:t>
            </a: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oxygenated blood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from the left ventricles to the tissue capillaries.</a:t>
            </a:r>
          </a:p>
          <a:p>
            <a:pPr marL="228600" lvl="0" indent="-203200">
              <a:lnSpc>
                <a:spcPct val="90000"/>
              </a:lnSpc>
              <a:spcBef>
                <a:spcPts val="1000"/>
              </a:spcBef>
              <a:buClr>
                <a:srgbClr val="333333"/>
              </a:buClr>
              <a:buSzPts val="2400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oxygen-rich blood is transferred to the aorta for circulating into various parts of the body.</a:t>
            </a:r>
          </a:p>
          <a:p>
            <a:pPr marL="228600" lvl="0" indent="-203200">
              <a:lnSpc>
                <a:spcPct val="90000"/>
              </a:lnSpc>
              <a:spcBef>
                <a:spcPts val="1000"/>
              </a:spcBef>
              <a:buClr>
                <a:srgbClr val="333333"/>
              </a:buClr>
              <a:buSzPts val="2400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Later, the veins and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venules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collect the deoxygenated blood – which is rich in carbon dioxide from various parts of the body.</a:t>
            </a:r>
          </a:p>
          <a:p>
            <a:pPr marL="228600" lvl="0" indent="-203200">
              <a:lnSpc>
                <a:spcPct val="90000"/>
              </a:lnSpc>
              <a:spcBef>
                <a:spcPts val="1000"/>
              </a:spcBef>
              <a:buClr>
                <a:srgbClr val="333333"/>
              </a:buClr>
              <a:buSzPts val="2400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deoxygenated blood is pumped back into the superior vena cava and then to the right atrium.</a:t>
            </a:r>
          </a:p>
          <a:p>
            <a:pPr marL="228600" lvl="0" indent="-203200">
              <a:lnSpc>
                <a:spcPct val="90000"/>
              </a:lnSpc>
              <a:spcBef>
                <a:spcPts val="1000"/>
              </a:spcBef>
              <a:buClr>
                <a:srgbClr val="333333"/>
              </a:buClr>
              <a:buSzPts val="2400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Once after receiving the deoxygenated blood, the right atrium carries blood to the right ventricle for pulmonary circulation.</a:t>
            </a:r>
            <a:endParaRPr lang="en-US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25717" y="971617"/>
            <a:ext cx="28135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1800" b="1" dirty="0" smtClean="0">
                <a:latin typeface="Calibri" pitchFamily="34" charset="0"/>
                <a:cs typeface="Calibri" pitchFamily="34" charset="0"/>
              </a:rPr>
              <a:t>PULMONARY CIRCULATION</a:t>
            </a:r>
            <a:endParaRPr lang="en-US" sz="18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42595" y="1596993"/>
            <a:ext cx="7931021" cy="16404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203200">
              <a:lnSpc>
                <a:spcPct val="90000"/>
              </a:lnSpc>
              <a:buClr>
                <a:srgbClr val="333333"/>
              </a:buClr>
              <a:buSzPts val="2400"/>
            </a:pPr>
            <a:r>
              <a:rPr lang="en-US" dirty="0" smtClean="0">
                <a:solidFill>
                  <a:srgbClr val="333333"/>
                </a:solidFill>
              </a:rPr>
              <a:t>   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In the pulmonary circulation, the blood circulation starts from the right atrium to the left atrium. In this pathway:</a:t>
            </a:r>
          </a:p>
          <a:p>
            <a:pPr marL="228600" lvl="0" indent="-203200">
              <a:lnSpc>
                <a:spcPct val="90000"/>
              </a:lnSpc>
              <a:spcBef>
                <a:spcPts val="1000"/>
              </a:spcBef>
              <a:buClr>
                <a:srgbClr val="333333"/>
              </a:buClr>
              <a:buSzPts val="2400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 The pulmonary artery collects the blood from the right ventricle and carries to lungs for oxygenation.</a:t>
            </a:r>
          </a:p>
          <a:p>
            <a:pPr marL="228600" lvl="0" indent="-203200">
              <a:lnSpc>
                <a:spcPct val="90000"/>
              </a:lnSpc>
              <a:spcBef>
                <a:spcPts val="1000"/>
              </a:spcBef>
              <a:buClr>
                <a:srgbClr val="333333"/>
              </a:buClr>
              <a:buSzPts val="2400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 Once after the purification process, the oxygenated blood is pumped back to the left atrium through the pulmonary vein which is carried to the left ventricles.</a:t>
            </a:r>
          </a:p>
          <a:p>
            <a:pPr marL="228600" lvl="0" indent="-203200">
              <a:lnSpc>
                <a:spcPct val="90000"/>
              </a:lnSpc>
              <a:spcBef>
                <a:spcPts val="1000"/>
              </a:spcBef>
              <a:buClr>
                <a:srgbClr val="333333"/>
              </a:buClr>
              <a:buSzPts val="2400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 The left ventricles pump the oxygenated blood to the aorta for systemic circulation</a:t>
            </a:r>
            <a:endParaRPr lang="en-US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7910" y="766974"/>
            <a:ext cx="7268547" cy="5500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196850">
              <a:lnSpc>
                <a:spcPct val="90000"/>
              </a:lnSpc>
              <a:buClr>
                <a:srgbClr val="333333"/>
              </a:buClr>
              <a:buSzPts val="2300"/>
            </a:pPr>
            <a:r>
              <a:rPr lang="en-US" dirty="0" smtClean="0">
                <a:solidFill>
                  <a:srgbClr val="333333"/>
                </a:solidFill>
              </a:rPr>
              <a:t>   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Double circulation supports a strict separation of both oxygenated and deoxygenated blood. </a:t>
            </a:r>
          </a:p>
          <a:p>
            <a:pPr marL="228600" lvl="0" indent="-196850">
              <a:lnSpc>
                <a:spcPct val="90000"/>
              </a:lnSpc>
              <a:spcBef>
                <a:spcPts val="1000"/>
              </a:spcBef>
              <a:buClr>
                <a:srgbClr val="333333"/>
              </a:buClr>
              <a:buSzPts val="2300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Therefore, this circulation ensures that the body always has a dedicated supply of oxygen and also, it improves body efficiency. </a:t>
            </a:r>
          </a:p>
          <a:p>
            <a:pPr marL="228600" lvl="0" indent="-266700">
              <a:spcBef>
                <a:spcPts val="1000"/>
              </a:spcBef>
              <a:buClr>
                <a:srgbClr val="333333"/>
              </a:buClr>
              <a:buSzPts val="2400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 This is also one of the reasons why mammals can maintain their body temperatures. Apart from the double circulation, a third portal system also exists to improve circulation efficiency.</a:t>
            </a:r>
          </a:p>
          <a:p>
            <a:pPr marL="228600" lvl="0" indent="-266700">
              <a:spcBef>
                <a:spcPts val="1000"/>
              </a:spcBef>
              <a:buClr>
                <a:srgbClr val="333333"/>
              </a:buClr>
              <a:buSzPts val="2400"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228600" lvl="0">
              <a:lnSpc>
                <a:spcPct val="90000"/>
              </a:lnSpc>
            </a:pPr>
            <a:endParaRPr lang="en-US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228600" lvl="0">
              <a:lnSpc>
                <a:spcPct val="90000"/>
              </a:lnSpc>
            </a:pPr>
            <a:r>
              <a:rPr lang="en-US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HEPATIC PORTAL SYSTEM: </a:t>
            </a:r>
          </a:p>
          <a:p>
            <a:pPr marL="228600" lvl="0" indent="-203200">
              <a:lnSpc>
                <a:spcPct val="90000"/>
              </a:lnSpc>
              <a:buClr>
                <a:srgbClr val="333333"/>
              </a:buClr>
              <a:buSzPts val="1400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 It is the vascular connection between the liver and digestive tract.</a:t>
            </a:r>
          </a:p>
          <a:p>
            <a:pPr marL="228600" lvl="0" indent="-203200">
              <a:lnSpc>
                <a:spcPct val="90000"/>
              </a:lnSpc>
              <a:buClr>
                <a:srgbClr val="333333"/>
              </a:buClr>
              <a:buSzPts val="1400"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228600" lvl="0" indent="-203200">
              <a:lnSpc>
                <a:spcPct val="90000"/>
              </a:lnSpc>
              <a:buClr>
                <a:srgbClr val="333333"/>
              </a:buClr>
              <a:buSzPts val="1400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The hepatic portal vein collects intestinal blood and transports to the liver followed by systemic</a:t>
            </a:r>
          </a:p>
          <a:p>
            <a:pPr marL="228600" lvl="0" indent="-203200">
              <a:lnSpc>
                <a:spcPct val="90000"/>
              </a:lnSpc>
              <a:buClr>
                <a:srgbClr val="333333"/>
              </a:buClr>
              <a:buSzPts val="1400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  circulation.</a:t>
            </a:r>
          </a:p>
          <a:p>
            <a:pPr marL="228600" lvl="0" indent="-196850">
              <a:lnSpc>
                <a:spcPct val="90000"/>
              </a:lnSpc>
              <a:spcBef>
                <a:spcPts val="1000"/>
              </a:spcBef>
              <a:buClr>
                <a:srgbClr val="333333"/>
              </a:buClr>
              <a:buSzPts val="2300"/>
              <a:buFont typeface="Calibri"/>
              <a:buChar char="•"/>
            </a:pPr>
            <a:endParaRPr lang="en-US" dirty="0" smtClean="0">
              <a:solidFill>
                <a:srgbClr val="333333"/>
              </a:solidFill>
            </a:endParaRPr>
          </a:p>
          <a:p>
            <a:pPr marL="228600" lvl="0" indent="-196850">
              <a:lnSpc>
                <a:spcPct val="90000"/>
              </a:lnSpc>
              <a:spcBef>
                <a:spcPts val="1000"/>
              </a:spcBef>
              <a:buClr>
                <a:srgbClr val="333333"/>
              </a:buClr>
              <a:buSzPts val="2300"/>
              <a:buFont typeface="Calibri"/>
              <a:buChar char="•"/>
            </a:pPr>
            <a:endParaRPr lang="en-US" dirty="0" smtClean="0">
              <a:solidFill>
                <a:srgbClr val="333333"/>
              </a:solidFill>
            </a:endParaRPr>
          </a:p>
          <a:p>
            <a:pPr marL="228600" lvl="0" indent="-196850">
              <a:lnSpc>
                <a:spcPct val="90000"/>
              </a:lnSpc>
              <a:spcBef>
                <a:spcPts val="1000"/>
              </a:spcBef>
              <a:buClr>
                <a:srgbClr val="333333"/>
              </a:buClr>
              <a:buSzPts val="2300"/>
              <a:buFont typeface="Calibri"/>
              <a:buChar char="•"/>
            </a:pPr>
            <a:endParaRPr lang="en-US" dirty="0" smtClean="0">
              <a:solidFill>
                <a:srgbClr val="333333"/>
              </a:solidFill>
            </a:endParaRPr>
          </a:p>
          <a:p>
            <a:pPr marL="228600" lvl="0" indent="-196850">
              <a:lnSpc>
                <a:spcPct val="90000"/>
              </a:lnSpc>
              <a:spcBef>
                <a:spcPts val="1000"/>
              </a:spcBef>
              <a:buClr>
                <a:srgbClr val="333333"/>
              </a:buClr>
              <a:buSzPts val="2300"/>
              <a:buFont typeface="Calibri"/>
              <a:buChar char="•"/>
            </a:pPr>
            <a:endParaRPr lang="en-US" dirty="0" smtClean="0">
              <a:solidFill>
                <a:srgbClr val="333333"/>
              </a:solidFill>
            </a:endParaRPr>
          </a:p>
          <a:p>
            <a:pPr marL="228600" lvl="0" indent="-196850">
              <a:lnSpc>
                <a:spcPct val="90000"/>
              </a:lnSpc>
              <a:spcBef>
                <a:spcPts val="1000"/>
              </a:spcBef>
              <a:buClr>
                <a:srgbClr val="333333"/>
              </a:buClr>
              <a:buSzPts val="2300"/>
            </a:pPr>
            <a:endParaRPr lang="en-US" dirty="0" smtClean="0">
              <a:solidFill>
                <a:srgbClr val="333333"/>
              </a:solidFill>
            </a:endParaRPr>
          </a:p>
          <a:p>
            <a:pPr marL="228600" lvl="0" indent="-196850">
              <a:lnSpc>
                <a:spcPct val="90000"/>
              </a:lnSpc>
              <a:spcBef>
                <a:spcPts val="1000"/>
              </a:spcBef>
              <a:buClr>
                <a:srgbClr val="333333"/>
              </a:buClr>
              <a:buSzPts val="2300"/>
            </a:pPr>
            <a:endParaRPr lang="en-US" dirty="0" smtClean="0">
              <a:solidFill>
                <a:srgbClr val="333333"/>
              </a:solidFill>
            </a:endParaRPr>
          </a:p>
          <a:p>
            <a:pPr marL="228600" lvl="0" indent="-196850">
              <a:lnSpc>
                <a:spcPct val="90000"/>
              </a:lnSpc>
              <a:spcBef>
                <a:spcPts val="1000"/>
              </a:spcBef>
              <a:buClr>
                <a:srgbClr val="333333"/>
              </a:buClr>
              <a:buSzPts val="2300"/>
            </a:pPr>
            <a:endParaRPr lang="en-US" dirty="0" smtClean="0">
              <a:solidFill>
                <a:srgbClr val="333333"/>
              </a:solidFill>
            </a:endParaRPr>
          </a:p>
          <a:p>
            <a:pPr marL="228600" lvl="0" indent="-196850">
              <a:lnSpc>
                <a:spcPct val="90000"/>
              </a:lnSpc>
              <a:spcBef>
                <a:spcPts val="1000"/>
              </a:spcBef>
              <a:buClr>
                <a:srgbClr val="333333"/>
              </a:buClr>
              <a:buSzPts val="2300"/>
            </a:pPr>
            <a:r>
              <a:rPr lang="en-US" dirty="0" smtClean="0">
                <a:solidFill>
                  <a:srgbClr val="333333"/>
                </a:solidFill>
              </a:rPr>
              <a:t> 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846</Words>
  <Application>Microsoft Office PowerPoint</Application>
  <PresentationFormat>On-screen Show (16:9)</PresentationFormat>
  <Paragraphs>121</Paragraphs>
  <Slides>15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Simple Light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PRAVAT</cp:lastModifiedBy>
  <cp:revision>9</cp:revision>
  <dcterms:modified xsi:type="dcterms:W3CDTF">2020-08-29T05:49:53Z</dcterms:modified>
</cp:coreProperties>
</file>