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3"/>
  </p:notesMasterIdLst>
  <p:sldIdLst>
    <p:sldId id="256" r:id="rId2"/>
    <p:sldId id="257" r:id="rId3"/>
    <p:sldId id="267" r:id="rId4"/>
    <p:sldId id="266" r:id="rId5"/>
    <p:sldId id="265" r:id="rId6"/>
    <p:sldId id="264" r:id="rId7"/>
    <p:sldId id="263" r:id="rId8"/>
    <p:sldId id="262" r:id="rId9"/>
    <p:sldId id="269" r:id="rId10"/>
    <p:sldId id="261" r:id="rId11"/>
    <p:sldId id="259" r:id="rId1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p:scale>
          <a:sx n="102" d="100"/>
          <a:sy n="102" d="100"/>
        </p:scale>
        <p:origin x="-438" y="90"/>
      </p:cViewPr>
      <p:guideLst>
        <p:guide orient="horz" pos="162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0-06-17T16:36:04.720" idx="2">
    <p:pos x="6000" y="100"/>
    <p:text>+amanrouniyar@odmegroup.org How come the website here is ODM Egroup and not ODM PS?
_Assigned to you_
-Swoyan Satyendu</p:text>
  </p:cm>
  <p:cm authorId="0" dt="2020-06-17T16:36:04.724" idx="1">
    <p:pos x="6000" y="0"/>
    <p:text>1. The logo in the centre looks bad. take it to TOP-LEFT
2. Where in ODM E Group Logo, here? 
3. What about, Closing Slide? 
Similar changes, pending in Kids World PPT as well +amanrouniyar@odmegroup.org
_Assigned to you_
-Swoyan Satyendu</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 xmlns:p14="http://schemas.microsoft.com/office/powerpoint/2010/main" val="45161577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 name="Google Shape;7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9"/>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comments" Target="../comments/commen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a:stretch/>
        </p:blipFill>
        <p:spPr>
          <a:xfrm>
            <a:off x="0" y="3777621"/>
            <a:ext cx="9144000" cy="1365879"/>
          </a:xfrm>
          <a:prstGeom prst="rect">
            <a:avLst/>
          </a:prstGeom>
          <a:noFill/>
          <a:ln>
            <a:noFill/>
          </a:ln>
        </p:spPr>
      </p:pic>
      <p:pic>
        <p:nvPicPr>
          <p:cNvPr id="55" name="Google Shape;55;p13"/>
          <p:cNvPicPr preferRelativeResize="0"/>
          <p:nvPr/>
        </p:nvPicPr>
        <p:blipFill rotWithShape="1">
          <a:blip r:embed="rId4">
            <a:alphaModFix/>
          </a:blip>
          <a:srcRect/>
          <a:stretch/>
        </p:blipFill>
        <p:spPr>
          <a:xfrm>
            <a:off x="7904900" y="105700"/>
            <a:ext cx="1170475" cy="1170475"/>
          </a:xfrm>
          <a:prstGeom prst="rect">
            <a:avLst/>
          </a:prstGeom>
          <a:noFill/>
          <a:ln>
            <a:noFill/>
          </a:ln>
        </p:spPr>
      </p:pic>
      <p:sp>
        <p:nvSpPr>
          <p:cNvPr id="56" name="Google Shape;56;p13"/>
          <p:cNvSpPr txBox="1"/>
          <p:nvPr/>
        </p:nvSpPr>
        <p:spPr>
          <a:xfrm>
            <a:off x="1315615" y="281403"/>
            <a:ext cx="6176867" cy="1930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100"/>
              <a:buFont typeface="Arial"/>
              <a:buNone/>
            </a:pPr>
            <a:r>
              <a:rPr lang="en" sz="3000" b="1" i="0" u="none" strike="noStrike" cap="none" dirty="0" smtClean="0">
                <a:solidFill>
                  <a:srgbClr val="FF0000"/>
                </a:solidFill>
                <a:latin typeface="Calibri"/>
                <a:ea typeface="Calibri"/>
                <a:cs typeface="Calibri"/>
                <a:sym typeface="Calibri"/>
              </a:rPr>
              <a:t>MORPHOLOGY OF FLOWERING PLANTS</a:t>
            </a:r>
            <a:endParaRPr sz="2900" b="1" i="0" u="none" strike="noStrike" cap="none">
              <a:solidFill>
                <a:srgbClr val="FF0000"/>
              </a:solidFill>
              <a:latin typeface="Calibri"/>
              <a:ea typeface="Calibri"/>
              <a:cs typeface="Calibri"/>
              <a:sym typeface="Calibri"/>
            </a:endParaRPr>
          </a:p>
          <a:p>
            <a:r>
              <a:rPr lang="en-IN" sz="2500" b="1" dirty="0" smtClean="0">
                <a:latin typeface="Calibri" pitchFamily="34" charset="0"/>
                <a:cs typeface="Calibri" pitchFamily="34" charset="0"/>
              </a:rPr>
              <a:t>CALYX,COROLLA,ANDROECIUM,GYNOECIUM,AESTIVATION,</a:t>
            </a:r>
            <a:r>
              <a:rPr lang="en-IN" sz="2500" b="1" dirty="0" smtClean="0">
                <a:latin typeface="Calibri" pitchFamily="34" charset="0"/>
                <a:cs typeface="Calibri" pitchFamily="34" charset="0"/>
              </a:rPr>
              <a:t> EPIPETALOUS,EPIPHYLLOUS</a:t>
            </a:r>
          </a:p>
          <a:p>
            <a:pPr lvl="0"/>
            <a:endParaRPr lang="en-IN" sz="2500" b="1" dirty="0" smtClean="0">
              <a:latin typeface="Calibri" pitchFamily="34" charset="0"/>
              <a:cs typeface="Calibri" pitchFamily="34" charset="0"/>
            </a:endParaRPr>
          </a:p>
        </p:txBody>
      </p:sp>
      <p:sp>
        <p:nvSpPr>
          <p:cNvPr id="57" name="Google Shape;57;p13"/>
          <p:cNvSpPr txBox="1"/>
          <p:nvPr/>
        </p:nvSpPr>
        <p:spPr>
          <a:xfrm>
            <a:off x="2222175" y="2571738"/>
            <a:ext cx="4764000" cy="96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dirty="0"/>
              <a:t>SUBJECT : </a:t>
            </a:r>
            <a:r>
              <a:rPr lang="en" b="1" dirty="0" smtClean="0"/>
              <a:t>BIOLOGY</a:t>
            </a:r>
            <a:endParaRPr b="1"/>
          </a:p>
          <a:p>
            <a:pPr marL="0" lvl="0" indent="0" algn="l" rtl="0">
              <a:spcBef>
                <a:spcPts val="0"/>
              </a:spcBef>
              <a:spcAft>
                <a:spcPts val="0"/>
              </a:spcAft>
              <a:buNone/>
            </a:pPr>
            <a:r>
              <a:rPr lang="en" b="1" dirty="0"/>
              <a:t>CHAPTER </a:t>
            </a:r>
            <a:r>
              <a:rPr lang="en" b="1" dirty="0" smtClean="0"/>
              <a:t>NUMBER:05</a:t>
            </a:r>
            <a:endParaRPr b="1"/>
          </a:p>
          <a:p>
            <a:pPr marL="0" lvl="0" indent="0" algn="l" rtl="0">
              <a:spcBef>
                <a:spcPts val="0"/>
              </a:spcBef>
              <a:spcAft>
                <a:spcPts val="0"/>
              </a:spcAft>
              <a:buNone/>
            </a:pPr>
            <a:r>
              <a:rPr lang="en" b="1" dirty="0"/>
              <a:t>CHAPTER NAME </a:t>
            </a:r>
            <a:r>
              <a:rPr lang="en" b="1" dirty="0" smtClean="0"/>
              <a:t>:MORPHOLOGY OF FLOWERING PLANTS</a:t>
            </a:r>
            <a:endParaRPr b="1"/>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a:stretch/>
        </p:blipFill>
        <p:spPr>
          <a:xfrm>
            <a:off x="8218350" y="159820"/>
            <a:ext cx="925650" cy="925650"/>
          </a:xfrm>
          <a:prstGeom prst="rect">
            <a:avLst/>
          </a:prstGeom>
          <a:noFill/>
          <a:ln>
            <a:noFill/>
          </a:ln>
        </p:spPr>
      </p:pic>
      <p:sp>
        <p:nvSpPr>
          <p:cNvPr id="63" name="Google Shape;63;p14"/>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endParaRPr sz="1800" b="1" i="0" u="none" strike="noStrike" cap="none">
              <a:solidFill>
                <a:srgbClr val="000000"/>
              </a:solidFill>
              <a:latin typeface="Arial"/>
              <a:ea typeface="Arial"/>
              <a:cs typeface="Arial"/>
              <a:sym typeface="Arial"/>
            </a:endParaRPr>
          </a:p>
        </p:txBody>
      </p:sp>
      <p:sp>
        <p:nvSpPr>
          <p:cNvPr id="64" name="Google Shape;64;p14"/>
          <p:cNvSpPr txBox="1"/>
          <p:nvPr/>
        </p:nvSpPr>
        <p:spPr>
          <a:xfrm>
            <a:off x="272675" y="1437700"/>
            <a:ext cx="8688300" cy="2889600"/>
          </a:xfrm>
          <a:prstGeom prst="rect">
            <a:avLst/>
          </a:prstGeom>
          <a:noFill/>
          <a:ln>
            <a:noFill/>
          </a:ln>
        </p:spPr>
        <p:txBody>
          <a:bodyPr spcFirstLastPara="1" wrap="square" lIns="91425" tIns="91425" rIns="91425" bIns="91425" anchor="t" anchorCtr="0">
            <a:noAutofit/>
          </a:bodyPr>
          <a:lstStyle/>
          <a:p>
            <a:pPr lvl="0"/>
            <a:endParaRPr lang="en-IN" b="1" dirty="0"/>
          </a:p>
        </p:txBody>
      </p:sp>
      <p:sp>
        <p:nvSpPr>
          <p:cNvPr id="5" name="Rectangle 4"/>
          <p:cNvSpPr/>
          <p:nvPr/>
        </p:nvSpPr>
        <p:spPr>
          <a:xfrm>
            <a:off x="197288" y="514417"/>
            <a:ext cx="1959191" cy="369332"/>
          </a:xfrm>
          <a:prstGeom prst="rect">
            <a:avLst/>
          </a:prstGeom>
        </p:spPr>
        <p:txBody>
          <a:bodyPr wrap="none">
            <a:spAutoFit/>
          </a:bodyPr>
          <a:lstStyle/>
          <a:p>
            <a:pPr lvl="0"/>
            <a:r>
              <a:rPr lang="en-IN" sz="1800" b="1" dirty="0" smtClean="0">
                <a:latin typeface="Calibri"/>
                <a:ea typeface="Calibri"/>
                <a:cs typeface="Calibri"/>
                <a:sym typeface="Calibri"/>
              </a:rPr>
              <a:t>TYPES OF STAMEN</a:t>
            </a:r>
            <a:endParaRPr lang="en-IN" sz="1800" dirty="0"/>
          </a:p>
        </p:txBody>
      </p:sp>
      <p:pic>
        <p:nvPicPr>
          <p:cNvPr id="6" name="Google Shape;149;p11"/>
          <p:cNvPicPr preferRelativeResize="0"/>
          <p:nvPr/>
        </p:nvPicPr>
        <p:blipFill rotWithShape="1">
          <a:blip r:embed="rId4">
            <a:alphaModFix/>
          </a:blip>
          <a:srcRect l="12919" t="8410"/>
          <a:stretch/>
        </p:blipFill>
        <p:spPr>
          <a:xfrm>
            <a:off x="279918" y="993379"/>
            <a:ext cx="3283200" cy="3024000"/>
          </a:xfrm>
          <a:prstGeom prst="rect">
            <a:avLst/>
          </a:prstGeom>
          <a:noFill/>
          <a:ln>
            <a:noFill/>
          </a:ln>
        </p:spPr>
      </p:pic>
      <p:pic>
        <p:nvPicPr>
          <p:cNvPr id="7" name="Google Shape;150;p11"/>
          <p:cNvPicPr preferRelativeResize="0"/>
          <p:nvPr/>
        </p:nvPicPr>
        <p:blipFill rotWithShape="1">
          <a:blip r:embed="rId5">
            <a:alphaModFix/>
          </a:blip>
          <a:srcRect l="8230" t="7117" r="6656"/>
          <a:stretch/>
        </p:blipFill>
        <p:spPr>
          <a:xfrm>
            <a:off x="3524400" y="1728000"/>
            <a:ext cx="2739240" cy="2304000"/>
          </a:xfrm>
          <a:prstGeom prst="rect">
            <a:avLst/>
          </a:prstGeom>
          <a:noFill/>
          <a:ln>
            <a:noFill/>
          </a:ln>
        </p:spPr>
      </p:pic>
      <p:pic>
        <p:nvPicPr>
          <p:cNvPr id="8" name="Google Shape;151;p11"/>
          <p:cNvPicPr preferRelativeResize="0"/>
          <p:nvPr/>
        </p:nvPicPr>
        <p:blipFill rotWithShape="1">
          <a:blip r:embed="rId6">
            <a:alphaModFix/>
          </a:blip>
          <a:srcRect/>
          <a:stretch/>
        </p:blipFill>
        <p:spPr>
          <a:xfrm>
            <a:off x="6358032" y="963346"/>
            <a:ext cx="2519275" cy="3024000"/>
          </a:xfrm>
          <a:prstGeom prst="rect">
            <a:avLst/>
          </a:prstGeom>
          <a:noFill/>
          <a:ln>
            <a:noFill/>
          </a:ln>
        </p:spPr>
      </p:pic>
      <p:sp>
        <p:nvSpPr>
          <p:cNvPr id="9" name="Rectangle 8"/>
          <p:cNvSpPr/>
          <p:nvPr/>
        </p:nvSpPr>
        <p:spPr>
          <a:xfrm>
            <a:off x="1042655" y="4405282"/>
            <a:ext cx="1553630" cy="307777"/>
          </a:xfrm>
          <a:prstGeom prst="rect">
            <a:avLst/>
          </a:prstGeom>
        </p:spPr>
        <p:txBody>
          <a:bodyPr wrap="none">
            <a:spAutoFit/>
          </a:bodyPr>
          <a:lstStyle/>
          <a:p>
            <a:pPr lvl="0"/>
            <a:r>
              <a:rPr lang="en-IN" b="1" dirty="0" err="1" smtClean="0"/>
              <a:t>Monoadelphous</a:t>
            </a:r>
            <a:endParaRPr lang="en-IN" b="1" dirty="0"/>
          </a:p>
        </p:txBody>
      </p:sp>
      <p:sp>
        <p:nvSpPr>
          <p:cNvPr id="10" name="Rectangle 9"/>
          <p:cNvSpPr/>
          <p:nvPr/>
        </p:nvSpPr>
        <p:spPr>
          <a:xfrm>
            <a:off x="6913847" y="4218670"/>
            <a:ext cx="1455848" cy="307777"/>
          </a:xfrm>
          <a:prstGeom prst="rect">
            <a:avLst/>
          </a:prstGeom>
        </p:spPr>
        <p:txBody>
          <a:bodyPr wrap="none">
            <a:spAutoFit/>
          </a:bodyPr>
          <a:lstStyle/>
          <a:p>
            <a:pPr lvl="0"/>
            <a:r>
              <a:rPr lang="en-IN" b="1" dirty="0" err="1" smtClean="0"/>
              <a:t>Polyadelphous</a:t>
            </a:r>
            <a:endParaRPr lang="en-IN"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76" name="Google Shape;76;p16"/>
          <p:cNvPicPr preferRelativeResize="0"/>
          <p:nvPr/>
        </p:nvPicPr>
        <p:blipFill rotWithShape="1">
          <a:blip r:embed="rId3">
            <a:alphaModFix/>
          </a:blip>
          <a:srcRect/>
          <a:stretch/>
        </p:blipFill>
        <p:spPr>
          <a:xfrm>
            <a:off x="8218350" y="178481"/>
            <a:ext cx="925650" cy="925650"/>
          </a:xfrm>
          <a:prstGeom prst="rect">
            <a:avLst/>
          </a:prstGeom>
          <a:noFill/>
          <a:ln>
            <a:noFill/>
          </a:ln>
        </p:spPr>
      </p:pic>
      <p:sp>
        <p:nvSpPr>
          <p:cNvPr id="77" name="Google Shape;77;p16"/>
          <p:cNvSpPr txBox="1"/>
          <p:nvPr/>
        </p:nvSpPr>
        <p:spPr>
          <a:xfrm>
            <a:off x="621425" y="743500"/>
            <a:ext cx="7801200" cy="3562200"/>
          </a:xfrm>
          <a:prstGeom prst="rect">
            <a:avLst/>
          </a:prstGeom>
          <a:noFill/>
          <a:ln>
            <a:noFill/>
          </a:ln>
        </p:spPr>
        <p:txBody>
          <a:bodyPr spcFirstLastPara="1" wrap="square" lIns="91425" tIns="91425" rIns="91425" bIns="91425" anchor="ctr" anchorCtr="0">
            <a:noAutofit/>
          </a:bodyPr>
          <a:lstStyle/>
          <a:p>
            <a:pPr marL="457200" marR="0" lvl="0" indent="0" algn="ctr" rtl="0">
              <a:lnSpc>
                <a:spcPct val="115000"/>
              </a:lnSpc>
              <a:spcBef>
                <a:spcPts val="0"/>
              </a:spcBef>
              <a:spcAft>
                <a:spcPts val="0"/>
              </a:spcAft>
              <a:buClr>
                <a:srgbClr val="000000"/>
              </a:buClr>
              <a:buSzPts val="4000"/>
              <a:buFont typeface="Arial"/>
              <a:buNone/>
            </a:pPr>
            <a:r>
              <a:rPr lang="en" sz="4000" b="1" i="0" u="none" strike="noStrike" cap="none">
                <a:solidFill>
                  <a:srgbClr val="000000"/>
                </a:solidFill>
                <a:latin typeface="Arial"/>
                <a:ea typeface="Arial"/>
                <a:cs typeface="Arial"/>
                <a:sym typeface="Arial"/>
              </a:rPr>
              <a:t>THANKING YOU</a:t>
            </a:r>
            <a:endParaRPr sz="4000" b="1" i="0" u="none" strike="noStrike" cap="none">
              <a:solidFill>
                <a:srgbClr val="000000"/>
              </a:solidFill>
              <a:latin typeface="Arial"/>
              <a:ea typeface="Arial"/>
              <a:cs typeface="Arial"/>
              <a:sym typeface="Arial"/>
            </a:endParaRPr>
          </a:p>
          <a:p>
            <a:pPr marL="457200" marR="0" lvl="0" indent="0" algn="ctr" rtl="0">
              <a:lnSpc>
                <a:spcPct val="115000"/>
              </a:lnSpc>
              <a:spcBef>
                <a:spcPts val="0"/>
              </a:spcBef>
              <a:spcAft>
                <a:spcPts val="0"/>
              </a:spcAft>
              <a:buClr>
                <a:srgbClr val="000000"/>
              </a:buClr>
              <a:buSzPts val="4000"/>
              <a:buFont typeface="Arial"/>
              <a:buNone/>
            </a:pPr>
            <a:r>
              <a:rPr lang="en" sz="4000" b="1" i="0" u="none" strike="noStrike" cap="none">
                <a:solidFill>
                  <a:srgbClr val="FF0000"/>
                </a:solidFill>
                <a:latin typeface="Arial"/>
                <a:ea typeface="Arial"/>
                <a:cs typeface="Arial"/>
                <a:sym typeface="Arial"/>
              </a:rPr>
              <a:t>ODM EDUCATIONAL GROUP</a:t>
            </a:r>
            <a:endParaRPr sz="40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a:stretch/>
        </p:blipFill>
        <p:spPr>
          <a:xfrm>
            <a:off x="8218350" y="159820"/>
            <a:ext cx="925650" cy="925650"/>
          </a:xfrm>
          <a:prstGeom prst="rect">
            <a:avLst/>
          </a:prstGeom>
          <a:noFill/>
          <a:ln>
            <a:noFill/>
          </a:ln>
        </p:spPr>
      </p:pic>
      <p:sp>
        <p:nvSpPr>
          <p:cNvPr id="63" name="Google Shape;63;p14"/>
          <p:cNvSpPr txBox="1"/>
          <p:nvPr/>
        </p:nvSpPr>
        <p:spPr>
          <a:xfrm>
            <a:off x="235353" y="0"/>
            <a:ext cx="8688300" cy="780900"/>
          </a:xfrm>
          <a:prstGeom prst="rect">
            <a:avLst/>
          </a:prstGeom>
          <a:noFill/>
          <a:ln>
            <a:noFill/>
          </a:ln>
        </p:spPr>
        <p:txBody>
          <a:bodyPr spcFirstLastPara="1" wrap="square" lIns="91425" tIns="91425" rIns="91425" bIns="91425" anchor="t" anchorCtr="0">
            <a:noAutofit/>
          </a:bodyPr>
          <a:lstStyle/>
          <a:p>
            <a:r>
              <a:rPr lang="en-IN" sz="2200" b="1" dirty="0" smtClean="0">
                <a:solidFill>
                  <a:srgbClr val="FF0000"/>
                </a:solidFill>
                <a:latin typeface="Calibri"/>
                <a:ea typeface="Calibri"/>
                <a:cs typeface="Calibri"/>
                <a:sym typeface="Calibri"/>
              </a:rPr>
              <a:t>PARTS OF A FLOWER</a:t>
            </a:r>
            <a:endParaRPr lang="en-IN" sz="2200" dirty="0" smtClean="0"/>
          </a:p>
          <a:p>
            <a:pPr lvl="0"/>
            <a:endParaRPr lang="en-IN" sz="1800" b="1" dirty="0" smtClean="0">
              <a:latin typeface="Calibri" pitchFamily="34" charset="0"/>
              <a:cs typeface="Calibri" pitchFamily="34" charset="0"/>
            </a:endParaRPr>
          </a:p>
        </p:txBody>
      </p:sp>
      <p:sp>
        <p:nvSpPr>
          <p:cNvPr id="64" name="Google Shape;64;p14"/>
          <p:cNvSpPr txBox="1"/>
          <p:nvPr/>
        </p:nvSpPr>
        <p:spPr>
          <a:xfrm>
            <a:off x="272675" y="1437700"/>
            <a:ext cx="8688300" cy="2889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 name="Rectangle 4"/>
          <p:cNvSpPr/>
          <p:nvPr/>
        </p:nvSpPr>
        <p:spPr>
          <a:xfrm>
            <a:off x="371409" y="579731"/>
            <a:ext cx="2231701" cy="369332"/>
          </a:xfrm>
          <a:prstGeom prst="rect">
            <a:avLst/>
          </a:prstGeom>
        </p:spPr>
        <p:txBody>
          <a:bodyPr wrap="none">
            <a:spAutoFit/>
          </a:bodyPr>
          <a:lstStyle/>
          <a:p>
            <a:pPr lvl="0"/>
            <a:r>
              <a:rPr lang="en-IN" sz="1800" b="1" dirty="0" smtClean="0">
                <a:latin typeface="Calibri"/>
                <a:ea typeface="Calibri"/>
                <a:cs typeface="Calibri"/>
                <a:sym typeface="Calibri"/>
              </a:rPr>
              <a:t>CALYX AND COROLLA</a:t>
            </a:r>
            <a:endParaRPr lang="en-IN" sz="1800" dirty="0"/>
          </a:p>
        </p:txBody>
      </p:sp>
      <p:sp>
        <p:nvSpPr>
          <p:cNvPr id="6" name="Rectangle 5"/>
          <p:cNvSpPr/>
          <p:nvPr/>
        </p:nvSpPr>
        <p:spPr>
          <a:xfrm>
            <a:off x="139959" y="1108708"/>
            <a:ext cx="5243804" cy="3323987"/>
          </a:xfrm>
          <a:prstGeom prst="rect">
            <a:avLst/>
          </a:prstGeom>
        </p:spPr>
        <p:txBody>
          <a:bodyPr wrap="square">
            <a:spAutoFit/>
          </a:bodyPr>
          <a:lstStyle/>
          <a:p>
            <a:pPr marL="457200" lvl="0" indent="-317500" algn="just">
              <a:buClr>
                <a:srgbClr val="231F20"/>
              </a:buClr>
              <a:buSzPts val="1400"/>
              <a:buFont typeface="Calibri"/>
              <a:buChar char="●"/>
            </a:pPr>
            <a:r>
              <a:rPr lang="en-US" dirty="0" smtClean="0">
                <a:solidFill>
                  <a:srgbClr val="231F20"/>
                </a:solidFill>
                <a:latin typeface="Calibri"/>
                <a:ea typeface="Calibri"/>
                <a:cs typeface="Calibri"/>
                <a:sym typeface="Calibri"/>
              </a:rPr>
              <a:t>Each flower normally has four floral whorls, viz., </a:t>
            </a:r>
            <a:r>
              <a:rPr lang="en-US" b="1" dirty="0" smtClean="0">
                <a:solidFill>
                  <a:srgbClr val="231F20"/>
                </a:solidFill>
                <a:latin typeface="Calibri"/>
                <a:ea typeface="Calibri"/>
                <a:cs typeface="Calibri"/>
                <a:sym typeface="Calibri"/>
              </a:rPr>
              <a:t>calyx, corolla, </a:t>
            </a:r>
            <a:r>
              <a:rPr lang="en-US" b="1" dirty="0" err="1" smtClean="0">
                <a:solidFill>
                  <a:srgbClr val="231F20"/>
                </a:solidFill>
                <a:latin typeface="Calibri"/>
                <a:ea typeface="Calibri"/>
                <a:cs typeface="Calibri"/>
                <a:sym typeface="Calibri"/>
              </a:rPr>
              <a:t>androecium</a:t>
            </a:r>
            <a:r>
              <a:rPr lang="en-US" b="1" dirty="0" smtClean="0">
                <a:solidFill>
                  <a:srgbClr val="231F20"/>
                </a:solidFill>
                <a:latin typeface="Calibri"/>
                <a:ea typeface="Calibri"/>
                <a:cs typeface="Calibri"/>
                <a:sym typeface="Calibri"/>
              </a:rPr>
              <a:t> and </a:t>
            </a:r>
            <a:r>
              <a:rPr lang="en-US" b="1" dirty="0" err="1" smtClean="0">
                <a:solidFill>
                  <a:srgbClr val="231F20"/>
                </a:solidFill>
                <a:latin typeface="Calibri"/>
                <a:ea typeface="Calibri"/>
                <a:cs typeface="Calibri"/>
                <a:sym typeface="Calibri"/>
              </a:rPr>
              <a:t>gynoecium</a:t>
            </a:r>
            <a:r>
              <a:rPr lang="en-US" dirty="0" smtClean="0">
                <a:solidFill>
                  <a:srgbClr val="231F20"/>
                </a:solidFill>
                <a:latin typeface="Calibri"/>
                <a:ea typeface="Calibri"/>
                <a:cs typeface="Calibri"/>
                <a:sym typeface="Calibri"/>
              </a:rPr>
              <a:t>. </a:t>
            </a:r>
            <a:endParaRPr lang="en-US" dirty="0" smtClean="0">
              <a:latin typeface="Calibri"/>
              <a:ea typeface="Calibri"/>
              <a:cs typeface="Calibri"/>
              <a:sym typeface="Calibri"/>
            </a:endParaRPr>
          </a:p>
          <a:p>
            <a:pPr marL="457200" lvl="0" algn="just"/>
            <a:endParaRPr lang="en-US" dirty="0" smtClean="0">
              <a:latin typeface="Calibri"/>
              <a:ea typeface="Calibri"/>
              <a:cs typeface="Calibri"/>
              <a:sym typeface="Calibri"/>
            </a:endParaRPr>
          </a:p>
          <a:p>
            <a:pPr marL="457200" lvl="0" indent="-317500" algn="just">
              <a:buClr>
                <a:srgbClr val="231F20"/>
              </a:buClr>
              <a:buSzPts val="1400"/>
              <a:buFont typeface="Calibri"/>
              <a:buChar char="●"/>
            </a:pPr>
            <a:r>
              <a:rPr lang="en-US" dirty="0" smtClean="0">
                <a:solidFill>
                  <a:srgbClr val="231F20"/>
                </a:solidFill>
                <a:latin typeface="Calibri"/>
                <a:ea typeface="Calibri"/>
                <a:cs typeface="Calibri"/>
                <a:sym typeface="Calibri"/>
              </a:rPr>
              <a:t>The</a:t>
            </a:r>
            <a:r>
              <a:rPr lang="en-US" b="1" dirty="0" smtClean="0">
                <a:solidFill>
                  <a:srgbClr val="231F20"/>
                </a:solidFill>
                <a:latin typeface="Calibri"/>
                <a:ea typeface="Calibri"/>
                <a:cs typeface="Calibri"/>
                <a:sym typeface="Calibri"/>
              </a:rPr>
              <a:t> calyx</a:t>
            </a:r>
            <a:r>
              <a:rPr lang="en-US" dirty="0" smtClean="0">
                <a:solidFill>
                  <a:srgbClr val="231F20"/>
                </a:solidFill>
                <a:latin typeface="Calibri"/>
                <a:ea typeface="Calibri"/>
                <a:cs typeface="Calibri"/>
                <a:sym typeface="Calibri"/>
              </a:rPr>
              <a:t> is the outermost whorl of the flower and the members are called sepals. Generally, sepals are green, leaf like and protect the flower in the bud stage. The calyx may be </a:t>
            </a:r>
            <a:r>
              <a:rPr lang="en-US" dirty="0" err="1" smtClean="0">
                <a:solidFill>
                  <a:srgbClr val="231F20"/>
                </a:solidFill>
                <a:latin typeface="Calibri"/>
                <a:ea typeface="Calibri"/>
                <a:cs typeface="Calibri"/>
                <a:sym typeface="Calibri"/>
              </a:rPr>
              <a:t>gamosepalous</a:t>
            </a:r>
            <a:r>
              <a:rPr lang="en-US" dirty="0" smtClean="0">
                <a:solidFill>
                  <a:srgbClr val="231F20"/>
                </a:solidFill>
                <a:latin typeface="Calibri"/>
                <a:ea typeface="Calibri"/>
                <a:cs typeface="Calibri"/>
                <a:sym typeface="Calibri"/>
              </a:rPr>
              <a:t> (sepals united) or polysepalous (sepals free).</a:t>
            </a:r>
            <a:endParaRPr lang="en-US" dirty="0" smtClean="0">
              <a:latin typeface="Calibri"/>
              <a:ea typeface="Calibri"/>
              <a:cs typeface="Calibri"/>
              <a:sym typeface="Calibri"/>
            </a:endParaRPr>
          </a:p>
          <a:p>
            <a:pPr marL="457200" lvl="0" algn="just"/>
            <a:endParaRPr lang="en-US" dirty="0" smtClean="0">
              <a:latin typeface="Calibri"/>
              <a:ea typeface="Calibri"/>
              <a:cs typeface="Calibri"/>
              <a:sym typeface="Calibri"/>
            </a:endParaRPr>
          </a:p>
          <a:p>
            <a:pPr marL="457200" lvl="0" indent="-317500" algn="just">
              <a:buClr>
                <a:srgbClr val="231F20"/>
              </a:buClr>
              <a:buSzPts val="1400"/>
              <a:buFont typeface="Calibri"/>
              <a:buChar char="●"/>
            </a:pPr>
            <a:r>
              <a:rPr lang="en-US" b="1" dirty="0" smtClean="0">
                <a:solidFill>
                  <a:srgbClr val="231F20"/>
                </a:solidFill>
                <a:latin typeface="Calibri"/>
                <a:ea typeface="Calibri"/>
                <a:cs typeface="Calibri"/>
                <a:sym typeface="Calibri"/>
              </a:rPr>
              <a:t>Corolla</a:t>
            </a:r>
            <a:r>
              <a:rPr lang="en-US" dirty="0" smtClean="0">
                <a:solidFill>
                  <a:srgbClr val="231F20"/>
                </a:solidFill>
                <a:latin typeface="Calibri"/>
                <a:ea typeface="Calibri"/>
                <a:cs typeface="Calibri"/>
                <a:sym typeface="Calibri"/>
              </a:rPr>
              <a:t> is composed of petals. Petals are usually brightly </a:t>
            </a:r>
            <a:r>
              <a:rPr lang="en-US" dirty="0" err="1" smtClean="0">
                <a:solidFill>
                  <a:srgbClr val="231F20"/>
                </a:solidFill>
                <a:latin typeface="Calibri"/>
                <a:ea typeface="Calibri"/>
                <a:cs typeface="Calibri"/>
                <a:sym typeface="Calibri"/>
              </a:rPr>
              <a:t>coloured</a:t>
            </a:r>
            <a:r>
              <a:rPr lang="en-US" dirty="0" smtClean="0">
                <a:solidFill>
                  <a:srgbClr val="231F20"/>
                </a:solidFill>
                <a:latin typeface="Calibri"/>
                <a:ea typeface="Calibri"/>
                <a:cs typeface="Calibri"/>
                <a:sym typeface="Calibri"/>
              </a:rPr>
              <a:t> to attract insects for pollination. Like calyx, corolla may also be </a:t>
            </a:r>
            <a:r>
              <a:rPr lang="en-US" dirty="0" err="1" smtClean="0">
                <a:solidFill>
                  <a:srgbClr val="231F20"/>
                </a:solidFill>
                <a:latin typeface="Calibri"/>
                <a:ea typeface="Calibri"/>
                <a:cs typeface="Calibri"/>
                <a:sym typeface="Calibri"/>
              </a:rPr>
              <a:t>gamopetalous</a:t>
            </a:r>
            <a:r>
              <a:rPr lang="en-US" dirty="0" smtClean="0">
                <a:solidFill>
                  <a:srgbClr val="231F20"/>
                </a:solidFill>
                <a:latin typeface="Calibri"/>
                <a:ea typeface="Calibri"/>
                <a:cs typeface="Calibri"/>
                <a:sym typeface="Calibri"/>
              </a:rPr>
              <a:t> (petals united) or polypetalous (petals free). </a:t>
            </a:r>
            <a:endParaRPr lang="en-US" dirty="0" smtClean="0">
              <a:latin typeface="Calibri"/>
              <a:ea typeface="Calibri"/>
              <a:cs typeface="Calibri"/>
              <a:sym typeface="Calibri"/>
            </a:endParaRPr>
          </a:p>
          <a:p>
            <a:pPr marL="457200" lvl="0" algn="just"/>
            <a:endParaRPr lang="en-US" dirty="0" smtClean="0">
              <a:latin typeface="Calibri"/>
              <a:ea typeface="Calibri"/>
              <a:cs typeface="Calibri"/>
              <a:sym typeface="Calibri"/>
            </a:endParaRPr>
          </a:p>
          <a:p>
            <a:pPr marL="457200" lvl="0" indent="-317500" algn="just">
              <a:buClr>
                <a:srgbClr val="231F20"/>
              </a:buClr>
              <a:buSzPts val="1400"/>
              <a:buFont typeface="Calibri"/>
              <a:buChar char="●"/>
            </a:pPr>
            <a:r>
              <a:rPr lang="en-US" dirty="0" smtClean="0">
                <a:solidFill>
                  <a:srgbClr val="231F20"/>
                </a:solidFill>
                <a:latin typeface="Calibri"/>
                <a:ea typeface="Calibri"/>
                <a:cs typeface="Calibri"/>
                <a:sym typeface="Calibri"/>
              </a:rPr>
              <a:t>The shape and </a:t>
            </a:r>
            <a:r>
              <a:rPr lang="en-US" dirty="0" err="1" smtClean="0">
                <a:solidFill>
                  <a:srgbClr val="231F20"/>
                </a:solidFill>
                <a:latin typeface="Calibri"/>
                <a:ea typeface="Calibri"/>
                <a:cs typeface="Calibri"/>
                <a:sym typeface="Calibri"/>
              </a:rPr>
              <a:t>colour</a:t>
            </a:r>
            <a:r>
              <a:rPr lang="en-US" dirty="0" smtClean="0">
                <a:solidFill>
                  <a:srgbClr val="231F20"/>
                </a:solidFill>
                <a:latin typeface="Calibri"/>
                <a:ea typeface="Calibri"/>
                <a:cs typeface="Calibri"/>
                <a:sym typeface="Calibri"/>
              </a:rPr>
              <a:t> of corolla vary greatly in plants. Corolla may be tubular, bell shaped, funnel-shaped or wheel-shaped.</a:t>
            </a:r>
            <a:endParaRPr lang="en-US" dirty="0">
              <a:latin typeface="Calibri"/>
              <a:ea typeface="Calibri"/>
              <a:cs typeface="Calibri"/>
              <a:sym typeface="Calibri"/>
            </a:endParaRPr>
          </a:p>
        </p:txBody>
      </p:sp>
      <p:pic>
        <p:nvPicPr>
          <p:cNvPr id="7" name="Google Shape;77;p3"/>
          <p:cNvPicPr preferRelativeResize="0"/>
          <p:nvPr/>
        </p:nvPicPr>
        <p:blipFill rotWithShape="1">
          <a:blip r:embed="rId4">
            <a:alphaModFix/>
          </a:blip>
          <a:srcRect/>
          <a:stretch/>
        </p:blipFill>
        <p:spPr>
          <a:xfrm>
            <a:off x="5337111" y="1212981"/>
            <a:ext cx="3694922" cy="315374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a:stretch/>
        </p:blipFill>
        <p:spPr>
          <a:xfrm>
            <a:off x="8218350" y="159820"/>
            <a:ext cx="925650" cy="925650"/>
          </a:xfrm>
          <a:prstGeom prst="rect">
            <a:avLst/>
          </a:prstGeom>
          <a:noFill/>
          <a:ln>
            <a:noFill/>
          </a:ln>
        </p:spPr>
      </p:pic>
      <p:sp>
        <p:nvSpPr>
          <p:cNvPr id="63" name="Google Shape;63;p14"/>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endParaRPr sz="1800" b="1" i="0" u="none" strike="noStrike" cap="none">
              <a:solidFill>
                <a:srgbClr val="000000"/>
              </a:solidFill>
              <a:latin typeface="Arial"/>
              <a:ea typeface="Arial"/>
              <a:cs typeface="Arial"/>
              <a:sym typeface="Arial"/>
            </a:endParaRPr>
          </a:p>
        </p:txBody>
      </p:sp>
      <p:sp>
        <p:nvSpPr>
          <p:cNvPr id="64" name="Google Shape;64;p14"/>
          <p:cNvSpPr txBox="1"/>
          <p:nvPr/>
        </p:nvSpPr>
        <p:spPr>
          <a:xfrm>
            <a:off x="272675" y="1437700"/>
            <a:ext cx="8688300" cy="2889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6" name="Rectangle 5"/>
          <p:cNvSpPr/>
          <p:nvPr/>
        </p:nvSpPr>
        <p:spPr>
          <a:xfrm>
            <a:off x="255494" y="430442"/>
            <a:ext cx="2614818" cy="430887"/>
          </a:xfrm>
          <a:prstGeom prst="rect">
            <a:avLst/>
          </a:prstGeom>
        </p:spPr>
        <p:txBody>
          <a:bodyPr wrap="none">
            <a:spAutoFit/>
          </a:bodyPr>
          <a:lstStyle/>
          <a:p>
            <a:pPr lvl="0"/>
            <a:r>
              <a:rPr lang="en-IN" sz="2200" b="1" dirty="0" smtClean="0">
                <a:solidFill>
                  <a:srgbClr val="FF0000"/>
                </a:solidFill>
                <a:latin typeface="Calibri"/>
                <a:ea typeface="Calibri"/>
                <a:cs typeface="Calibri"/>
                <a:sym typeface="Calibri"/>
              </a:rPr>
              <a:t>PARTS OF A FLOWER</a:t>
            </a:r>
            <a:endParaRPr lang="en-IN" sz="2200" dirty="0">
              <a:solidFill>
                <a:srgbClr val="FF0000"/>
              </a:solidFill>
            </a:endParaRPr>
          </a:p>
        </p:txBody>
      </p:sp>
      <p:pic>
        <p:nvPicPr>
          <p:cNvPr id="7" name="Google Shape;85;p4"/>
          <p:cNvPicPr preferRelativeResize="0"/>
          <p:nvPr/>
        </p:nvPicPr>
        <p:blipFill rotWithShape="1">
          <a:blip r:embed="rId4">
            <a:alphaModFix/>
          </a:blip>
          <a:srcRect l="4131" t="6058" r="4672"/>
          <a:stretch/>
        </p:blipFill>
        <p:spPr>
          <a:xfrm>
            <a:off x="180000" y="1222560"/>
            <a:ext cx="8856000" cy="325613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a:stretch/>
        </p:blipFill>
        <p:spPr>
          <a:xfrm>
            <a:off x="8218350" y="159820"/>
            <a:ext cx="925650" cy="925650"/>
          </a:xfrm>
          <a:prstGeom prst="rect">
            <a:avLst/>
          </a:prstGeom>
          <a:noFill/>
          <a:ln>
            <a:noFill/>
          </a:ln>
        </p:spPr>
      </p:pic>
      <p:sp>
        <p:nvSpPr>
          <p:cNvPr id="63" name="Google Shape;63;p14"/>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endParaRPr sz="1800" b="1" i="0" u="none" strike="noStrike" cap="none">
              <a:solidFill>
                <a:srgbClr val="000000"/>
              </a:solidFill>
              <a:latin typeface="Arial"/>
              <a:ea typeface="Arial"/>
              <a:cs typeface="Arial"/>
              <a:sym typeface="Arial"/>
            </a:endParaRPr>
          </a:p>
        </p:txBody>
      </p:sp>
      <p:sp>
        <p:nvSpPr>
          <p:cNvPr id="64" name="Google Shape;64;p14"/>
          <p:cNvSpPr txBox="1"/>
          <p:nvPr/>
        </p:nvSpPr>
        <p:spPr>
          <a:xfrm>
            <a:off x="272675" y="1437700"/>
            <a:ext cx="8688300" cy="2889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 name="Rectangle 4"/>
          <p:cNvSpPr/>
          <p:nvPr/>
        </p:nvSpPr>
        <p:spPr>
          <a:xfrm>
            <a:off x="190180" y="327805"/>
            <a:ext cx="2614818" cy="430887"/>
          </a:xfrm>
          <a:prstGeom prst="rect">
            <a:avLst/>
          </a:prstGeom>
        </p:spPr>
        <p:txBody>
          <a:bodyPr wrap="none">
            <a:spAutoFit/>
          </a:bodyPr>
          <a:lstStyle/>
          <a:p>
            <a:pPr lvl="0"/>
            <a:r>
              <a:rPr lang="en-IN" sz="2200" b="1" dirty="0" smtClean="0">
                <a:solidFill>
                  <a:srgbClr val="FF0000"/>
                </a:solidFill>
                <a:latin typeface="Calibri"/>
                <a:ea typeface="Calibri"/>
                <a:cs typeface="Calibri"/>
                <a:sym typeface="Calibri"/>
              </a:rPr>
              <a:t>PARTS OF A FLOWER</a:t>
            </a:r>
            <a:endParaRPr lang="en-IN" sz="2200" dirty="0">
              <a:solidFill>
                <a:srgbClr val="FF0000"/>
              </a:solidFill>
            </a:endParaRPr>
          </a:p>
        </p:txBody>
      </p:sp>
      <p:pic>
        <p:nvPicPr>
          <p:cNvPr id="6" name="Google Shape;93;p5"/>
          <p:cNvPicPr preferRelativeResize="0"/>
          <p:nvPr/>
        </p:nvPicPr>
        <p:blipFill rotWithShape="1">
          <a:blip r:embed="rId4">
            <a:alphaModFix/>
          </a:blip>
          <a:srcRect l="2759" t="3805"/>
          <a:stretch/>
        </p:blipFill>
        <p:spPr>
          <a:xfrm rot="10792800">
            <a:off x="545598" y="1231134"/>
            <a:ext cx="3161160" cy="3164760"/>
          </a:xfrm>
          <a:prstGeom prst="rect">
            <a:avLst/>
          </a:prstGeom>
          <a:noFill/>
          <a:ln>
            <a:noFill/>
          </a:ln>
        </p:spPr>
      </p:pic>
      <p:pic>
        <p:nvPicPr>
          <p:cNvPr id="7" name="Google Shape;94;p5"/>
          <p:cNvPicPr preferRelativeResize="0"/>
          <p:nvPr/>
        </p:nvPicPr>
        <p:blipFill rotWithShape="1">
          <a:blip r:embed="rId5">
            <a:alphaModFix/>
          </a:blip>
          <a:srcRect l="10509" t="8017" b="15591"/>
          <a:stretch/>
        </p:blipFill>
        <p:spPr>
          <a:xfrm>
            <a:off x="5256000" y="1268964"/>
            <a:ext cx="2808000" cy="3197754"/>
          </a:xfrm>
          <a:prstGeom prst="rect">
            <a:avLst/>
          </a:prstGeom>
          <a:noFill/>
          <a:ln>
            <a:noFill/>
          </a:ln>
        </p:spPr>
      </p:pic>
      <p:sp>
        <p:nvSpPr>
          <p:cNvPr id="8" name="Rectangle 7"/>
          <p:cNvSpPr/>
          <p:nvPr/>
        </p:nvSpPr>
        <p:spPr>
          <a:xfrm>
            <a:off x="1321151" y="4517249"/>
            <a:ext cx="1388522" cy="307777"/>
          </a:xfrm>
          <a:prstGeom prst="rect">
            <a:avLst/>
          </a:prstGeom>
        </p:spPr>
        <p:txBody>
          <a:bodyPr wrap="none">
            <a:spAutoFit/>
          </a:bodyPr>
          <a:lstStyle/>
          <a:p>
            <a:pPr lvl="0"/>
            <a:r>
              <a:rPr lang="en-IN" dirty="0" err="1" smtClean="0"/>
              <a:t>Gamosepalous</a:t>
            </a:r>
            <a:endParaRPr lang="en-IN" dirty="0"/>
          </a:p>
        </p:txBody>
      </p:sp>
      <p:sp>
        <p:nvSpPr>
          <p:cNvPr id="9" name="Rectangle 8"/>
          <p:cNvSpPr/>
          <p:nvPr/>
        </p:nvSpPr>
        <p:spPr>
          <a:xfrm>
            <a:off x="6223337" y="4610556"/>
            <a:ext cx="1250663" cy="307777"/>
          </a:xfrm>
          <a:prstGeom prst="rect">
            <a:avLst/>
          </a:prstGeom>
        </p:spPr>
        <p:txBody>
          <a:bodyPr wrap="none">
            <a:spAutoFit/>
          </a:bodyPr>
          <a:lstStyle/>
          <a:p>
            <a:pPr lvl="0"/>
            <a:r>
              <a:rPr lang="en-IN" dirty="0" smtClean="0"/>
              <a:t>Polysepalous</a:t>
            </a:r>
            <a:endParaRPr lang="en-IN"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a:stretch/>
        </p:blipFill>
        <p:spPr>
          <a:xfrm>
            <a:off x="8218350" y="159820"/>
            <a:ext cx="925650" cy="925650"/>
          </a:xfrm>
          <a:prstGeom prst="rect">
            <a:avLst/>
          </a:prstGeom>
          <a:noFill/>
          <a:ln>
            <a:noFill/>
          </a:ln>
        </p:spPr>
      </p:pic>
      <p:sp>
        <p:nvSpPr>
          <p:cNvPr id="63" name="Google Shape;63;p14"/>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endParaRPr sz="1800" b="1" i="0" u="none" strike="noStrike" cap="none">
              <a:solidFill>
                <a:srgbClr val="000000"/>
              </a:solidFill>
              <a:latin typeface="Arial"/>
              <a:ea typeface="Arial"/>
              <a:cs typeface="Arial"/>
              <a:sym typeface="Arial"/>
            </a:endParaRPr>
          </a:p>
        </p:txBody>
      </p:sp>
      <p:sp>
        <p:nvSpPr>
          <p:cNvPr id="64" name="Google Shape;64;p14"/>
          <p:cNvSpPr txBox="1"/>
          <p:nvPr/>
        </p:nvSpPr>
        <p:spPr>
          <a:xfrm>
            <a:off x="272675" y="1437700"/>
            <a:ext cx="8688300" cy="2889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 name="Rectangle 4"/>
          <p:cNvSpPr/>
          <p:nvPr/>
        </p:nvSpPr>
        <p:spPr>
          <a:xfrm>
            <a:off x="335782" y="365127"/>
            <a:ext cx="1771639" cy="430887"/>
          </a:xfrm>
          <a:prstGeom prst="rect">
            <a:avLst/>
          </a:prstGeom>
        </p:spPr>
        <p:txBody>
          <a:bodyPr wrap="none">
            <a:spAutoFit/>
          </a:bodyPr>
          <a:lstStyle/>
          <a:p>
            <a:pPr lvl="0"/>
            <a:r>
              <a:rPr lang="en-IN" sz="2200" b="1" dirty="0" smtClean="0">
                <a:solidFill>
                  <a:srgbClr val="FF0000"/>
                </a:solidFill>
                <a:latin typeface="Calibri"/>
                <a:ea typeface="Calibri"/>
                <a:cs typeface="Calibri"/>
                <a:sym typeface="Calibri"/>
              </a:rPr>
              <a:t>AESTIVATION</a:t>
            </a:r>
            <a:endParaRPr lang="en-IN" sz="2200" dirty="0"/>
          </a:p>
        </p:txBody>
      </p:sp>
      <p:sp>
        <p:nvSpPr>
          <p:cNvPr id="6" name="Rectangle 5"/>
          <p:cNvSpPr/>
          <p:nvPr/>
        </p:nvSpPr>
        <p:spPr>
          <a:xfrm>
            <a:off x="323258" y="943626"/>
            <a:ext cx="2424062" cy="369332"/>
          </a:xfrm>
          <a:prstGeom prst="rect">
            <a:avLst/>
          </a:prstGeom>
        </p:spPr>
        <p:txBody>
          <a:bodyPr wrap="none">
            <a:spAutoFit/>
          </a:bodyPr>
          <a:lstStyle/>
          <a:p>
            <a:pPr lvl="0"/>
            <a:r>
              <a:rPr lang="en-IN" sz="1800" b="1" dirty="0" smtClean="0">
                <a:latin typeface="Calibri"/>
                <a:ea typeface="Calibri"/>
                <a:cs typeface="Calibri"/>
                <a:sym typeface="Calibri"/>
              </a:rPr>
              <a:t>TYPES OF AESTIVATION</a:t>
            </a:r>
            <a:endParaRPr lang="en-IN" sz="1800" dirty="0"/>
          </a:p>
        </p:txBody>
      </p:sp>
      <p:sp>
        <p:nvSpPr>
          <p:cNvPr id="7" name="Rectangle 6"/>
          <p:cNvSpPr/>
          <p:nvPr/>
        </p:nvSpPr>
        <p:spPr>
          <a:xfrm>
            <a:off x="223935" y="1303369"/>
            <a:ext cx="8201608" cy="3323987"/>
          </a:xfrm>
          <a:prstGeom prst="rect">
            <a:avLst/>
          </a:prstGeom>
        </p:spPr>
        <p:txBody>
          <a:bodyPr wrap="square">
            <a:spAutoFit/>
          </a:bodyPr>
          <a:lstStyle/>
          <a:p>
            <a:pPr lvl="0" algn="just"/>
            <a:r>
              <a:rPr lang="en-US" dirty="0" smtClean="0">
                <a:solidFill>
                  <a:srgbClr val="231F20"/>
                </a:solidFill>
                <a:latin typeface="Calibri"/>
                <a:ea typeface="Calibri"/>
                <a:cs typeface="Calibri"/>
                <a:sym typeface="Calibri"/>
              </a:rPr>
              <a:t>The mode of arrangement of sepals or petals in floral bud with respect to the other members of the same whorl is known as aestivation. The main types of aestivation are </a:t>
            </a:r>
            <a:r>
              <a:rPr lang="en-US" b="1" dirty="0" err="1" smtClean="0">
                <a:solidFill>
                  <a:srgbClr val="231F20"/>
                </a:solidFill>
                <a:latin typeface="Calibri"/>
                <a:ea typeface="Calibri"/>
                <a:cs typeface="Calibri"/>
                <a:sym typeface="Calibri"/>
              </a:rPr>
              <a:t>valvate</a:t>
            </a:r>
            <a:r>
              <a:rPr lang="en-US" b="1" dirty="0" smtClean="0">
                <a:solidFill>
                  <a:srgbClr val="231F20"/>
                </a:solidFill>
                <a:latin typeface="Calibri"/>
                <a:ea typeface="Calibri"/>
                <a:cs typeface="Calibri"/>
                <a:sym typeface="Calibri"/>
              </a:rPr>
              <a:t>, twisted, imbricate and </a:t>
            </a:r>
            <a:r>
              <a:rPr lang="en-US" b="1" dirty="0" err="1" smtClean="0">
                <a:solidFill>
                  <a:srgbClr val="231F20"/>
                </a:solidFill>
                <a:latin typeface="Calibri"/>
                <a:ea typeface="Calibri"/>
                <a:cs typeface="Calibri"/>
                <a:sym typeface="Calibri"/>
              </a:rPr>
              <a:t>vexillary</a:t>
            </a:r>
            <a:r>
              <a:rPr lang="en-US" dirty="0" smtClean="0">
                <a:solidFill>
                  <a:srgbClr val="231F20"/>
                </a:solidFill>
                <a:latin typeface="Calibri"/>
                <a:ea typeface="Calibri"/>
                <a:cs typeface="Calibri"/>
                <a:sym typeface="Calibri"/>
              </a:rPr>
              <a:t>.</a:t>
            </a:r>
            <a:endParaRPr lang="en-US" dirty="0" smtClean="0"/>
          </a:p>
          <a:p>
            <a:pPr lvl="0" algn="just"/>
            <a:endParaRPr lang="en-US" dirty="0" smtClean="0"/>
          </a:p>
          <a:p>
            <a:pPr marL="457200" lvl="0" indent="-317500" algn="just">
              <a:buClr>
                <a:srgbClr val="231F20"/>
              </a:buClr>
              <a:buSzPts val="1400"/>
              <a:buFont typeface="Calibri"/>
              <a:buChar char="●"/>
            </a:pPr>
            <a:r>
              <a:rPr lang="en-US" dirty="0" smtClean="0">
                <a:solidFill>
                  <a:srgbClr val="231F20"/>
                </a:solidFill>
                <a:latin typeface="Calibri"/>
                <a:ea typeface="Calibri"/>
                <a:cs typeface="Calibri"/>
                <a:sym typeface="Calibri"/>
              </a:rPr>
              <a:t>When sepals or petals in a whorl just touch one another at the margin, without overlapping, as in </a:t>
            </a:r>
            <a:r>
              <a:rPr lang="en-US" dirty="0" err="1" smtClean="0">
                <a:solidFill>
                  <a:srgbClr val="231F20"/>
                </a:solidFill>
                <a:latin typeface="Calibri"/>
                <a:ea typeface="Calibri"/>
                <a:cs typeface="Calibri"/>
                <a:sym typeface="Calibri"/>
              </a:rPr>
              <a:t>Calotropis</a:t>
            </a:r>
            <a:r>
              <a:rPr lang="en-US" dirty="0" smtClean="0">
                <a:solidFill>
                  <a:srgbClr val="231F20"/>
                </a:solidFill>
                <a:latin typeface="Calibri"/>
                <a:ea typeface="Calibri"/>
                <a:cs typeface="Calibri"/>
                <a:sym typeface="Calibri"/>
              </a:rPr>
              <a:t>, it is said to be </a:t>
            </a:r>
            <a:r>
              <a:rPr lang="en-US" b="1" dirty="0" err="1" smtClean="0">
                <a:solidFill>
                  <a:srgbClr val="231F20"/>
                </a:solidFill>
                <a:latin typeface="Calibri"/>
                <a:ea typeface="Calibri"/>
                <a:cs typeface="Calibri"/>
                <a:sym typeface="Calibri"/>
              </a:rPr>
              <a:t>valvate</a:t>
            </a:r>
            <a:r>
              <a:rPr lang="en-US" dirty="0" smtClean="0">
                <a:solidFill>
                  <a:srgbClr val="231F20"/>
                </a:solidFill>
                <a:latin typeface="Calibri"/>
                <a:ea typeface="Calibri"/>
                <a:cs typeface="Calibri"/>
                <a:sym typeface="Calibri"/>
              </a:rPr>
              <a:t>.</a:t>
            </a:r>
          </a:p>
          <a:p>
            <a:pPr marL="457200" lvl="0" algn="just"/>
            <a:endParaRPr lang="en-US" dirty="0" smtClean="0">
              <a:solidFill>
                <a:srgbClr val="231F20"/>
              </a:solidFill>
              <a:latin typeface="Calibri"/>
              <a:ea typeface="Calibri"/>
              <a:cs typeface="Calibri"/>
              <a:sym typeface="Calibri"/>
            </a:endParaRPr>
          </a:p>
          <a:p>
            <a:pPr marL="457200" lvl="0" indent="-317500" algn="just">
              <a:buClr>
                <a:srgbClr val="231F20"/>
              </a:buClr>
              <a:buSzPts val="1400"/>
              <a:buFont typeface="Calibri"/>
              <a:buChar char="●"/>
            </a:pPr>
            <a:r>
              <a:rPr lang="en-US" dirty="0" smtClean="0">
                <a:solidFill>
                  <a:srgbClr val="231F20"/>
                </a:solidFill>
                <a:latin typeface="Calibri"/>
                <a:ea typeface="Calibri"/>
                <a:cs typeface="Calibri"/>
                <a:sym typeface="Calibri"/>
              </a:rPr>
              <a:t> If one margin of  the appendage overlaps that of the next one and so on as in china rose, lady’s finger and cotton, it is called </a:t>
            </a:r>
            <a:r>
              <a:rPr lang="en-US" b="1" dirty="0" smtClean="0">
                <a:solidFill>
                  <a:srgbClr val="231F20"/>
                </a:solidFill>
                <a:latin typeface="Calibri"/>
                <a:ea typeface="Calibri"/>
                <a:cs typeface="Calibri"/>
                <a:sym typeface="Calibri"/>
              </a:rPr>
              <a:t>twisted</a:t>
            </a:r>
            <a:r>
              <a:rPr lang="en-US" dirty="0" smtClean="0">
                <a:solidFill>
                  <a:srgbClr val="231F20"/>
                </a:solidFill>
                <a:latin typeface="Calibri"/>
                <a:ea typeface="Calibri"/>
                <a:cs typeface="Calibri"/>
                <a:sym typeface="Calibri"/>
              </a:rPr>
              <a:t>.  </a:t>
            </a:r>
          </a:p>
          <a:p>
            <a:pPr marL="457200" lvl="0" algn="just"/>
            <a:endParaRPr lang="en-US" dirty="0" smtClean="0">
              <a:solidFill>
                <a:srgbClr val="231F20"/>
              </a:solidFill>
              <a:latin typeface="Calibri"/>
              <a:ea typeface="Calibri"/>
              <a:cs typeface="Calibri"/>
              <a:sym typeface="Calibri"/>
            </a:endParaRPr>
          </a:p>
          <a:p>
            <a:pPr marL="457200" lvl="0" indent="-317500" algn="just">
              <a:buClr>
                <a:srgbClr val="231F20"/>
              </a:buClr>
              <a:buSzPts val="1400"/>
              <a:buFont typeface="Calibri"/>
              <a:buChar char="●"/>
            </a:pPr>
            <a:r>
              <a:rPr lang="en-US" dirty="0" smtClean="0">
                <a:solidFill>
                  <a:srgbClr val="231F20"/>
                </a:solidFill>
                <a:latin typeface="Calibri"/>
                <a:ea typeface="Calibri"/>
                <a:cs typeface="Calibri"/>
                <a:sym typeface="Calibri"/>
              </a:rPr>
              <a:t>If the margins of sepals or petals overlap one another but not in any particular direction as in Cassia and </a:t>
            </a:r>
            <a:r>
              <a:rPr lang="en-US" dirty="0" err="1" smtClean="0">
                <a:solidFill>
                  <a:srgbClr val="231F20"/>
                </a:solidFill>
                <a:latin typeface="Calibri"/>
                <a:ea typeface="Calibri"/>
                <a:cs typeface="Calibri"/>
                <a:sym typeface="Calibri"/>
              </a:rPr>
              <a:t>gulmohur</a:t>
            </a:r>
            <a:r>
              <a:rPr lang="en-US" dirty="0" smtClean="0">
                <a:solidFill>
                  <a:srgbClr val="231F20"/>
                </a:solidFill>
                <a:latin typeface="Calibri"/>
                <a:ea typeface="Calibri"/>
                <a:cs typeface="Calibri"/>
                <a:sym typeface="Calibri"/>
              </a:rPr>
              <a:t>, the aestivation is called </a:t>
            </a:r>
            <a:r>
              <a:rPr lang="en-US" b="1" dirty="0" smtClean="0">
                <a:solidFill>
                  <a:srgbClr val="231F20"/>
                </a:solidFill>
                <a:latin typeface="Calibri"/>
                <a:ea typeface="Calibri"/>
                <a:cs typeface="Calibri"/>
                <a:sym typeface="Calibri"/>
              </a:rPr>
              <a:t>imbricate</a:t>
            </a:r>
            <a:r>
              <a:rPr lang="en-US" dirty="0" smtClean="0">
                <a:solidFill>
                  <a:srgbClr val="231F20"/>
                </a:solidFill>
                <a:latin typeface="Calibri"/>
                <a:ea typeface="Calibri"/>
                <a:cs typeface="Calibri"/>
                <a:sym typeface="Calibri"/>
              </a:rPr>
              <a:t>. </a:t>
            </a:r>
          </a:p>
          <a:p>
            <a:pPr marL="457200" lvl="0" algn="just"/>
            <a:endParaRPr lang="en-US" dirty="0" smtClean="0">
              <a:solidFill>
                <a:srgbClr val="231F20"/>
              </a:solidFill>
              <a:latin typeface="Calibri"/>
              <a:ea typeface="Calibri"/>
              <a:cs typeface="Calibri"/>
              <a:sym typeface="Calibri"/>
            </a:endParaRPr>
          </a:p>
          <a:p>
            <a:pPr marL="457200" lvl="0" indent="-317500" algn="just">
              <a:buClr>
                <a:srgbClr val="231F20"/>
              </a:buClr>
              <a:buSzPts val="1400"/>
              <a:buFont typeface="Calibri"/>
              <a:buChar char="●"/>
            </a:pPr>
            <a:r>
              <a:rPr lang="en-US" dirty="0" smtClean="0">
                <a:solidFill>
                  <a:srgbClr val="231F20"/>
                </a:solidFill>
                <a:latin typeface="Calibri"/>
                <a:ea typeface="Calibri"/>
                <a:cs typeface="Calibri"/>
                <a:sym typeface="Calibri"/>
              </a:rPr>
              <a:t>In pea and bean flowers, there are five petals, the largest (standard) overlaps the two lateral petals (wings) which in turn overlap the two smallest anterior petals (keel);  this type of aestivation is known as </a:t>
            </a:r>
            <a:r>
              <a:rPr lang="en-US" b="1" dirty="0" err="1" smtClean="0">
                <a:solidFill>
                  <a:srgbClr val="231F20"/>
                </a:solidFill>
                <a:latin typeface="Calibri"/>
                <a:ea typeface="Calibri"/>
                <a:cs typeface="Calibri"/>
                <a:sym typeface="Calibri"/>
              </a:rPr>
              <a:t>vexillary</a:t>
            </a:r>
            <a:r>
              <a:rPr lang="en-US" b="1" dirty="0" smtClean="0">
                <a:solidFill>
                  <a:srgbClr val="231F20"/>
                </a:solidFill>
                <a:latin typeface="Calibri"/>
                <a:ea typeface="Calibri"/>
                <a:cs typeface="Calibri"/>
                <a:sym typeface="Calibri"/>
              </a:rPr>
              <a:t> or </a:t>
            </a:r>
            <a:r>
              <a:rPr lang="en-US" b="1" dirty="0" err="1" smtClean="0">
                <a:solidFill>
                  <a:srgbClr val="231F20"/>
                </a:solidFill>
                <a:latin typeface="Calibri"/>
                <a:ea typeface="Calibri"/>
                <a:cs typeface="Calibri"/>
                <a:sym typeface="Calibri"/>
              </a:rPr>
              <a:t>papilionaceous</a:t>
            </a:r>
            <a:r>
              <a:rPr lang="en-US" b="1" dirty="0" smtClean="0">
                <a:solidFill>
                  <a:srgbClr val="231F20"/>
                </a:solidFill>
                <a:latin typeface="Calibri"/>
                <a:ea typeface="Calibri"/>
                <a:cs typeface="Calibri"/>
                <a:sym typeface="Calibri"/>
              </a:rPr>
              <a:t>.</a:t>
            </a:r>
            <a:endParaRPr lang="en-US"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a:stretch/>
        </p:blipFill>
        <p:spPr>
          <a:xfrm>
            <a:off x="8218350" y="159820"/>
            <a:ext cx="925650" cy="925650"/>
          </a:xfrm>
          <a:prstGeom prst="rect">
            <a:avLst/>
          </a:prstGeom>
          <a:noFill/>
          <a:ln>
            <a:noFill/>
          </a:ln>
        </p:spPr>
      </p:pic>
      <p:sp>
        <p:nvSpPr>
          <p:cNvPr id="63" name="Google Shape;63;p14"/>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endParaRPr sz="1800" b="1" i="0" u="none" strike="noStrike" cap="none">
              <a:solidFill>
                <a:srgbClr val="000000"/>
              </a:solidFill>
              <a:latin typeface="Arial"/>
              <a:ea typeface="Arial"/>
              <a:cs typeface="Arial"/>
              <a:sym typeface="Arial"/>
            </a:endParaRPr>
          </a:p>
        </p:txBody>
      </p:sp>
      <p:sp>
        <p:nvSpPr>
          <p:cNvPr id="64" name="Google Shape;64;p14"/>
          <p:cNvSpPr txBox="1"/>
          <p:nvPr/>
        </p:nvSpPr>
        <p:spPr>
          <a:xfrm>
            <a:off x="272675" y="1437700"/>
            <a:ext cx="8688300" cy="2889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pic>
        <p:nvPicPr>
          <p:cNvPr id="5" name="Google Shape;111;p7"/>
          <p:cNvPicPr preferRelativeResize="0"/>
          <p:nvPr/>
        </p:nvPicPr>
        <p:blipFill rotWithShape="1">
          <a:blip r:embed="rId4">
            <a:alphaModFix/>
          </a:blip>
          <a:srcRect/>
          <a:stretch/>
        </p:blipFill>
        <p:spPr>
          <a:xfrm>
            <a:off x="552206" y="781421"/>
            <a:ext cx="7649550" cy="37206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a:stretch/>
        </p:blipFill>
        <p:spPr>
          <a:xfrm>
            <a:off x="8218350" y="159820"/>
            <a:ext cx="925650" cy="925650"/>
          </a:xfrm>
          <a:prstGeom prst="rect">
            <a:avLst/>
          </a:prstGeom>
          <a:noFill/>
          <a:ln>
            <a:noFill/>
          </a:ln>
        </p:spPr>
      </p:pic>
      <p:sp>
        <p:nvSpPr>
          <p:cNvPr id="63" name="Google Shape;63;p14"/>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endParaRPr sz="1800" b="1" i="0" u="none" strike="noStrike" cap="none">
              <a:solidFill>
                <a:srgbClr val="000000"/>
              </a:solidFill>
              <a:latin typeface="Arial"/>
              <a:ea typeface="Arial"/>
              <a:cs typeface="Arial"/>
              <a:sym typeface="Arial"/>
            </a:endParaRPr>
          </a:p>
        </p:txBody>
      </p:sp>
      <p:sp>
        <p:nvSpPr>
          <p:cNvPr id="64" name="Google Shape;64;p14"/>
          <p:cNvSpPr txBox="1"/>
          <p:nvPr/>
        </p:nvSpPr>
        <p:spPr>
          <a:xfrm>
            <a:off x="272675" y="1437700"/>
            <a:ext cx="8688300" cy="2889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 name="Rectangle 4"/>
          <p:cNvSpPr/>
          <p:nvPr/>
        </p:nvSpPr>
        <p:spPr>
          <a:xfrm>
            <a:off x="287465" y="327805"/>
            <a:ext cx="1863011" cy="430887"/>
          </a:xfrm>
          <a:prstGeom prst="rect">
            <a:avLst/>
          </a:prstGeom>
        </p:spPr>
        <p:txBody>
          <a:bodyPr wrap="none">
            <a:spAutoFit/>
          </a:bodyPr>
          <a:lstStyle/>
          <a:p>
            <a:pPr lvl="0"/>
            <a:r>
              <a:rPr lang="en-IN" sz="2200" b="1" dirty="0" smtClean="0">
                <a:solidFill>
                  <a:srgbClr val="FF0000"/>
                </a:solidFill>
                <a:latin typeface="Calibri"/>
                <a:ea typeface="Calibri"/>
                <a:cs typeface="Calibri"/>
                <a:sym typeface="Calibri"/>
              </a:rPr>
              <a:t>ANDROECIUM</a:t>
            </a:r>
            <a:endParaRPr lang="en-IN" sz="2200" dirty="0"/>
          </a:p>
        </p:txBody>
      </p:sp>
      <p:sp>
        <p:nvSpPr>
          <p:cNvPr id="6" name="Rectangle 5"/>
          <p:cNvSpPr/>
          <p:nvPr/>
        </p:nvSpPr>
        <p:spPr>
          <a:xfrm>
            <a:off x="405754" y="906303"/>
            <a:ext cx="1013419" cy="369332"/>
          </a:xfrm>
          <a:prstGeom prst="rect">
            <a:avLst/>
          </a:prstGeom>
        </p:spPr>
        <p:txBody>
          <a:bodyPr wrap="none">
            <a:spAutoFit/>
          </a:bodyPr>
          <a:lstStyle/>
          <a:p>
            <a:r>
              <a:rPr lang="en-IN" sz="1800" b="1" dirty="0" smtClean="0">
                <a:latin typeface="Calibri"/>
                <a:ea typeface="Calibri"/>
                <a:cs typeface="Calibri"/>
                <a:sym typeface="Calibri"/>
              </a:rPr>
              <a:t>STAMEN</a:t>
            </a:r>
            <a:endParaRPr lang="en-US" sz="1800" dirty="0"/>
          </a:p>
        </p:txBody>
      </p:sp>
      <p:sp>
        <p:nvSpPr>
          <p:cNvPr id="7" name="Rectangle 6"/>
          <p:cNvSpPr/>
          <p:nvPr/>
        </p:nvSpPr>
        <p:spPr>
          <a:xfrm>
            <a:off x="242596" y="1325299"/>
            <a:ext cx="2733869" cy="3339376"/>
          </a:xfrm>
          <a:prstGeom prst="rect">
            <a:avLst/>
          </a:prstGeom>
        </p:spPr>
        <p:txBody>
          <a:bodyPr wrap="square">
            <a:spAutoFit/>
          </a:bodyPr>
          <a:lstStyle/>
          <a:p>
            <a:pPr marL="457200" lvl="0" indent="-317500" algn="just">
              <a:buClr>
                <a:srgbClr val="231F20"/>
              </a:buClr>
              <a:buSzPts val="1400"/>
              <a:buFont typeface="Calibri"/>
              <a:buChar char="●"/>
            </a:pPr>
            <a:r>
              <a:rPr lang="en-US" dirty="0" err="1" smtClean="0">
                <a:solidFill>
                  <a:srgbClr val="231F20"/>
                </a:solidFill>
                <a:latin typeface="Calibri"/>
                <a:ea typeface="Calibri"/>
                <a:cs typeface="Calibri"/>
                <a:sym typeface="Calibri"/>
              </a:rPr>
              <a:t>Androecium</a:t>
            </a:r>
            <a:r>
              <a:rPr lang="en-US" dirty="0" smtClean="0">
                <a:solidFill>
                  <a:srgbClr val="231F20"/>
                </a:solidFill>
                <a:latin typeface="Calibri"/>
                <a:ea typeface="Calibri"/>
                <a:cs typeface="Calibri"/>
                <a:sym typeface="Calibri"/>
              </a:rPr>
              <a:t> is composed of stamens. </a:t>
            </a:r>
          </a:p>
          <a:p>
            <a:pPr marL="457200" lvl="0" indent="-317500" algn="just">
              <a:buClr>
                <a:srgbClr val="231F20"/>
              </a:buClr>
              <a:buSzPts val="1400"/>
              <a:buFont typeface="Calibri"/>
              <a:buChar char="●"/>
            </a:pPr>
            <a:r>
              <a:rPr lang="en-US" dirty="0" smtClean="0">
                <a:solidFill>
                  <a:srgbClr val="231F20"/>
                </a:solidFill>
                <a:latin typeface="Calibri"/>
                <a:ea typeface="Calibri"/>
                <a:cs typeface="Calibri"/>
                <a:sym typeface="Calibri"/>
              </a:rPr>
              <a:t>Each stamen which represents the male reproductive organ consists of a stalk or a filament and an anther. </a:t>
            </a:r>
          </a:p>
          <a:p>
            <a:pPr marL="457200" lvl="0" indent="-317500" algn="just">
              <a:buClr>
                <a:srgbClr val="231F20"/>
              </a:buClr>
              <a:buSzPts val="1400"/>
              <a:buFont typeface="Calibri"/>
              <a:buChar char="●"/>
            </a:pPr>
            <a:r>
              <a:rPr lang="en-US" dirty="0" smtClean="0">
                <a:solidFill>
                  <a:srgbClr val="231F20"/>
                </a:solidFill>
                <a:latin typeface="Calibri"/>
                <a:ea typeface="Calibri"/>
                <a:cs typeface="Calibri"/>
                <a:sym typeface="Calibri"/>
              </a:rPr>
              <a:t> Each anther is usually </a:t>
            </a:r>
            <a:r>
              <a:rPr lang="en-US" dirty="0" err="1" smtClean="0">
                <a:solidFill>
                  <a:srgbClr val="231F20"/>
                </a:solidFill>
                <a:latin typeface="Calibri"/>
                <a:ea typeface="Calibri"/>
                <a:cs typeface="Calibri"/>
                <a:sym typeface="Calibri"/>
              </a:rPr>
              <a:t>bilobed</a:t>
            </a:r>
            <a:r>
              <a:rPr lang="en-US" dirty="0" smtClean="0">
                <a:solidFill>
                  <a:srgbClr val="231F20"/>
                </a:solidFill>
                <a:latin typeface="Calibri"/>
                <a:ea typeface="Calibri"/>
                <a:cs typeface="Calibri"/>
                <a:sym typeface="Calibri"/>
              </a:rPr>
              <a:t> and each lobe has two chambers, the pollen-sacs. </a:t>
            </a:r>
            <a:endParaRPr lang="en-US" dirty="0" smtClean="0"/>
          </a:p>
          <a:p>
            <a:pPr marL="457200" lvl="0" indent="-323850" algn="just">
              <a:buClr>
                <a:srgbClr val="231F20"/>
              </a:buClr>
              <a:buSzPts val="1500"/>
              <a:buFont typeface="Calibri"/>
              <a:buChar char="●"/>
            </a:pPr>
            <a:r>
              <a:rPr lang="en-US" dirty="0" smtClean="0">
                <a:solidFill>
                  <a:srgbClr val="231F20"/>
                </a:solidFill>
                <a:latin typeface="Calibri"/>
                <a:ea typeface="Calibri"/>
                <a:cs typeface="Calibri"/>
                <a:sym typeface="Calibri"/>
              </a:rPr>
              <a:t>The pollen grains are produced in pollen-sacs. A sterile stamen is called </a:t>
            </a:r>
            <a:r>
              <a:rPr lang="en-US" dirty="0" err="1" smtClean="0">
                <a:solidFill>
                  <a:srgbClr val="231F20"/>
                </a:solidFill>
                <a:latin typeface="Calibri"/>
                <a:ea typeface="Calibri"/>
                <a:cs typeface="Calibri"/>
                <a:sym typeface="Calibri"/>
              </a:rPr>
              <a:t>staminode</a:t>
            </a:r>
            <a:r>
              <a:rPr lang="en-US" sz="1500" dirty="0" smtClean="0">
                <a:solidFill>
                  <a:srgbClr val="231F20"/>
                </a:solidFill>
                <a:latin typeface="Calibri"/>
                <a:ea typeface="Calibri"/>
                <a:cs typeface="Calibri"/>
                <a:sym typeface="Calibri"/>
              </a:rPr>
              <a:t>.</a:t>
            </a:r>
            <a:endParaRPr lang="en-US" sz="1800" dirty="0"/>
          </a:p>
        </p:txBody>
      </p:sp>
      <p:pic>
        <p:nvPicPr>
          <p:cNvPr id="8" name="Google Shape;120;p8"/>
          <p:cNvPicPr preferRelativeResize="0"/>
          <p:nvPr/>
        </p:nvPicPr>
        <p:blipFill rotWithShape="1">
          <a:blip r:embed="rId4">
            <a:alphaModFix/>
          </a:blip>
          <a:srcRect b="17284"/>
          <a:stretch/>
        </p:blipFill>
        <p:spPr>
          <a:xfrm>
            <a:off x="3582955" y="1289755"/>
            <a:ext cx="5134673" cy="2407320"/>
          </a:xfrm>
          <a:prstGeom prst="rect">
            <a:avLst/>
          </a:prstGeom>
          <a:noFill/>
          <a:ln>
            <a:noFill/>
          </a:ln>
        </p:spPr>
      </p:pic>
      <p:pic>
        <p:nvPicPr>
          <p:cNvPr id="9" name="Google Shape;121;p8"/>
          <p:cNvPicPr preferRelativeResize="0"/>
          <p:nvPr/>
        </p:nvPicPr>
        <p:blipFill rotWithShape="1">
          <a:blip r:embed="rId4">
            <a:alphaModFix/>
          </a:blip>
          <a:srcRect l="40254" t="86573" r="28570"/>
          <a:stretch/>
        </p:blipFill>
        <p:spPr>
          <a:xfrm>
            <a:off x="4585996" y="3990003"/>
            <a:ext cx="2522160" cy="504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a:stretch/>
        </p:blipFill>
        <p:spPr>
          <a:xfrm>
            <a:off x="8218350" y="159820"/>
            <a:ext cx="925650" cy="925650"/>
          </a:xfrm>
          <a:prstGeom prst="rect">
            <a:avLst/>
          </a:prstGeom>
          <a:noFill/>
          <a:ln>
            <a:noFill/>
          </a:ln>
        </p:spPr>
      </p:pic>
      <p:sp>
        <p:nvSpPr>
          <p:cNvPr id="63" name="Google Shape;63;p14"/>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endParaRPr sz="1800" b="1" i="0" u="none" strike="noStrike" cap="none">
              <a:solidFill>
                <a:srgbClr val="000000"/>
              </a:solidFill>
              <a:latin typeface="Arial"/>
              <a:ea typeface="Arial"/>
              <a:cs typeface="Arial"/>
              <a:sym typeface="Arial"/>
            </a:endParaRPr>
          </a:p>
        </p:txBody>
      </p:sp>
      <p:sp>
        <p:nvSpPr>
          <p:cNvPr id="64" name="Google Shape;64;p14"/>
          <p:cNvSpPr txBox="1"/>
          <p:nvPr/>
        </p:nvSpPr>
        <p:spPr>
          <a:xfrm>
            <a:off x="272675" y="989045"/>
            <a:ext cx="8688300" cy="3338255"/>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 name="Rectangle 4"/>
          <p:cNvSpPr/>
          <p:nvPr/>
        </p:nvSpPr>
        <p:spPr>
          <a:xfrm>
            <a:off x="312449" y="719691"/>
            <a:ext cx="1013419" cy="369332"/>
          </a:xfrm>
          <a:prstGeom prst="rect">
            <a:avLst/>
          </a:prstGeom>
        </p:spPr>
        <p:txBody>
          <a:bodyPr wrap="none">
            <a:spAutoFit/>
          </a:bodyPr>
          <a:lstStyle/>
          <a:p>
            <a:pPr lvl="0"/>
            <a:r>
              <a:rPr lang="en-IN" sz="1800" b="1" dirty="0" smtClean="0">
                <a:latin typeface="Calibri"/>
                <a:ea typeface="Calibri"/>
                <a:cs typeface="Calibri"/>
                <a:sym typeface="Calibri"/>
              </a:rPr>
              <a:t>STAMEN</a:t>
            </a:r>
            <a:endParaRPr lang="en-IN" sz="1800" b="1" dirty="0"/>
          </a:p>
        </p:txBody>
      </p:sp>
      <p:sp>
        <p:nvSpPr>
          <p:cNvPr id="6" name="Rectangle 5"/>
          <p:cNvSpPr/>
          <p:nvPr/>
        </p:nvSpPr>
        <p:spPr>
          <a:xfrm>
            <a:off x="401216" y="1181094"/>
            <a:ext cx="2593911" cy="2693045"/>
          </a:xfrm>
          <a:prstGeom prst="rect">
            <a:avLst/>
          </a:prstGeom>
        </p:spPr>
        <p:txBody>
          <a:bodyPr wrap="square">
            <a:spAutoFit/>
          </a:bodyPr>
          <a:lstStyle/>
          <a:p>
            <a:pPr marL="457200" lvl="0" indent="-317500" algn="just">
              <a:buClr>
                <a:srgbClr val="231F20"/>
              </a:buClr>
              <a:buSzPts val="1400"/>
              <a:buFont typeface="Calibri"/>
              <a:buChar char="●"/>
            </a:pPr>
            <a:r>
              <a:rPr lang="en-US" sz="1500" dirty="0" smtClean="0">
                <a:solidFill>
                  <a:srgbClr val="231F20"/>
                </a:solidFill>
                <a:latin typeface="Calibri"/>
                <a:ea typeface="Calibri"/>
                <a:cs typeface="Calibri"/>
                <a:sym typeface="Calibri"/>
              </a:rPr>
              <a:t>S</a:t>
            </a:r>
            <a:r>
              <a:rPr lang="en-US" dirty="0" smtClean="0">
                <a:solidFill>
                  <a:srgbClr val="231F20"/>
                </a:solidFill>
                <a:latin typeface="Calibri"/>
                <a:ea typeface="Calibri"/>
                <a:cs typeface="Calibri"/>
                <a:sym typeface="Calibri"/>
              </a:rPr>
              <a:t>tamens of flower may be united with other members such as</a:t>
            </a:r>
            <a:r>
              <a:rPr lang="en-US" dirty="0" smtClean="0"/>
              <a:t> </a:t>
            </a:r>
            <a:r>
              <a:rPr lang="en-US" dirty="0" smtClean="0">
                <a:solidFill>
                  <a:srgbClr val="231F20"/>
                </a:solidFill>
                <a:latin typeface="Calibri"/>
                <a:ea typeface="Calibri"/>
                <a:cs typeface="Calibri"/>
                <a:sym typeface="Calibri"/>
              </a:rPr>
              <a:t>petals or among themselves. </a:t>
            </a:r>
            <a:endParaRPr lang="en-US" dirty="0" smtClean="0"/>
          </a:p>
          <a:p>
            <a:pPr marL="457200" lvl="0" algn="just"/>
            <a:endParaRPr lang="en-US" dirty="0" smtClean="0">
              <a:latin typeface="Calibri"/>
              <a:ea typeface="Calibri"/>
              <a:cs typeface="Calibri"/>
              <a:sym typeface="Calibri"/>
            </a:endParaRPr>
          </a:p>
          <a:p>
            <a:pPr marL="457200" lvl="0" indent="-317500" algn="just">
              <a:buClr>
                <a:srgbClr val="231F20"/>
              </a:buClr>
              <a:buSzPts val="1400"/>
              <a:buFont typeface="Calibri"/>
              <a:buChar char="●"/>
            </a:pPr>
            <a:r>
              <a:rPr lang="en-US" dirty="0" smtClean="0">
                <a:solidFill>
                  <a:srgbClr val="231F20"/>
                </a:solidFill>
                <a:latin typeface="Calibri"/>
                <a:ea typeface="Calibri"/>
                <a:cs typeface="Calibri"/>
                <a:sym typeface="Calibri"/>
              </a:rPr>
              <a:t>When stamens are attached to the petals, they are epipetalous as in </a:t>
            </a:r>
            <a:r>
              <a:rPr lang="en-US" dirty="0" err="1" smtClean="0">
                <a:solidFill>
                  <a:srgbClr val="231F20"/>
                </a:solidFill>
                <a:latin typeface="Calibri"/>
                <a:ea typeface="Calibri"/>
                <a:cs typeface="Calibri"/>
                <a:sym typeface="Calibri"/>
              </a:rPr>
              <a:t>brinjal</a:t>
            </a:r>
            <a:r>
              <a:rPr lang="en-US" dirty="0" smtClean="0">
                <a:solidFill>
                  <a:srgbClr val="231F20"/>
                </a:solidFill>
                <a:latin typeface="Calibri"/>
                <a:ea typeface="Calibri"/>
                <a:cs typeface="Calibri"/>
                <a:sym typeface="Calibri"/>
              </a:rPr>
              <a:t>, or epiphyllous when attached to the </a:t>
            </a:r>
            <a:r>
              <a:rPr lang="en-US" dirty="0" err="1" smtClean="0">
                <a:solidFill>
                  <a:srgbClr val="231F20"/>
                </a:solidFill>
                <a:latin typeface="Calibri"/>
                <a:ea typeface="Calibri"/>
                <a:cs typeface="Calibri"/>
                <a:sym typeface="Calibri"/>
              </a:rPr>
              <a:t>perianth</a:t>
            </a:r>
            <a:r>
              <a:rPr lang="en-US" dirty="0" smtClean="0">
                <a:solidFill>
                  <a:srgbClr val="231F20"/>
                </a:solidFill>
                <a:latin typeface="Calibri"/>
                <a:ea typeface="Calibri"/>
                <a:cs typeface="Calibri"/>
                <a:sym typeface="Calibri"/>
              </a:rPr>
              <a:t> as in the flowers of lily. </a:t>
            </a:r>
            <a:endParaRPr lang="en-US" dirty="0"/>
          </a:p>
        </p:txBody>
      </p:sp>
      <p:pic>
        <p:nvPicPr>
          <p:cNvPr id="7" name="Google Shape;131;p9"/>
          <p:cNvPicPr preferRelativeResize="0"/>
          <p:nvPr/>
        </p:nvPicPr>
        <p:blipFill rotWithShape="1">
          <a:blip r:embed="rId4">
            <a:alphaModFix/>
          </a:blip>
          <a:srcRect/>
          <a:stretch/>
        </p:blipFill>
        <p:spPr>
          <a:xfrm>
            <a:off x="3585861" y="1432844"/>
            <a:ext cx="2376000" cy="1829520"/>
          </a:xfrm>
          <a:prstGeom prst="rect">
            <a:avLst/>
          </a:prstGeom>
          <a:noFill/>
          <a:ln>
            <a:noFill/>
          </a:ln>
        </p:spPr>
      </p:pic>
      <p:pic>
        <p:nvPicPr>
          <p:cNvPr id="8" name="Google Shape;130;p9"/>
          <p:cNvPicPr preferRelativeResize="0"/>
          <p:nvPr/>
        </p:nvPicPr>
        <p:blipFill rotWithShape="1">
          <a:blip r:embed="rId5">
            <a:alphaModFix/>
          </a:blip>
          <a:srcRect l="5224" r="3796"/>
          <a:stretch/>
        </p:blipFill>
        <p:spPr>
          <a:xfrm rot="5362800">
            <a:off x="6540041" y="1569748"/>
            <a:ext cx="2446654" cy="2006743"/>
          </a:xfrm>
          <a:prstGeom prst="rect">
            <a:avLst/>
          </a:prstGeom>
          <a:noFill/>
          <a:ln>
            <a:noFill/>
          </a:ln>
        </p:spPr>
      </p:pic>
      <p:sp>
        <p:nvSpPr>
          <p:cNvPr id="10" name="Rectangle 9"/>
          <p:cNvSpPr/>
          <p:nvPr/>
        </p:nvSpPr>
        <p:spPr>
          <a:xfrm>
            <a:off x="4123905" y="3556197"/>
            <a:ext cx="1045479" cy="307777"/>
          </a:xfrm>
          <a:prstGeom prst="rect">
            <a:avLst/>
          </a:prstGeom>
        </p:spPr>
        <p:txBody>
          <a:bodyPr wrap="none">
            <a:spAutoFit/>
          </a:bodyPr>
          <a:lstStyle/>
          <a:p>
            <a:pPr lvl="0" algn="just"/>
            <a:r>
              <a:rPr lang="en-IN" b="1" dirty="0" smtClean="0">
                <a:solidFill>
                  <a:srgbClr val="231F20"/>
                </a:solidFill>
                <a:latin typeface="Calibri"/>
                <a:ea typeface="Calibri"/>
                <a:cs typeface="Calibri"/>
                <a:sym typeface="Calibri"/>
              </a:rPr>
              <a:t>Epiphyllous</a:t>
            </a:r>
            <a:endParaRPr lang="en-IN" b="1" dirty="0"/>
          </a:p>
        </p:txBody>
      </p:sp>
      <p:sp>
        <p:nvSpPr>
          <p:cNvPr id="11" name="Rectangle 10"/>
          <p:cNvSpPr/>
          <p:nvPr/>
        </p:nvSpPr>
        <p:spPr>
          <a:xfrm>
            <a:off x="7317092" y="4050719"/>
            <a:ext cx="1059906" cy="307777"/>
          </a:xfrm>
          <a:prstGeom prst="rect">
            <a:avLst/>
          </a:prstGeom>
        </p:spPr>
        <p:txBody>
          <a:bodyPr wrap="none">
            <a:spAutoFit/>
          </a:bodyPr>
          <a:lstStyle/>
          <a:p>
            <a:pPr lvl="0" algn="just"/>
            <a:r>
              <a:rPr lang="en-IN" b="1" dirty="0" smtClean="0">
                <a:solidFill>
                  <a:srgbClr val="231F20"/>
                </a:solidFill>
                <a:latin typeface="Calibri"/>
                <a:ea typeface="Calibri"/>
                <a:cs typeface="Calibri"/>
                <a:sym typeface="Calibri"/>
              </a:rPr>
              <a:t>Epipetalous</a:t>
            </a:r>
            <a:endParaRPr lang="en-IN" sz="1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a:stretch/>
        </p:blipFill>
        <p:spPr>
          <a:xfrm>
            <a:off x="8218350" y="159820"/>
            <a:ext cx="925650" cy="925650"/>
          </a:xfrm>
          <a:prstGeom prst="rect">
            <a:avLst/>
          </a:prstGeom>
          <a:noFill/>
          <a:ln>
            <a:noFill/>
          </a:ln>
        </p:spPr>
      </p:pic>
      <p:sp>
        <p:nvSpPr>
          <p:cNvPr id="63" name="Google Shape;63;p14"/>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endParaRPr sz="1800" b="1" i="0" u="none" strike="noStrike" cap="none">
              <a:solidFill>
                <a:srgbClr val="000000"/>
              </a:solidFill>
              <a:latin typeface="Arial"/>
              <a:ea typeface="Arial"/>
              <a:cs typeface="Arial"/>
              <a:sym typeface="Arial"/>
            </a:endParaRPr>
          </a:p>
        </p:txBody>
      </p:sp>
      <p:sp>
        <p:nvSpPr>
          <p:cNvPr id="64" name="Google Shape;64;p14"/>
          <p:cNvSpPr txBox="1"/>
          <p:nvPr/>
        </p:nvSpPr>
        <p:spPr>
          <a:xfrm>
            <a:off x="272675" y="1437700"/>
            <a:ext cx="8688300" cy="2889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 name="Rectangle 4"/>
          <p:cNvSpPr/>
          <p:nvPr/>
        </p:nvSpPr>
        <p:spPr>
          <a:xfrm>
            <a:off x="219142" y="579732"/>
            <a:ext cx="1013419" cy="369332"/>
          </a:xfrm>
          <a:prstGeom prst="rect">
            <a:avLst/>
          </a:prstGeom>
        </p:spPr>
        <p:txBody>
          <a:bodyPr wrap="none">
            <a:spAutoFit/>
          </a:bodyPr>
          <a:lstStyle/>
          <a:p>
            <a:pPr lvl="0"/>
            <a:r>
              <a:rPr lang="en-IN" sz="1800" b="1" dirty="0" smtClean="0">
                <a:latin typeface="Calibri"/>
                <a:ea typeface="Calibri"/>
                <a:cs typeface="Calibri"/>
                <a:sym typeface="Calibri"/>
              </a:rPr>
              <a:t>STAMEN</a:t>
            </a:r>
            <a:endParaRPr lang="en-IN" sz="1800" dirty="0"/>
          </a:p>
        </p:txBody>
      </p:sp>
      <p:sp>
        <p:nvSpPr>
          <p:cNvPr id="6" name="Rectangle 5"/>
          <p:cNvSpPr/>
          <p:nvPr/>
        </p:nvSpPr>
        <p:spPr>
          <a:xfrm>
            <a:off x="503852" y="1312652"/>
            <a:ext cx="6456785" cy="2139047"/>
          </a:xfrm>
          <a:prstGeom prst="rect">
            <a:avLst/>
          </a:prstGeom>
        </p:spPr>
        <p:txBody>
          <a:bodyPr wrap="square">
            <a:spAutoFit/>
          </a:bodyPr>
          <a:lstStyle/>
          <a:p>
            <a:pPr marL="457200" lvl="0" indent="-317500" algn="just">
              <a:buClr>
                <a:srgbClr val="231F20"/>
              </a:buClr>
              <a:buSzPts val="1400"/>
              <a:buFont typeface="Calibri"/>
              <a:buChar char="●"/>
            </a:pPr>
            <a:r>
              <a:rPr lang="en-US" dirty="0" smtClean="0">
                <a:solidFill>
                  <a:srgbClr val="231F20"/>
                </a:solidFill>
                <a:latin typeface="Calibri"/>
                <a:ea typeface="Calibri"/>
                <a:cs typeface="Calibri"/>
                <a:sym typeface="Calibri"/>
              </a:rPr>
              <a:t>The stamens in a flower may either remain free (polyandrous) or may be united in varying degrees. </a:t>
            </a:r>
            <a:endParaRPr lang="en-US" dirty="0" smtClean="0"/>
          </a:p>
          <a:p>
            <a:pPr marL="914400" lvl="1" indent="-317500" algn="just">
              <a:buSzPts val="1400"/>
              <a:buFont typeface="Arial"/>
              <a:buChar char="○"/>
            </a:pPr>
            <a:endParaRPr lang="en-US" dirty="0" smtClean="0"/>
          </a:p>
          <a:p>
            <a:pPr marL="457200" lvl="0" indent="-317500" algn="just">
              <a:lnSpc>
                <a:spcPct val="150000"/>
              </a:lnSpc>
              <a:buClr>
                <a:srgbClr val="231F20"/>
              </a:buClr>
              <a:buSzPts val="1400"/>
              <a:buFont typeface="Calibri"/>
              <a:buChar char="●"/>
            </a:pPr>
            <a:r>
              <a:rPr lang="en-US" dirty="0" smtClean="0">
                <a:solidFill>
                  <a:srgbClr val="231F20"/>
                </a:solidFill>
                <a:latin typeface="Calibri"/>
                <a:ea typeface="Calibri"/>
                <a:cs typeface="Calibri"/>
                <a:sym typeface="Calibri"/>
              </a:rPr>
              <a:t>The stamens may be united into one bunch or one bundle (</a:t>
            </a:r>
            <a:r>
              <a:rPr lang="en-US" dirty="0" err="1" smtClean="0">
                <a:solidFill>
                  <a:srgbClr val="231F20"/>
                </a:solidFill>
                <a:latin typeface="Calibri"/>
                <a:ea typeface="Calibri"/>
                <a:cs typeface="Calibri"/>
                <a:sym typeface="Calibri"/>
              </a:rPr>
              <a:t>monoadelphous</a:t>
            </a:r>
            <a:r>
              <a:rPr lang="en-US" dirty="0" smtClean="0">
                <a:solidFill>
                  <a:srgbClr val="231F20"/>
                </a:solidFill>
                <a:latin typeface="Calibri"/>
                <a:ea typeface="Calibri"/>
                <a:cs typeface="Calibri"/>
                <a:sym typeface="Calibri"/>
              </a:rPr>
              <a:t>) as in china rose, or two bundles (</a:t>
            </a:r>
            <a:r>
              <a:rPr lang="en-US" dirty="0" err="1" smtClean="0">
                <a:solidFill>
                  <a:srgbClr val="231F20"/>
                </a:solidFill>
                <a:latin typeface="Calibri"/>
                <a:ea typeface="Calibri"/>
                <a:cs typeface="Calibri"/>
                <a:sym typeface="Calibri"/>
              </a:rPr>
              <a:t>diadelphous</a:t>
            </a:r>
            <a:r>
              <a:rPr lang="en-US" dirty="0" smtClean="0">
                <a:solidFill>
                  <a:srgbClr val="231F20"/>
                </a:solidFill>
                <a:latin typeface="Calibri"/>
                <a:ea typeface="Calibri"/>
                <a:cs typeface="Calibri"/>
                <a:sym typeface="Calibri"/>
              </a:rPr>
              <a:t>) as in pea, or into more than two  bundles (</a:t>
            </a:r>
            <a:r>
              <a:rPr lang="en-US" dirty="0" err="1" smtClean="0">
                <a:solidFill>
                  <a:srgbClr val="231F20"/>
                </a:solidFill>
                <a:latin typeface="Calibri"/>
                <a:ea typeface="Calibri"/>
                <a:cs typeface="Calibri"/>
                <a:sym typeface="Calibri"/>
              </a:rPr>
              <a:t>polyadelphous</a:t>
            </a:r>
            <a:r>
              <a:rPr lang="en-US" dirty="0" smtClean="0">
                <a:solidFill>
                  <a:srgbClr val="231F20"/>
                </a:solidFill>
                <a:latin typeface="Calibri"/>
                <a:ea typeface="Calibri"/>
                <a:cs typeface="Calibri"/>
                <a:sym typeface="Calibri"/>
              </a:rPr>
              <a:t>)  as in citrus. </a:t>
            </a:r>
            <a:endParaRPr lang="en-US" dirty="0" smtClean="0"/>
          </a:p>
          <a:p>
            <a:pPr marL="457200" lvl="0" indent="-317500" algn="just">
              <a:buClr>
                <a:srgbClr val="231F20"/>
              </a:buClr>
              <a:buSzPts val="1400"/>
              <a:buFont typeface="Calibri"/>
              <a:buChar char="●"/>
            </a:pPr>
            <a:r>
              <a:rPr lang="en-US" dirty="0" smtClean="0">
                <a:solidFill>
                  <a:srgbClr val="231F20"/>
                </a:solidFill>
                <a:latin typeface="Calibri"/>
                <a:ea typeface="Calibri"/>
                <a:cs typeface="Calibri"/>
                <a:sym typeface="Calibri"/>
              </a:rPr>
              <a:t>There may be a variation in the length of filaments within a flower, as in Salvia and mustard.</a:t>
            </a:r>
            <a:endParaRPr lang="en-US" dirty="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TotalTime>
  <Words>538</Words>
  <Application>Microsoft Office PowerPoint</Application>
  <PresentationFormat>On-screen Show (16:9)</PresentationFormat>
  <Paragraphs>51</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Simple Light</vt:lpstr>
      <vt:lpstr>Slide 1</vt:lpstr>
      <vt:lpstr>Slide 2</vt:lpstr>
      <vt:lpstr>Slide 3</vt:lpstr>
      <vt:lpstr>Slide 4</vt:lpstr>
      <vt:lpstr>Slide 5</vt:lpstr>
      <vt:lpstr>Slide 6</vt:lpstr>
      <vt:lpstr>Slide 7</vt:lpstr>
      <vt:lpstr>Slide 8</vt:lpstr>
      <vt:lpstr>Slide 9</vt:lpstr>
      <vt:lpstr>Slide 10</vt:lpstr>
      <vt:lpstr>Slide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PRAVAT</cp:lastModifiedBy>
  <cp:revision>7</cp:revision>
  <dcterms:modified xsi:type="dcterms:W3CDTF">2020-08-27T18:50:55Z</dcterms:modified>
</cp:coreProperties>
</file>