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2"/>
  </p:notesMasterIdLst>
  <p:sldIdLst>
    <p:sldId id="260" r:id="rId2"/>
    <p:sldId id="257" r:id="rId3"/>
    <p:sldId id="261" r:id="rId4"/>
    <p:sldId id="267" r:id="rId5"/>
    <p:sldId id="262" r:id="rId6"/>
    <p:sldId id="263" r:id="rId7"/>
    <p:sldId id="264" r:id="rId8"/>
    <p:sldId id="265" r:id="rId9"/>
    <p:sldId id="266" r:id="rId10"/>
    <p:sldId id="259" r:id="rId11"/>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2579" autoAdjust="0"/>
  </p:normalViewPr>
  <p:slideViewPr>
    <p:cSldViewPr snapToGrid="0">
      <p:cViewPr>
        <p:scale>
          <a:sx n="102" d="100"/>
          <a:sy n="102" d="100"/>
        </p:scale>
        <p:origin x="-438" y="102"/>
      </p:cViewPr>
      <p:guideLst>
        <p:guide orient="horz" pos="162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3">
    <p:pos x="6000" y="100"/>
    <p:text>+amanrouniyar@odmegroup.org How come the website here is ODM Egroup and not ODM PS?
_Assigned to you_
-Swoyan Satyendu</p:text>
  </p:cm>
  <p:cm authorId="0" dt="2020-06-17T16:36:04.724" idx="4">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 xmlns:p14="http://schemas.microsoft.com/office/powerpoint/2010/main"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gif"/></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6.gif"/><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8.jpe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0" y="738604"/>
            <a:ext cx="8763000" cy="1930800"/>
          </a:xfrm>
          <a:prstGeom prst="rect">
            <a:avLst/>
          </a:prstGeom>
          <a:noFill/>
          <a:ln>
            <a:noFill/>
          </a:ln>
        </p:spPr>
        <p:txBody>
          <a:bodyPr spcFirstLastPara="1" wrap="square" lIns="91425" tIns="91425" rIns="91425" bIns="91425" anchor="t" anchorCtr="0">
            <a:noAutofit/>
          </a:bodyPr>
          <a:lstStyle/>
          <a:p>
            <a:pPr lvl="0" algn="ctr">
              <a:buSzPts val="3100"/>
            </a:pPr>
            <a:r>
              <a:rPr lang="en-IN" sz="3000" b="1" dirty="0" smtClean="0">
                <a:solidFill>
                  <a:srgbClr val="FF0000"/>
                </a:solidFill>
                <a:latin typeface="Calibri"/>
                <a:ea typeface="Calibri"/>
                <a:cs typeface="Calibri"/>
                <a:sym typeface="Calibri"/>
              </a:rPr>
              <a:t>ANIMAL KINGDOM</a:t>
            </a:r>
          </a:p>
          <a:p>
            <a:pPr lvl="0" algn="ctr">
              <a:buSzPts val="3100"/>
            </a:pPr>
            <a:r>
              <a:rPr lang="en-IN" sz="2500" b="1" dirty="0" smtClean="0">
                <a:solidFill>
                  <a:schemeClr val="tx1"/>
                </a:solidFill>
                <a:latin typeface="Calibri"/>
                <a:ea typeface="Calibri"/>
                <a:cs typeface="Calibri"/>
                <a:sym typeface="Calibri"/>
              </a:rPr>
              <a:t>PHYLUM-PLATYHELMINTHES,ASCHELMINTHES</a:t>
            </a:r>
            <a:r>
              <a:rPr lang="en-IN" sz="2500" b="1" dirty="0" smtClean="0">
                <a:solidFill>
                  <a:schemeClr val="tx1"/>
                </a:solidFill>
                <a:latin typeface="Calibri"/>
                <a:ea typeface="Calibri"/>
                <a:cs typeface="Calibri"/>
                <a:sym typeface="Calibri"/>
              </a:rPr>
              <a:t>, ANNELIDA</a:t>
            </a:r>
          </a:p>
          <a:p>
            <a:pPr lvl="0" algn="ctr">
              <a:buSzPts val="3100"/>
            </a:pPr>
            <a:endParaRPr lang="en-IN" sz="2500" b="0" i="0" u="none" strike="noStrike" cap="none" dirty="0">
              <a:solidFill>
                <a:srgbClr val="000000"/>
              </a:solidFill>
              <a:latin typeface="Calibri"/>
              <a:ea typeface="Calibri"/>
              <a:cs typeface="Calibri"/>
              <a:sym typeface="Calibri"/>
            </a:endParaRPr>
          </a:p>
        </p:txBody>
      </p:sp>
      <p:sp>
        <p:nvSpPr>
          <p:cNvPr id="57" name="Google Shape;57;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BIOLOGY</a:t>
            </a:r>
            <a:endParaRPr b="1"/>
          </a:p>
          <a:p>
            <a:pPr marL="0" lvl="0" indent="0" algn="l" rtl="0">
              <a:spcBef>
                <a:spcPts val="0"/>
              </a:spcBef>
              <a:spcAft>
                <a:spcPts val="0"/>
              </a:spcAft>
              <a:buNone/>
            </a:pPr>
            <a:r>
              <a:rPr lang="en" b="1" dirty="0"/>
              <a:t>CHAPTER NUMBER</a:t>
            </a:r>
            <a:r>
              <a:rPr lang="en" b="1" dirty="0" smtClean="0"/>
              <a:t>: 4</a:t>
            </a:r>
            <a:endParaRPr b="1"/>
          </a:p>
          <a:p>
            <a:pPr marL="0" lvl="0" indent="0" algn="l" rtl="0">
              <a:spcBef>
                <a:spcPts val="0"/>
              </a:spcBef>
              <a:spcAft>
                <a:spcPts val="0"/>
              </a:spcAft>
              <a:buNone/>
            </a:pPr>
            <a:r>
              <a:rPr lang="en" b="1" dirty="0"/>
              <a:t>CHAPTER NAME </a:t>
            </a:r>
            <a:r>
              <a:rPr lang="en" b="1" dirty="0" smtClean="0"/>
              <a:t>: ANIMAL KINGDOM</a:t>
            </a:r>
            <a:endParaRPr b="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8350" y="141158"/>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178481"/>
            <a:ext cx="925650" cy="925650"/>
          </a:xfrm>
          <a:prstGeom prst="rect">
            <a:avLst/>
          </a:prstGeom>
          <a:noFill/>
          <a:ln>
            <a:noFill/>
          </a:ln>
        </p:spPr>
      </p:pic>
      <p:sp>
        <p:nvSpPr>
          <p:cNvPr id="63" name="Google Shape;63;p14"/>
          <p:cNvSpPr txBox="1"/>
          <p:nvPr/>
        </p:nvSpPr>
        <p:spPr>
          <a:xfrm>
            <a:off x="291336" y="13576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latin typeface="Calibri" pitchFamily="34" charset="0"/>
                <a:cs typeface="Calibri" pitchFamily="34" charset="0"/>
              </a:rPr>
              <a:t>Characteristics of </a:t>
            </a:r>
            <a:r>
              <a:rPr lang="en-IN" sz="2200" b="1" dirty="0" err="1" smtClean="0">
                <a:solidFill>
                  <a:srgbClr val="FF0000"/>
                </a:solidFill>
                <a:latin typeface="Calibri" pitchFamily="34" charset="0"/>
                <a:cs typeface="Calibri" pitchFamily="34" charset="0"/>
              </a:rPr>
              <a:t>Platyhelminthes</a:t>
            </a:r>
            <a:endParaRPr lang="en-IN" sz="2200" b="1" dirty="0" smtClean="0">
              <a:solidFill>
                <a:srgbClr val="FF0000"/>
              </a:solidFill>
              <a:latin typeface="Calibri" pitchFamily="34" charset="0"/>
              <a:cs typeface="Calibri" pitchFamily="34" charset="0"/>
            </a:endParaRPr>
          </a:p>
        </p:txBody>
      </p:sp>
      <p:sp>
        <p:nvSpPr>
          <p:cNvPr id="64" name="Google Shape;64;p14"/>
          <p:cNvSpPr txBox="1"/>
          <p:nvPr/>
        </p:nvSpPr>
        <p:spPr>
          <a:xfrm>
            <a:off x="282007" y="747234"/>
            <a:ext cx="8688300" cy="2889600"/>
          </a:xfrm>
          <a:prstGeom prst="rect">
            <a:avLst/>
          </a:prstGeom>
          <a:noFill/>
          <a:ln>
            <a:noFill/>
          </a:ln>
        </p:spPr>
        <p:txBody>
          <a:bodyPr spcFirstLastPara="1" wrap="square" lIns="91425" tIns="91425" rIns="91425" bIns="91425" anchor="t" anchorCtr="0">
            <a:noAutofit/>
          </a:bodyPr>
          <a:lstStyle/>
          <a:p>
            <a:pPr lvl="0">
              <a:buSzPts val="1400"/>
            </a:pPr>
            <a:r>
              <a:rPr lang="en-IN" dirty="0" err="1" smtClean="0">
                <a:latin typeface="Calibri"/>
                <a:ea typeface="Calibri"/>
                <a:cs typeface="Calibri"/>
                <a:sym typeface="Calibri"/>
              </a:rPr>
              <a:t>Platyhelminthes</a:t>
            </a:r>
            <a:r>
              <a:rPr lang="en-IN" dirty="0" smtClean="0">
                <a:latin typeface="Calibri"/>
                <a:ea typeface="Calibri"/>
                <a:cs typeface="Calibri"/>
                <a:sym typeface="Calibri"/>
              </a:rPr>
              <a:t> have the following important characteristics:</a:t>
            </a:r>
          </a:p>
          <a:p>
            <a:pPr marL="342900" lvl="0" indent="-342900">
              <a:buSzPts val="1400"/>
              <a:buFont typeface="+mj-lt"/>
              <a:buAutoNum type="arabicPeriod"/>
            </a:pPr>
            <a:r>
              <a:rPr lang="en-IN" dirty="0" smtClean="0">
                <a:latin typeface="Calibri"/>
                <a:ea typeface="Calibri"/>
                <a:cs typeface="Calibri"/>
                <a:sym typeface="Calibri"/>
              </a:rPr>
              <a:t>They are </a:t>
            </a:r>
            <a:r>
              <a:rPr lang="en-IN" dirty="0" err="1" smtClean="0">
                <a:latin typeface="Calibri"/>
                <a:ea typeface="Calibri"/>
                <a:cs typeface="Calibri"/>
                <a:sym typeface="Calibri"/>
              </a:rPr>
              <a:t>triploblastic</a:t>
            </a:r>
            <a:r>
              <a:rPr lang="en-IN" dirty="0" smtClean="0">
                <a:latin typeface="Calibri"/>
                <a:ea typeface="Calibri"/>
                <a:cs typeface="Calibri"/>
                <a:sym typeface="Calibri"/>
              </a:rPr>
              <a:t>, </a:t>
            </a:r>
            <a:r>
              <a:rPr lang="en-IN" dirty="0" err="1" smtClean="0">
                <a:latin typeface="Calibri"/>
                <a:ea typeface="Calibri"/>
                <a:cs typeface="Calibri"/>
                <a:sym typeface="Calibri"/>
              </a:rPr>
              <a:t>acoelomate</a:t>
            </a:r>
            <a:r>
              <a:rPr lang="en-IN" dirty="0" smtClean="0">
                <a:latin typeface="Calibri"/>
                <a:ea typeface="Calibri"/>
                <a:cs typeface="Calibri"/>
                <a:sym typeface="Calibri"/>
              </a:rPr>
              <a:t>, and bilaterally symmetrical.</a:t>
            </a:r>
          </a:p>
          <a:p>
            <a:pPr marL="342900" lvl="0" indent="-342900">
              <a:buSzPts val="1400"/>
              <a:buFont typeface="+mj-lt"/>
              <a:buAutoNum type="arabicPeriod"/>
            </a:pPr>
            <a:r>
              <a:rPr lang="en-IN" dirty="0" smtClean="0">
                <a:latin typeface="Calibri"/>
                <a:ea typeface="Calibri"/>
                <a:cs typeface="Calibri"/>
                <a:sym typeface="Calibri"/>
              </a:rPr>
              <a:t>They may be free-living or parasites.</a:t>
            </a:r>
          </a:p>
          <a:p>
            <a:pPr marL="342900" lvl="0" indent="-342900">
              <a:buSzPts val="1400"/>
              <a:buFont typeface="+mj-lt"/>
              <a:buAutoNum type="arabicPeriod"/>
            </a:pPr>
            <a:r>
              <a:rPr lang="en-IN" dirty="0" smtClean="0">
                <a:latin typeface="Calibri"/>
                <a:ea typeface="Calibri"/>
                <a:cs typeface="Calibri"/>
                <a:sym typeface="Calibri"/>
              </a:rPr>
              <a:t>The body has a soft covering with or without cilia.</a:t>
            </a:r>
          </a:p>
          <a:p>
            <a:pPr marL="342900" lvl="0" indent="-342900">
              <a:buSzPts val="1400"/>
              <a:buFont typeface="+mj-lt"/>
              <a:buAutoNum type="arabicPeriod"/>
            </a:pPr>
            <a:r>
              <a:rPr lang="en-IN" dirty="0" smtClean="0">
                <a:latin typeface="Calibri"/>
                <a:ea typeface="Calibri"/>
                <a:cs typeface="Calibri"/>
                <a:sym typeface="Calibri"/>
              </a:rPr>
              <a:t>Their body is </a:t>
            </a:r>
            <a:r>
              <a:rPr lang="en-IN" dirty="0" err="1" smtClean="0">
                <a:latin typeface="Calibri"/>
                <a:ea typeface="Calibri"/>
                <a:cs typeface="Calibri"/>
                <a:sym typeface="Calibri"/>
              </a:rPr>
              <a:t>dorsoventrally</a:t>
            </a:r>
            <a:r>
              <a:rPr lang="en-IN" dirty="0" smtClean="0">
                <a:latin typeface="Calibri"/>
                <a:ea typeface="Calibri"/>
                <a:cs typeface="Calibri"/>
                <a:sym typeface="Calibri"/>
              </a:rPr>
              <a:t> flattened without any segments and appears like a leaf.</a:t>
            </a:r>
          </a:p>
          <a:p>
            <a:pPr marL="342900" lvl="0" indent="-342900">
              <a:buSzPts val="1400"/>
              <a:buFont typeface="+mj-lt"/>
              <a:buAutoNum type="arabicPeriod"/>
            </a:pPr>
            <a:r>
              <a:rPr lang="en-IN" dirty="0" smtClean="0">
                <a:latin typeface="Calibri"/>
                <a:ea typeface="Calibri"/>
                <a:cs typeface="Calibri"/>
                <a:sym typeface="Calibri"/>
              </a:rPr>
              <a:t>They are devoid of the anus and circulatory system but has a mouth.</a:t>
            </a:r>
          </a:p>
          <a:p>
            <a:pPr marL="342900" lvl="0" indent="-342900">
              <a:buSzPts val="1400"/>
              <a:buFont typeface="+mj-lt"/>
              <a:buAutoNum type="arabicPeriod"/>
            </a:pPr>
            <a:r>
              <a:rPr lang="en-IN" dirty="0" smtClean="0">
                <a:latin typeface="Calibri"/>
                <a:ea typeface="Calibri"/>
                <a:cs typeface="Calibri"/>
                <a:sym typeface="Calibri"/>
              </a:rPr>
              <a:t>They respire by simple diffusion through the body surface.</a:t>
            </a:r>
          </a:p>
          <a:p>
            <a:pPr marL="342900" lvl="0" indent="-342900">
              <a:buSzPts val="1400"/>
              <a:buFont typeface="+mj-lt"/>
              <a:buAutoNum type="arabicPeriod"/>
            </a:pPr>
            <a:r>
              <a:rPr lang="en-IN" dirty="0" smtClean="0">
                <a:latin typeface="Calibri"/>
                <a:ea typeface="Calibri"/>
                <a:cs typeface="Calibri"/>
                <a:sym typeface="Calibri"/>
              </a:rPr>
              <a:t>They have an organ system level of organization.</a:t>
            </a:r>
          </a:p>
          <a:p>
            <a:pPr marL="342900" lvl="0" indent="-342900">
              <a:buSzPts val="1400"/>
              <a:buFont typeface="+mj-lt"/>
              <a:buAutoNum type="arabicPeriod"/>
            </a:pPr>
            <a:r>
              <a:rPr lang="en-IN" dirty="0" smtClean="0">
                <a:latin typeface="Calibri"/>
                <a:ea typeface="Calibri"/>
                <a:cs typeface="Calibri"/>
                <a:sym typeface="Calibri"/>
              </a:rPr>
              <a:t>They do not have a digestive tract.</a:t>
            </a:r>
          </a:p>
          <a:p>
            <a:pPr marL="342900" lvl="0" indent="-342900">
              <a:buSzPts val="1400"/>
              <a:buFont typeface="+mj-lt"/>
              <a:buAutoNum type="arabicPeriod"/>
            </a:pPr>
            <a:r>
              <a:rPr lang="en-IN" dirty="0" smtClean="0">
                <a:latin typeface="Calibri"/>
                <a:ea typeface="Calibri"/>
                <a:cs typeface="Calibri"/>
                <a:sym typeface="Calibri"/>
              </a:rPr>
              <a:t>The space between the body wall and organs is filled with connective tissue which helps in transporting the food material.</a:t>
            </a:r>
          </a:p>
          <a:p>
            <a:pPr marL="342900" lvl="0" indent="-342900">
              <a:buSzPts val="1400"/>
              <a:buFont typeface="+mj-lt"/>
              <a:buAutoNum type="arabicPeriod"/>
            </a:pPr>
            <a:r>
              <a:rPr lang="en-IN" dirty="0" smtClean="0">
                <a:latin typeface="Calibri"/>
                <a:ea typeface="Calibri"/>
                <a:cs typeface="Calibri"/>
                <a:sym typeface="Calibri"/>
              </a:rPr>
              <a:t>They are hermaphrodites, i.e., both male and female organs are present in the same body.</a:t>
            </a:r>
          </a:p>
          <a:p>
            <a:pPr marL="342900" lvl="0" indent="-342900">
              <a:buSzPts val="1400"/>
              <a:buFont typeface="+mj-lt"/>
              <a:buAutoNum type="arabicPeriod"/>
            </a:pPr>
            <a:r>
              <a:rPr lang="en-IN" dirty="0" smtClean="0">
                <a:latin typeface="Calibri"/>
                <a:ea typeface="Calibri"/>
                <a:cs typeface="Calibri"/>
                <a:sym typeface="Calibri"/>
              </a:rPr>
              <a:t>They reproduce sexually by fusion of gametes and asexually by regeneration by fission and regeneration. Fertilization is internal.</a:t>
            </a:r>
          </a:p>
          <a:p>
            <a:pPr marL="342900" lvl="0" indent="-342900">
              <a:buSzPts val="1400"/>
              <a:buFont typeface="+mj-lt"/>
              <a:buAutoNum type="arabicPeriod"/>
            </a:pPr>
            <a:r>
              <a:rPr lang="en-IN" dirty="0" smtClean="0">
                <a:latin typeface="Calibri"/>
                <a:ea typeface="Calibri"/>
                <a:cs typeface="Calibri"/>
                <a:sym typeface="Calibri"/>
              </a:rPr>
              <a:t>The life cycle is complicated with one or more larval stages.</a:t>
            </a:r>
          </a:p>
          <a:p>
            <a:pPr marL="342900" lvl="0" indent="-342900">
              <a:buSzPts val="1400"/>
              <a:buFont typeface="+mj-lt"/>
              <a:buAutoNum type="arabicPeriod"/>
            </a:pPr>
            <a:r>
              <a:rPr lang="en-IN" dirty="0" smtClean="0">
                <a:latin typeface="Calibri"/>
                <a:ea typeface="Calibri"/>
                <a:cs typeface="Calibri"/>
                <a:sym typeface="Calibri"/>
              </a:rPr>
              <a:t>They possess the quality of regeneration.</a:t>
            </a:r>
          </a:p>
          <a:p>
            <a:pPr marL="342900" lvl="0" indent="-342900">
              <a:buSzPts val="1400"/>
              <a:buFont typeface="+mj-lt"/>
              <a:buAutoNum type="arabicPeriod"/>
            </a:pPr>
            <a:r>
              <a:rPr lang="en-IN" dirty="0" smtClean="0">
                <a:latin typeface="Calibri"/>
                <a:ea typeface="Calibri"/>
                <a:cs typeface="Calibri"/>
                <a:sym typeface="Calibri"/>
              </a:rPr>
              <a:t>The flame cells help in excretion and osmoregulation.</a:t>
            </a:r>
          </a:p>
          <a:p>
            <a:pPr marL="342900" lvl="0" indent="-342900">
              <a:buSzPts val="1400"/>
              <a:buFont typeface="+mj-lt"/>
              <a:buAutoNum type="arabicPeriod"/>
            </a:pPr>
            <a:r>
              <a:rPr lang="en-IN" dirty="0" smtClean="0">
                <a:latin typeface="Calibri"/>
                <a:ea typeface="Calibri"/>
                <a:cs typeface="Calibri"/>
                <a:sym typeface="Calibri"/>
              </a:rPr>
              <a:t>The nervous system comprises the brain and two longitudinal nerve cords arranged in a ladder-like fashion.</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197142"/>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latin typeface="Calibri" pitchFamily="34" charset="0"/>
                <a:cs typeface="Calibri" pitchFamily="34" charset="0"/>
              </a:rPr>
              <a:t>Unique Characteristics of </a:t>
            </a:r>
            <a:r>
              <a:rPr lang="en-IN" sz="2200" b="1" dirty="0" err="1" smtClean="0">
                <a:solidFill>
                  <a:srgbClr val="FF0000"/>
                </a:solidFill>
                <a:latin typeface="Calibri" pitchFamily="34" charset="0"/>
                <a:cs typeface="Calibri" pitchFamily="34" charset="0"/>
              </a:rPr>
              <a:t>Platyhelminthes</a:t>
            </a:r>
            <a:endParaRPr lang="en-IN" sz="2200" b="1" dirty="0" smtClean="0">
              <a:solidFill>
                <a:srgbClr val="FF0000"/>
              </a:solidFill>
              <a:latin typeface="Calibri" pitchFamily="34" charset="0"/>
              <a:cs typeface="Calibri" pitchFamily="34" charset="0"/>
            </a:endParaRPr>
          </a:p>
        </p:txBody>
      </p:sp>
      <p:sp>
        <p:nvSpPr>
          <p:cNvPr id="64" name="Google Shape;64;p14"/>
          <p:cNvSpPr txBox="1"/>
          <p:nvPr/>
        </p:nvSpPr>
        <p:spPr>
          <a:xfrm>
            <a:off x="319328" y="849871"/>
            <a:ext cx="3562207" cy="3675476"/>
          </a:xfrm>
          <a:prstGeom prst="rect">
            <a:avLst/>
          </a:prstGeom>
          <a:noFill/>
          <a:ln>
            <a:noFill/>
          </a:ln>
        </p:spPr>
        <p:txBody>
          <a:bodyPr spcFirstLastPara="1" wrap="square" lIns="91425" tIns="91425" rIns="91425" bIns="91425" anchor="t" anchorCtr="0">
            <a:noAutofit/>
          </a:bodyPr>
          <a:lstStyle/>
          <a:p>
            <a:pPr lvl="0">
              <a:buSzPts val="1400"/>
            </a:pPr>
            <a:r>
              <a:rPr lang="en-IN" dirty="0" smtClean="0">
                <a:latin typeface="Calibri"/>
                <a:ea typeface="Calibri"/>
                <a:cs typeface="Calibri"/>
                <a:sym typeface="Calibri"/>
              </a:rPr>
              <a:t>Some of the characteristics that distinguish the organisms belonging to phylum </a:t>
            </a:r>
            <a:r>
              <a:rPr lang="en-IN" dirty="0" err="1" smtClean="0">
                <a:latin typeface="Calibri"/>
                <a:ea typeface="Calibri"/>
                <a:cs typeface="Calibri"/>
                <a:sym typeface="Calibri"/>
              </a:rPr>
              <a:t>Platyhelminthes</a:t>
            </a:r>
            <a:r>
              <a:rPr lang="en-IN" dirty="0" smtClean="0">
                <a:latin typeface="Calibri"/>
                <a:ea typeface="Calibri"/>
                <a:cs typeface="Calibri"/>
                <a:sym typeface="Calibri"/>
              </a:rPr>
              <a:t> from others are:</a:t>
            </a:r>
          </a:p>
          <a:p>
            <a:pPr lvl="0">
              <a:buSzPts val="1400"/>
              <a:buFont typeface="Arial" pitchFamily="34" charset="0"/>
              <a:buChar char="•"/>
            </a:pPr>
            <a:r>
              <a:rPr lang="en-IN" dirty="0" smtClean="0">
                <a:latin typeface="Calibri"/>
                <a:ea typeface="Calibri"/>
                <a:cs typeface="Calibri"/>
                <a:sym typeface="Calibri"/>
              </a:rPr>
              <a:t>Presence of flame cells.</a:t>
            </a:r>
          </a:p>
          <a:p>
            <a:pPr lvl="0">
              <a:buSzPts val="1400"/>
              <a:buFont typeface="Arial" pitchFamily="34" charset="0"/>
              <a:buChar char="•"/>
            </a:pPr>
            <a:r>
              <a:rPr lang="en-IN" dirty="0" smtClean="0">
                <a:latin typeface="Calibri"/>
                <a:ea typeface="Calibri"/>
                <a:cs typeface="Calibri"/>
                <a:sym typeface="Calibri"/>
              </a:rPr>
              <a:t>Ladder-like nervous system.</a:t>
            </a:r>
          </a:p>
          <a:p>
            <a:pPr lvl="0">
              <a:buSzPts val="1400"/>
              <a:buFont typeface="Arial" pitchFamily="34" charset="0"/>
              <a:buChar char="•"/>
            </a:pPr>
            <a:r>
              <a:rPr lang="en-IN" dirty="0" smtClean="0">
                <a:latin typeface="Calibri"/>
                <a:ea typeface="Calibri"/>
                <a:cs typeface="Calibri"/>
                <a:sym typeface="Calibri"/>
              </a:rPr>
              <a:t>Presence of parenchyma in the body cavity.</a:t>
            </a:r>
          </a:p>
          <a:p>
            <a:pPr>
              <a:buSzPts val="1400"/>
              <a:buFont typeface="Arial" pitchFamily="34" charset="0"/>
              <a:buChar char="•"/>
            </a:pPr>
            <a:r>
              <a:rPr lang="en-IN" dirty="0" smtClean="0">
                <a:latin typeface="Calibri"/>
                <a:ea typeface="Calibri"/>
                <a:cs typeface="Calibri"/>
                <a:sym typeface="Calibri"/>
              </a:rPr>
              <a:t>Self-fertilization </a:t>
            </a:r>
          </a:p>
          <a:p>
            <a:pPr>
              <a:buSzPts val="1400"/>
            </a:pPr>
            <a:endParaRPr lang="en-IN" dirty="0" smtClean="0">
              <a:latin typeface="Calibri"/>
              <a:ea typeface="Calibri"/>
              <a:cs typeface="Calibri"/>
              <a:sym typeface="Calibri"/>
            </a:endParaRPr>
          </a:p>
          <a:p>
            <a:pPr>
              <a:buSzPts val="1400"/>
            </a:pPr>
            <a:endParaRPr lang="en-IN" dirty="0" smtClean="0">
              <a:latin typeface="Calibri"/>
              <a:ea typeface="Calibri"/>
              <a:cs typeface="Calibri"/>
              <a:sym typeface="Calibri"/>
            </a:endParaRPr>
          </a:p>
          <a:p>
            <a:pPr>
              <a:buSzPts val="1400"/>
            </a:pPr>
            <a:r>
              <a:rPr lang="en-IN" dirty="0" smtClean="0">
                <a:solidFill>
                  <a:srgbClr val="FF0000"/>
                </a:solidFill>
                <a:latin typeface="Calibri"/>
                <a:ea typeface="Calibri"/>
                <a:cs typeface="Calibri"/>
                <a:sym typeface="Calibri"/>
              </a:rPr>
              <a:t>Note : Parenchyma is the tissue made up of cells and intercellular spaces that fills the interior of the body of a flatworm, which is an </a:t>
            </a:r>
            <a:r>
              <a:rPr lang="en-IN" dirty="0" err="1" smtClean="0">
                <a:solidFill>
                  <a:srgbClr val="FF0000"/>
                </a:solidFill>
                <a:latin typeface="Calibri"/>
                <a:ea typeface="Calibri"/>
                <a:cs typeface="Calibri"/>
                <a:sym typeface="Calibri"/>
              </a:rPr>
              <a:t>acoelomate</a:t>
            </a:r>
            <a:r>
              <a:rPr lang="en-IN" dirty="0" smtClean="0">
                <a:solidFill>
                  <a:srgbClr val="FF0000"/>
                </a:solidFill>
                <a:latin typeface="Calibri"/>
                <a:ea typeface="Calibri"/>
                <a:cs typeface="Calibri"/>
                <a:sym typeface="Calibri"/>
              </a:rPr>
              <a:t>. This is a spongy tissue also known as a </a:t>
            </a:r>
            <a:r>
              <a:rPr lang="en-IN" dirty="0" err="1" smtClean="0">
                <a:solidFill>
                  <a:srgbClr val="FF0000"/>
                </a:solidFill>
                <a:latin typeface="Calibri"/>
                <a:ea typeface="Calibri"/>
                <a:cs typeface="Calibri"/>
                <a:sym typeface="Calibri"/>
              </a:rPr>
              <a:t>mesenchymal</a:t>
            </a:r>
            <a:r>
              <a:rPr lang="en-IN" dirty="0" smtClean="0">
                <a:solidFill>
                  <a:srgbClr val="FF0000"/>
                </a:solidFill>
                <a:latin typeface="Calibri"/>
                <a:ea typeface="Calibri"/>
                <a:cs typeface="Calibri"/>
                <a:sym typeface="Calibri"/>
              </a:rPr>
              <a:t> tissue, in which several types of cells are lodged in their extracellular matrices.</a:t>
            </a:r>
          </a:p>
        </p:txBody>
      </p:sp>
      <p:pic>
        <p:nvPicPr>
          <p:cNvPr id="14338" name="Picture 2" descr="flatworm Roundworm link http://www.biologycorner.com/bio1 ..."/>
          <p:cNvPicPr>
            <a:picLocks noChangeAspect="1" noChangeArrowheads="1"/>
          </p:cNvPicPr>
          <p:nvPr/>
        </p:nvPicPr>
        <p:blipFill>
          <a:blip r:embed="rId4"/>
          <a:srcRect/>
          <a:stretch>
            <a:fillRect/>
          </a:stretch>
        </p:blipFill>
        <p:spPr bwMode="auto">
          <a:xfrm>
            <a:off x="4702629" y="661242"/>
            <a:ext cx="4152122" cy="2893721"/>
          </a:xfrm>
          <a:prstGeom prst="rect">
            <a:avLst/>
          </a:prstGeom>
          <a:noFill/>
        </p:spPr>
      </p:pic>
      <p:pic>
        <p:nvPicPr>
          <p:cNvPr id="14340" name="Picture 4" descr="What is the primary function of the cell lumen in flame cell? - Quora"/>
          <p:cNvPicPr>
            <a:picLocks noChangeAspect="1" noChangeArrowheads="1"/>
          </p:cNvPicPr>
          <p:nvPr/>
        </p:nvPicPr>
        <p:blipFill>
          <a:blip r:embed="rId5"/>
          <a:srcRect/>
          <a:stretch>
            <a:fillRect/>
          </a:stretch>
        </p:blipFill>
        <p:spPr bwMode="auto">
          <a:xfrm>
            <a:off x="4251716" y="2862202"/>
            <a:ext cx="2737516" cy="2160000"/>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197142"/>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latin typeface="Calibri" pitchFamily="34" charset="0"/>
                <a:cs typeface="Calibri" pitchFamily="34" charset="0"/>
              </a:rPr>
              <a:t>Parasitic adaptation of </a:t>
            </a:r>
            <a:r>
              <a:rPr lang="en-IN" sz="2200" b="1" dirty="0" err="1" smtClean="0">
                <a:solidFill>
                  <a:srgbClr val="FF0000"/>
                </a:solidFill>
                <a:latin typeface="Calibri" pitchFamily="34" charset="0"/>
                <a:cs typeface="Calibri" pitchFamily="34" charset="0"/>
              </a:rPr>
              <a:t>Platyhelminthes</a:t>
            </a:r>
            <a:endParaRPr lang="en-IN" sz="2200" b="1" dirty="0" smtClean="0">
              <a:solidFill>
                <a:srgbClr val="FF0000"/>
              </a:solidFill>
              <a:latin typeface="Calibri" pitchFamily="34" charset="0"/>
              <a:cs typeface="Calibri" pitchFamily="34" charset="0"/>
            </a:endParaRPr>
          </a:p>
        </p:txBody>
      </p:sp>
      <p:sp>
        <p:nvSpPr>
          <p:cNvPr id="64" name="Google Shape;64;p14"/>
          <p:cNvSpPr txBox="1"/>
          <p:nvPr/>
        </p:nvSpPr>
        <p:spPr>
          <a:xfrm>
            <a:off x="421963" y="999161"/>
            <a:ext cx="8376804" cy="3675476"/>
          </a:xfrm>
          <a:prstGeom prst="rect">
            <a:avLst/>
          </a:prstGeom>
          <a:noFill/>
          <a:ln>
            <a:noFill/>
          </a:ln>
        </p:spPr>
        <p:txBody>
          <a:bodyPr spcFirstLastPara="1" wrap="square" lIns="91425" tIns="91425" rIns="91425" bIns="91425" anchor="t" anchorCtr="0">
            <a:noAutofit/>
          </a:bodyPr>
          <a:lstStyle/>
          <a:p>
            <a:pPr marL="342900" indent="-342900">
              <a:spcAft>
                <a:spcPts val="600"/>
              </a:spcAft>
              <a:buFont typeface="+mj-lt"/>
              <a:buAutoNum type="arabicPeriod"/>
            </a:pPr>
            <a:r>
              <a:rPr lang="en-IN" dirty="0" smtClean="0">
                <a:latin typeface="Calibri" pitchFamily="34" charset="0"/>
              </a:rPr>
              <a:t>Since </a:t>
            </a:r>
            <a:r>
              <a:rPr lang="en-IN" dirty="0" err="1" smtClean="0">
                <a:latin typeface="Calibri" pitchFamily="34" charset="0"/>
              </a:rPr>
              <a:t>endoparasites</a:t>
            </a:r>
            <a:r>
              <a:rPr lang="en-IN" dirty="0" smtClean="0">
                <a:latin typeface="Calibri" pitchFamily="34" charset="0"/>
              </a:rPr>
              <a:t> </a:t>
            </a:r>
            <a:r>
              <a:rPr lang="en-IN" dirty="0" err="1" smtClean="0">
                <a:latin typeface="Calibri" pitchFamily="34" charset="0"/>
              </a:rPr>
              <a:t>showrestricted</a:t>
            </a:r>
            <a:r>
              <a:rPr lang="en-IN" dirty="0" smtClean="0">
                <a:latin typeface="Calibri" pitchFamily="34" charset="0"/>
              </a:rPr>
              <a:t> movements, </a:t>
            </a:r>
            <a:r>
              <a:rPr lang="en-IN" dirty="0" err="1" smtClean="0">
                <a:latin typeface="Calibri" pitchFamily="34" charset="0"/>
              </a:rPr>
              <a:t>thelocomotory</a:t>
            </a:r>
            <a:r>
              <a:rPr lang="en-IN" dirty="0" smtClean="0">
                <a:latin typeface="Calibri" pitchFamily="34" charset="0"/>
              </a:rPr>
              <a:t> organs are generally absent or highly reduced in them. Example: gut parasites such as </a:t>
            </a:r>
            <a:r>
              <a:rPr lang="en-IN" i="1" dirty="0" err="1" smtClean="0">
                <a:latin typeface="Calibri" pitchFamily="34" charset="0"/>
              </a:rPr>
              <a:t>Fasciola</a:t>
            </a:r>
            <a:r>
              <a:rPr lang="en-IN" i="1" dirty="0" smtClean="0">
                <a:latin typeface="Calibri" pitchFamily="34" charset="0"/>
              </a:rPr>
              <a:t> and </a:t>
            </a:r>
            <a:r>
              <a:rPr lang="en-IN" i="1" dirty="0" err="1" smtClean="0">
                <a:latin typeface="Calibri" pitchFamily="34" charset="0"/>
              </a:rPr>
              <a:t>Taenia</a:t>
            </a:r>
            <a:r>
              <a:rPr lang="en-IN" i="1" dirty="0" smtClean="0">
                <a:latin typeface="Calibri" pitchFamily="34" charset="0"/>
              </a:rPr>
              <a:t>.</a:t>
            </a:r>
          </a:p>
          <a:p>
            <a:pPr marL="342900" indent="-342900">
              <a:spcAft>
                <a:spcPts val="600"/>
              </a:spcAft>
              <a:buFont typeface="+mj-lt"/>
              <a:buAutoNum type="arabicPeriod"/>
            </a:pPr>
            <a:r>
              <a:rPr lang="en-IN" dirty="0" smtClean="0">
                <a:latin typeface="Calibri" pitchFamily="34" charset="0"/>
              </a:rPr>
              <a:t>The presence of attachment organs such as, hooks or suckers for the securely connecting to the organs of the host as in </a:t>
            </a:r>
            <a:r>
              <a:rPr lang="en-IN" i="1" dirty="0" err="1" smtClean="0">
                <a:latin typeface="Calibri" pitchFamily="34" charset="0"/>
              </a:rPr>
              <a:t>Fasciola</a:t>
            </a:r>
            <a:r>
              <a:rPr lang="en-IN" i="1" dirty="0" smtClean="0">
                <a:latin typeface="Calibri" pitchFamily="34" charset="0"/>
              </a:rPr>
              <a:t> and </a:t>
            </a:r>
            <a:r>
              <a:rPr lang="en-IN" i="1" dirty="0" err="1" smtClean="0">
                <a:latin typeface="Calibri" pitchFamily="34" charset="0"/>
              </a:rPr>
              <a:t>Taenia</a:t>
            </a:r>
            <a:r>
              <a:rPr lang="en-IN" i="1" dirty="0" smtClean="0">
                <a:latin typeface="Calibri" pitchFamily="34" charset="0"/>
              </a:rPr>
              <a:t>.</a:t>
            </a:r>
          </a:p>
          <a:p>
            <a:pPr marL="342900" indent="-342900">
              <a:spcAft>
                <a:spcPts val="600"/>
              </a:spcAft>
              <a:buFont typeface="+mj-lt"/>
              <a:buAutoNum type="arabicPeriod"/>
            </a:pPr>
            <a:r>
              <a:rPr lang="en-IN" dirty="0" smtClean="0">
                <a:latin typeface="Calibri" pitchFamily="34" charset="0"/>
              </a:rPr>
              <a:t>The outer covering of the </a:t>
            </a:r>
            <a:r>
              <a:rPr lang="en-IN" dirty="0" err="1" smtClean="0">
                <a:latin typeface="Calibri" pitchFamily="34" charset="0"/>
              </a:rPr>
              <a:t>endoparasite</a:t>
            </a:r>
            <a:r>
              <a:rPr lang="en-IN" dirty="0" smtClean="0">
                <a:latin typeface="Calibri" pitchFamily="34" charset="0"/>
              </a:rPr>
              <a:t> is resistant to the enzymatic digestion of the host.  Example: </a:t>
            </a:r>
            <a:r>
              <a:rPr lang="en-IN" i="1" dirty="0" err="1" smtClean="0">
                <a:latin typeface="Calibri" pitchFamily="34" charset="0"/>
              </a:rPr>
              <a:t>Fasciola</a:t>
            </a:r>
            <a:endParaRPr lang="en-IN" i="1" dirty="0" smtClean="0">
              <a:latin typeface="Calibri" pitchFamily="34" charset="0"/>
            </a:endParaRPr>
          </a:p>
          <a:p>
            <a:pPr marL="342900" indent="-342900">
              <a:spcAft>
                <a:spcPts val="600"/>
              </a:spcAft>
              <a:buFont typeface="+mj-lt"/>
              <a:buAutoNum type="arabicPeriod"/>
            </a:pPr>
            <a:r>
              <a:rPr lang="en-IN" dirty="0" smtClean="0">
                <a:latin typeface="Calibri" pitchFamily="34" charset="0"/>
                <a:ea typeface="Calibri"/>
                <a:cs typeface="Calibri"/>
                <a:sym typeface="Calibri"/>
              </a:rPr>
              <a:t>The parasites produce a large number of reproductive bodies such as egg or sperm or cysts than their free-living </a:t>
            </a:r>
            <a:r>
              <a:rPr lang="en-IN" dirty="0" err="1" smtClean="0">
                <a:latin typeface="Calibri" pitchFamily="34" charset="0"/>
                <a:ea typeface="Calibri"/>
                <a:cs typeface="Calibri"/>
                <a:sym typeface="Calibri"/>
              </a:rPr>
              <a:t>relatives.Example</a:t>
            </a:r>
            <a:r>
              <a:rPr lang="en-IN" dirty="0" smtClean="0">
                <a:latin typeface="Calibri" pitchFamily="34" charset="0"/>
                <a:ea typeface="Calibri"/>
                <a:cs typeface="Calibri"/>
                <a:sym typeface="Calibri"/>
              </a:rPr>
              <a:t>: e.g., </a:t>
            </a:r>
            <a:r>
              <a:rPr lang="en-IN" i="1" dirty="0" err="1" smtClean="0">
                <a:latin typeface="Calibri" pitchFamily="34" charset="0"/>
                <a:ea typeface="Calibri"/>
                <a:cs typeface="Calibri"/>
                <a:sym typeface="Calibri"/>
              </a:rPr>
              <a:t>Taenia</a:t>
            </a:r>
            <a:r>
              <a:rPr lang="en-IN" dirty="0" smtClean="0">
                <a:latin typeface="Calibri" pitchFamily="34" charset="0"/>
                <a:ea typeface="Calibri"/>
                <a:cs typeface="Calibri"/>
                <a:sym typeface="Calibri"/>
              </a:rPr>
              <a:t> lays about 35,000 eggs/day., </a:t>
            </a:r>
            <a:r>
              <a:rPr lang="en-IN" i="1" dirty="0" err="1" smtClean="0">
                <a:latin typeface="Calibri" pitchFamily="34" charset="0"/>
                <a:ea typeface="Calibri"/>
                <a:cs typeface="Calibri"/>
                <a:sym typeface="Calibri"/>
              </a:rPr>
              <a:t>Fasciola</a:t>
            </a:r>
            <a:r>
              <a:rPr lang="en-IN" dirty="0" smtClean="0">
                <a:latin typeface="Calibri" pitchFamily="34" charset="0"/>
                <a:ea typeface="Calibri"/>
                <a:cs typeface="Calibri"/>
                <a:sym typeface="Calibri"/>
              </a:rPr>
              <a:t> </a:t>
            </a:r>
            <a:r>
              <a:rPr lang="en-IN" i="1" dirty="0" smtClean="0">
                <a:latin typeface="Calibri" pitchFamily="34" charset="0"/>
                <a:ea typeface="Calibri"/>
                <a:cs typeface="Calibri"/>
                <a:sym typeface="Calibri"/>
              </a:rPr>
              <a:t>hepatica</a:t>
            </a:r>
            <a:r>
              <a:rPr lang="en-IN" dirty="0" smtClean="0">
                <a:latin typeface="Calibri" pitchFamily="34" charset="0"/>
                <a:ea typeface="Calibri"/>
                <a:cs typeface="Calibri"/>
                <a:sym typeface="Calibri"/>
              </a:rPr>
              <a:t> lays about 10,000 eggs/day</a:t>
            </a:r>
          </a:p>
          <a:p>
            <a:pPr marL="342900" indent="-342900">
              <a:spcAft>
                <a:spcPts val="600"/>
              </a:spcAft>
              <a:buFont typeface="+mj-lt"/>
              <a:buAutoNum type="arabicPeriod"/>
            </a:pPr>
            <a:r>
              <a:rPr lang="en-IN" dirty="0" smtClean="0">
                <a:latin typeface="Calibri" pitchFamily="34" charset="0"/>
                <a:ea typeface="Calibri"/>
                <a:cs typeface="Calibri"/>
                <a:sym typeface="Calibri"/>
              </a:rPr>
              <a:t>Sensory organs are highly reduced in internal parasites since the environmental conditions of </a:t>
            </a:r>
            <a:r>
              <a:rPr lang="en-IN" dirty="0" err="1" smtClean="0">
                <a:latin typeface="Calibri" pitchFamily="34" charset="0"/>
                <a:ea typeface="Calibri"/>
                <a:cs typeface="Calibri"/>
                <a:sym typeface="Calibri"/>
              </a:rPr>
              <a:t>endoparasites</a:t>
            </a:r>
            <a:r>
              <a:rPr lang="en-IN" dirty="0" smtClean="0">
                <a:latin typeface="Calibri" pitchFamily="34" charset="0"/>
                <a:ea typeface="Calibri"/>
                <a:cs typeface="Calibri"/>
                <a:sym typeface="Calibri"/>
              </a:rPr>
              <a:t> are relatively constant.</a:t>
            </a:r>
          </a:p>
          <a:p>
            <a:pPr marL="342900" indent="-342900">
              <a:spcAft>
                <a:spcPts val="600"/>
              </a:spcAft>
              <a:buFont typeface="+mj-lt"/>
              <a:buAutoNum type="arabicPeriod"/>
            </a:pPr>
            <a:r>
              <a:rPr lang="en-IN" dirty="0" smtClean="0">
                <a:latin typeface="Calibri" pitchFamily="34" charset="0"/>
                <a:ea typeface="Calibri"/>
                <a:cs typeface="Calibri"/>
                <a:sym typeface="Calibri"/>
              </a:rPr>
              <a:t>Internal parasites can respire </a:t>
            </a:r>
            <a:r>
              <a:rPr lang="en-IN" dirty="0" err="1" smtClean="0">
                <a:latin typeface="Calibri" pitchFamily="34" charset="0"/>
                <a:ea typeface="Calibri"/>
                <a:cs typeface="Calibri"/>
                <a:sym typeface="Calibri"/>
              </a:rPr>
              <a:t>anaerobically</a:t>
            </a:r>
            <a:r>
              <a:rPr lang="en-IN" dirty="0" smtClean="0">
                <a:latin typeface="Calibri" pitchFamily="34" charset="0"/>
                <a:ea typeface="Calibri"/>
                <a:cs typeface="Calibri"/>
                <a:sym typeface="Calibri"/>
              </a:rPr>
              <a:t> in the absence of oxygen or in anaerobic condition.</a:t>
            </a:r>
          </a:p>
          <a:p>
            <a:pPr marL="342900" indent="-342900">
              <a:spcAft>
                <a:spcPts val="600"/>
              </a:spcAft>
              <a:buFont typeface="+mj-lt"/>
              <a:buAutoNum type="arabicPeriod"/>
            </a:pPr>
            <a:r>
              <a:rPr lang="en-IN" dirty="0" smtClean="0">
                <a:latin typeface="Calibri" pitchFamily="34" charset="0"/>
                <a:ea typeface="Calibri"/>
                <a:cs typeface="Calibri"/>
                <a:sym typeface="Calibri"/>
              </a:rPr>
              <a:t>Reduced digestive system; many internal parasites have the capacity to absorb nutrients through the body surface from host.</a:t>
            </a:r>
          </a:p>
          <a:p>
            <a:pPr>
              <a:spcAft>
                <a:spcPts val="600"/>
              </a:spcAft>
            </a:pPr>
            <a:r>
              <a:rPr lang="en-IN" dirty="0" smtClean="0"/>
              <a:t>.</a:t>
            </a:r>
            <a:endParaRPr lang="en-IN" dirty="0" smtClean="0">
              <a:latin typeface="Calibri" pitchFamily="34" charset="0"/>
              <a:ea typeface="Calibri"/>
              <a:cs typeface="Calibri"/>
              <a:sym typeface="Calibri"/>
            </a:endParaRPr>
          </a:p>
          <a:p>
            <a:pPr marL="342900" indent="-342900">
              <a:spcAft>
                <a:spcPts val="600"/>
              </a:spcAft>
              <a:buSzPts val="1400"/>
              <a:buFont typeface="+mj-lt"/>
              <a:buAutoNum type="arabicPeriod"/>
            </a:pPr>
            <a:endParaRPr lang="en-IN" dirty="0" smtClean="0">
              <a:latin typeface="Calibri" pitchFamily="34" charset="0"/>
              <a:ea typeface="Calibri"/>
              <a:cs typeface="Calibri"/>
              <a:sym typeface="Calibri"/>
            </a:endParaRPr>
          </a:p>
          <a:p>
            <a:pPr marL="342900" indent="-342900">
              <a:spcAft>
                <a:spcPts val="600"/>
              </a:spcAft>
              <a:buSzPts val="1400"/>
            </a:pPr>
            <a:endParaRPr lang="en-IN" dirty="0" smtClean="0">
              <a:solidFill>
                <a:srgbClr val="FF0000"/>
              </a:solidFill>
              <a:latin typeface="Calibri" pitchFamily="34" charset="0"/>
              <a:ea typeface="Calibri"/>
              <a:cs typeface="Calibri"/>
              <a:sym typeface="Calibri"/>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262457"/>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latin typeface="Calibri" pitchFamily="34" charset="0"/>
                <a:cs typeface="Calibri" pitchFamily="34" charset="0"/>
              </a:rPr>
              <a:t>Examples of </a:t>
            </a:r>
            <a:r>
              <a:rPr lang="en-IN" sz="2200" b="1" dirty="0" err="1" smtClean="0">
                <a:solidFill>
                  <a:srgbClr val="FF0000"/>
                </a:solidFill>
                <a:latin typeface="Calibri" pitchFamily="34" charset="0"/>
                <a:cs typeface="Calibri" pitchFamily="34" charset="0"/>
              </a:rPr>
              <a:t>Platyhelminthes</a:t>
            </a:r>
            <a:endParaRPr lang="en-IN" sz="2200" b="1" dirty="0" smtClean="0">
              <a:solidFill>
                <a:srgbClr val="FF0000"/>
              </a:solidFill>
              <a:latin typeface="Calibri" pitchFamily="34" charset="0"/>
              <a:cs typeface="Calibri" pitchFamily="34" charset="0"/>
            </a:endParaRPr>
          </a:p>
        </p:txBody>
      </p:sp>
      <p:sp>
        <p:nvSpPr>
          <p:cNvPr id="64" name="Google Shape;64;p14"/>
          <p:cNvSpPr txBox="1"/>
          <p:nvPr/>
        </p:nvSpPr>
        <p:spPr>
          <a:xfrm>
            <a:off x="319328" y="840541"/>
            <a:ext cx="3636851" cy="2889600"/>
          </a:xfrm>
          <a:prstGeom prst="rect">
            <a:avLst/>
          </a:prstGeom>
          <a:noFill/>
          <a:ln>
            <a:noFill/>
          </a:ln>
        </p:spPr>
        <p:txBody>
          <a:bodyPr spcFirstLastPara="1" wrap="square" lIns="91425" tIns="91425" rIns="91425" bIns="91425" anchor="t" anchorCtr="0">
            <a:noAutofit/>
          </a:bodyPr>
          <a:lstStyle/>
          <a:p>
            <a:r>
              <a:rPr lang="en-IN" b="1" i="1" dirty="0" err="1" smtClean="0">
                <a:latin typeface="Calibri" pitchFamily="34" charset="0"/>
              </a:rPr>
              <a:t>Fasciola</a:t>
            </a:r>
            <a:endParaRPr lang="en-IN" b="1" i="1" dirty="0" smtClean="0">
              <a:latin typeface="Calibri" pitchFamily="34" charset="0"/>
            </a:endParaRPr>
          </a:p>
          <a:p>
            <a:pPr>
              <a:buFont typeface="Arial" pitchFamily="34" charset="0"/>
              <a:buChar char="•"/>
            </a:pPr>
            <a:r>
              <a:rPr lang="en-IN" dirty="0" smtClean="0">
                <a:latin typeface="Calibri" pitchFamily="34" charset="0"/>
              </a:rPr>
              <a:t>It is also known as liver fluke since it resides in the liver and bile duct of sheep and goat. It is a hermaphrodite but cross-fertilization takes place.</a:t>
            </a:r>
          </a:p>
          <a:p>
            <a:pPr>
              <a:buFont typeface="Arial" pitchFamily="34" charset="0"/>
              <a:buChar char="•"/>
            </a:pPr>
            <a:r>
              <a:rPr lang="en-IN" dirty="0" smtClean="0">
                <a:latin typeface="Calibri" pitchFamily="34" charset="0"/>
              </a:rPr>
              <a:t>It causes </a:t>
            </a:r>
            <a:r>
              <a:rPr lang="en-IN" dirty="0" err="1" smtClean="0">
                <a:latin typeface="Calibri" pitchFamily="34" charset="0"/>
              </a:rPr>
              <a:t>fascioliasis</a:t>
            </a:r>
            <a:r>
              <a:rPr lang="en-IN" dirty="0" smtClean="0">
                <a:latin typeface="Calibri" pitchFamily="34" charset="0"/>
              </a:rPr>
              <a:t> in animals. In this, the liver of the animal enlarges and the bile ducts are blocked. </a:t>
            </a:r>
          </a:p>
          <a:p>
            <a:endParaRPr lang="en-IN" dirty="0" smtClean="0">
              <a:latin typeface="Calibri" pitchFamily="34" charset="0"/>
            </a:endParaRPr>
          </a:p>
          <a:p>
            <a:r>
              <a:rPr lang="en-IN" b="1" i="1" dirty="0" err="1" smtClean="0">
                <a:latin typeface="Calibri" pitchFamily="34" charset="0"/>
              </a:rPr>
              <a:t>Taenia</a:t>
            </a:r>
            <a:r>
              <a:rPr lang="en-IN" b="1" i="1" dirty="0" smtClean="0">
                <a:latin typeface="Calibri" pitchFamily="34" charset="0"/>
              </a:rPr>
              <a:t> </a:t>
            </a:r>
            <a:r>
              <a:rPr lang="en-IN" b="1" i="1" dirty="0" err="1" smtClean="0">
                <a:latin typeface="Calibri" pitchFamily="34" charset="0"/>
              </a:rPr>
              <a:t>solium</a:t>
            </a:r>
            <a:endParaRPr lang="en-IN" b="1" dirty="0" smtClean="0">
              <a:latin typeface="Calibri" pitchFamily="34" charset="0"/>
            </a:endParaRPr>
          </a:p>
          <a:p>
            <a:pPr>
              <a:buFont typeface="Arial" pitchFamily="34" charset="0"/>
              <a:buChar char="•"/>
            </a:pPr>
            <a:r>
              <a:rPr lang="en-IN" dirty="0" smtClean="0">
                <a:latin typeface="Calibri" pitchFamily="34" charset="0"/>
              </a:rPr>
              <a:t>It is also known as the pork tapeworm and is found in all the countries where pork is consumed. They live as parasites in the small intestine of human beings and their larva are found in the muscles of the pigs. It is a hermaphrodite and undergoes self-fertilization.</a:t>
            </a:r>
          </a:p>
          <a:p>
            <a:pPr>
              <a:buFont typeface="Arial" pitchFamily="34" charset="0"/>
              <a:buChar char="•"/>
            </a:pPr>
            <a:r>
              <a:rPr lang="en-IN" i="1" dirty="0" err="1" smtClean="0">
                <a:latin typeface="Calibri" pitchFamily="34" charset="0"/>
              </a:rPr>
              <a:t>Taenia</a:t>
            </a:r>
            <a:r>
              <a:rPr lang="en-IN" i="1" dirty="0" smtClean="0">
                <a:latin typeface="Calibri" pitchFamily="34" charset="0"/>
              </a:rPr>
              <a:t> </a:t>
            </a:r>
            <a:r>
              <a:rPr lang="en-IN" i="1" dirty="0" err="1" smtClean="0">
                <a:latin typeface="Calibri" pitchFamily="34" charset="0"/>
              </a:rPr>
              <a:t>solium</a:t>
            </a:r>
            <a:r>
              <a:rPr lang="en-IN" dirty="0" smtClean="0">
                <a:latin typeface="Calibri" pitchFamily="34" charset="0"/>
              </a:rPr>
              <a:t> causes </a:t>
            </a:r>
            <a:r>
              <a:rPr lang="en-IN" dirty="0" err="1" smtClean="0">
                <a:latin typeface="Calibri" pitchFamily="34" charset="0"/>
              </a:rPr>
              <a:t>taeniasis</a:t>
            </a:r>
            <a:r>
              <a:rPr lang="en-IN" dirty="0" smtClean="0">
                <a:latin typeface="Calibri" pitchFamily="34" charset="0"/>
              </a:rPr>
              <a:t> where the patient experiences abdominal pain, anaemia, indigestion, restlessness and false appetite.</a:t>
            </a:r>
            <a:endParaRPr lang="en-IN" dirty="0">
              <a:latin typeface="Calibri" pitchFamily="34" charset="0"/>
            </a:endParaRPr>
          </a:p>
        </p:txBody>
      </p:sp>
      <p:pic>
        <p:nvPicPr>
          <p:cNvPr id="12290" name="Picture 2" descr="Fasciola Hepatica: Habitat, Structure and Life History"/>
          <p:cNvPicPr>
            <a:picLocks noChangeAspect="1" noChangeArrowheads="1"/>
          </p:cNvPicPr>
          <p:nvPr/>
        </p:nvPicPr>
        <p:blipFill>
          <a:blip r:embed="rId4"/>
          <a:srcRect/>
          <a:stretch>
            <a:fillRect/>
          </a:stretch>
        </p:blipFill>
        <p:spPr bwMode="auto">
          <a:xfrm>
            <a:off x="4158410" y="1278295"/>
            <a:ext cx="2181225" cy="3265713"/>
          </a:xfrm>
          <a:prstGeom prst="rect">
            <a:avLst/>
          </a:prstGeom>
          <a:noFill/>
        </p:spPr>
      </p:pic>
      <p:pic>
        <p:nvPicPr>
          <p:cNvPr id="12292" name="Picture 4" descr="Tapeworm Infection - Infections - MSD Manual Consumer Version"/>
          <p:cNvPicPr>
            <a:picLocks noChangeAspect="1" noChangeArrowheads="1"/>
          </p:cNvPicPr>
          <p:nvPr/>
        </p:nvPicPr>
        <p:blipFill>
          <a:blip r:embed="rId5"/>
          <a:srcRect/>
          <a:stretch>
            <a:fillRect/>
          </a:stretch>
        </p:blipFill>
        <p:spPr bwMode="auto">
          <a:xfrm>
            <a:off x="6649680" y="1574578"/>
            <a:ext cx="2223732" cy="2997422"/>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178481"/>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latin typeface="Calibri" pitchFamily="34" charset="0"/>
                <a:cs typeface="Calibri" pitchFamily="34" charset="0"/>
              </a:rPr>
              <a:t>Characteristics of </a:t>
            </a:r>
            <a:r>
              <a:rPr lang="en-IN" sz="2200" b="1" dirty="0" err="1" smtClean="0">
                <a:solidFill>
                  <a:srgbClr val="FF0000"/>
                </a:solidFill>
                <a:latin typeface="Calibri" pitchFamily="34" charset="0"/>
                <a:cs typeface="Calibri" pitchFamily="34" charset="0"/>
              </a:rPr>
              <a:t>Aschelminthes</a:t>
            </a:r>
            <a:endParaRPr lang="en-IN" sz="2200" b="1" dirty="0" smtClean="0">
              <a:solidFill>
                <a:srgbClr val="FF0000"/>
              </a:solidFill>
              <a:latin typeface="Calibri" pitchFamily="34" charset="0"/>
              <a:cs typeface="Calibri" pitchFamily="34" charset="0"/>
            </a:endParaRPr>
          </a:p>
        </p:txBody>
      </p:sp>
      <p:sp>
        <p:nvSpPr>
          <p:cNvPr id="64" name="Google Shape;64;p14"/>
          <p:cNvSpPr txBox="1"/>
          <p:nvPr/>
        </p:nvSpPr>
        <p:spPr>
          <a:xfrm>
            <a:off x="272675" y="859202"/>
            <a:ext cx="8688300" cy="2889600"/>
          </a:xfrm>
          <a:prstGeom prst="rect">
            <a:avLst/>
          </a:prstGeom>
          <a:noFill/>
          <a:ln>
            <a:noFill/>
          </a:ln>
        </p:spPr>
        <p:txBody>
          <a:bodyPr spcFirstLastPara="1" wrap="square" lIns="91425" tIns="91425" rIns="91425" bIns="91425" anchor="t" anchorCtr="0">
            <a:noAutofit/>
          </a:bodyPr>
          <a:lstStyle/>
          <a:p>
            <a:pPr marL="342900" lvl="0" indent="-342900">
              <a:buSzPts val="1400"/>
              <a:buFont typeface="+mj-lt"/>
              <a:buAutoNum type="arabicPeriod"/>
            </a:pPr>
            <a:r>
              <a:rPr lang="en-IN" dirty="0" smtClean="0">
                <a:latin typeface="Calibri"/>
                <a:ea typeface="Calibri"/>
                <a:cs typeface="Calibri"/>
                <a:sym typeface="Calibri"/>
              </a:rPr>
              <a:t>Habitat: They are marine or freshwater animal.</a:t>
            </a:r>
          </a:p>
          <a:p>
            <a:pPr marL="342900" indent="-342900">
              <a:buSzPts val="1400"/>
              <a:buFont typeface="+mj-lt"/>
              <a:buAutoNum type="arabicPeriod"/>
            </a:pPr>
            <a:r>
              <a:rPr lang="en-IN" dirty="0" smtClean="0">
                <a:latin typeface="Calibri"/>
                <a:ea typeface="Calibri"/>
                <a:cs typeface="Calibri"/>
                <a:sym typeface="Calibri"/>
              </a:rPr>
              <a:t>Habit: They are </a:t>
            </a:r>
            <a:r>
              <a:rPr lang="en-IN" dirty="0" err="1" smtClean="0">
                <a:latin typeface="Calibri"/>
                <a:ea typeface="Calibri"/>
                <a:cs typeface="Calibri"/>
                <a:sym typeface="Calibri"/>
              </a:rPr>
              <a:t>endoparasite</a:t>
            </a:r>
            <a:r>
              <a:rPr lang="en-IN" dirty="0" smtClean="0">
                <a:latin typeface="Calibri"/>
                <a:ea typeface="Calibri"/>
                <a:cs typeface="Calibri"/>
                <a:sym typeface="Calibri"/>
              </a:rPr>
              <a:t>. </a:t>
            </a:r>
            <a:r>
              <a:rPr lang="en-IN" smtClean="0">
                <a:latin typeface="Calibri"/>
                <a:ea typeface="Calibri"/>
                <a:cs typeface="Calibri"/>
                <a:sym typeface="Calibri"/>
              </a:rPr>
              <a:t>Phylum includes round worms.</a:t>
            </a:r>
            <a:endParaRPr lang="en-IN" dirty="0" smtClean="0">
              <a:latin typeface="Calibri"/>
              <a:ea typeface="Calibri"/>
              <a:cs typeface="Calibri"/>
              <a:sym typeface="Calibri"/>
            </a:endParaRPr>
          </a:p>
          <a:p>
            <a:pPr marL="342900" lvl="0" indent="-342900">
              <a:buSzPts val="1400"/>
              <a:buFont typeface="+mj-lt"/>
              <a:buAutoNum type="arabicPeriod"/>
            </a:pPr>
            <a:r>
              <a:rPr lang="en-IN" dirty="0" err="1" smtClean="0">
                <a:latin typeface="Calibri"/>
                <a:ea typeface="Calibri"/>
                <a:cs typeface="Calibri"/>
                <a:sym typeface="Calibri"/>
              </a:rPr>
              <a:t>Coelom</a:t>
            </a:r>
            <a:r>
              <a:rPr lang="en-IN" dirty="0" smtClean="0">
                <a:latin typeface="Calibri"/>
                <a:ea typeface="Calibri"/>
                <a:cs typeface="Calibri"/>
                <a:sym typeface="Calibri"/>
              </a:rPr>
              <a:t>: </a:t>
            </a:r>
            <a:r>
              <a:rPr lang="en-IN" dirty="0" err="1" smtClean="0">
                <a:latin typeface="Calibri"/>
                <a:ea typeface="Calibri"/>
                <a:cs typeface="Calibri"/>
                <a:sym typeface="Calibri"/>
              </a:rPr>
              <a:t>Pseudocoelomate</a:t>
            </a:r>
            <a:r>
              <a:rPr lang="en-IN" dirty="0" smtClean="0">
                <a:latin typeface="Calibri"/>
                <a:ea typeface="Calibri"/>
                <a:cs typeface="Calibri"/>
                <a:sym typeface="Calibri"/>
              </a:rPr>
              <a:t> which means they have a cavity called </a:t>
            </a:r>
            <a:r>
              <a:rPr lang="en-IN" dirty="0" err="1" smtClean="0">
                <a:latin typeface="Calibri"/>
                <a:ea typeface="Calibri"/>
                <a:cs typeface="Calibri"/>
                <a:sym typeface="Calibri"/>
              </a:rPr>
              <a:t>pseudocoel</a:t>
            </a:r>
            <a:r>
              <a:rPr lang="en-IN" dirty="0" smtClean="0">
                <a:latin typeface="Calibri"/>
                <a:ea typeface="Calibri"/>
                <a:cs typeface="Calibri"/>
                <a:sym typeface="Calibri"/>
              </a:rPr>
              <a:t> between the gut and body wall.</a:t>
            </a:r>
          </a:p>
          <a:p>
            <a:pPr marL="342900" lvl="0" indent="-342900">
              <a:buSzPts val="1400"/>
              <a:buFont typeface="+mj-lt"/>
              <a:buAutoNum type="arabicPeriod"/>
            </a:pPr>
            <a:r>
              <a:rPr lang="en-IN" dirty="0" smtClean="0">
                <a:latin typeface="Calibri"/>
                <a:ea typeface="Calibri"/>
                <a:cs typeface="Calibri"/>
                <a:sym typeface="Calibri"/>
              </a:rPr>
              <a:t>Symmetry - bilateral ;Germ layer- </a:t>
            </a:r>
            <a:r>
              <a:rPr lang="en-IN" dirty="0" err="1" smtClean="0">
                <a:latin typeface="Calibri"/>
                <a:ea typeface="Calibri"/>
                <a:cs typeface="Calibri"/>
                <a:sym typeface="Calibri"/>
              </a:rPr>
              <a:t>triploblastic</a:t>
            </a:r>
            <a:endParaRPr lang="en-IN" dirty="0" smtClean="0">
              <a:latin typeface="Calibri"/>
              <a:ea typeface="Calibri"/>
              <a:cs typeface="Calibri"/>
              <a:sym typeface="Calibri"/>
            </a:endParaRPr>
          </a:p>
          <a:p>
            <a:pPr marL="342900" lvl="0" indent="-342900">
              <a:buSzPts val="1400"/>
              <a:buFont typeface="+mj-lt"/>
              <a:buAutoNum type="arabicPeriod"/>
            </a:pPr>
            <a:r>
              <a:rPr lang="en-IN" dirty="0" smtClean="0">
                <a:latin typeface="Calibri"/>
                <a:ea typeface="Calibri"/>
                <a:cs typeface="Calibri"/>
                <a:sym typeface="Calibri"/>
              </a:rPr>
              <a:t>Grade of organization: Organ system</a:t>
            </a:r>
          </a:p>
          <a:p>
            <a:pPr marL="342900" lvl="0" indent="-342900">
              <a:buSzPts val="1400"/>
              <a:buFont typeface="+mj-lt"/>
              <a:buAutoNum type="arabicPeriod"/>
            </a:pPr>
            <a:r>
              <a:rPr lang="en-IN" dirty="0" smtClean="0">
                <a:latin typeface="Calibri"/>
                <a:ea typeface="Calibri"/>
                <a:cs typeface="Calibri"/>
                <a:sym typeface="Calibri"/>
              </a:rPr>
              <a:t>They are non-segmented round worm.</a:t>
            </a:r>
          </a:p>
          <a:p>
            <a:pPr marL="342900" lvl="0" indent="-342900">
              <a:buSzPts val="1400"/>
              <a:buFont typeface="+mj-lt"/>
              <a:buAutoNum type="arabicPeriod"/>
            </a:pPr>
            <a:r>
              <a:rPr lang="en-IN" dirty="0" smtClean="0">
                <a:latin typeface="Calibri"/>
                <a:ea typeface="Calibri"/>
                <a:cs typeface="Calibri"/>
                <a:sym typeface="Calibri"/>
              </a:rPr>
              <a:t>Their body is covered with cuticle.</a:t>
            </a:r>
          </a:p>
          <a:p>
            <a:pPr marL="342900" indent="-342900">
              <a:buSzPts val="1400"/>
              <a:buFont typeface="+mj-lt"/>
              <a:buAutoNum type="arabicPeriod"/>
            </a:pPr>
            <a:r>
              <a:rPr lang="en-IN" dirty="0" smtClean="0">
                <a:latin typeface="Calibri"/>
                <a:ea typeface="Calibri"/>
                <a:cs typeface="Calibri"/>
                <a:sym typeface="Calibri"/>
              </a:rPr>
              <a:t>Digestive system: simple type. </a:t>
            </a:r>
          </a:p>
          <a:p>
            <a:pPr marL="342900" lvl="0" indent="-342900">
              <a:buSzPts val="1400"/>
              <a:buFont typeface="+mj-lt"/>
              <a:buAutoNum type="arabicPeriod"/>
            </a:pPr>
            <a:r>
              <a:rPr lang="en-IN" dirty="0" smtClean="0">
                <a:latin typeface="Calibri"/>
                <a:ea typeface="Calibri"/>
                <a:cs typeface="Calibri"/>
                <a:sym typeface="Calibri"/>
              </a:rPr>
              <a:t>The mouth is provided with hooks and suckers. Pharynx is muscular. It is used to suck of food.</a:t>
            </a:r>
          </a:p>
          <a:p>
            <a:pPr marL="342900" lvl="0" indent="-342900">
              <a:buSzPts val="1400"/>
              <a:buFont typeface="+mj-lt"/>
              <a:buAutoNum type="arabicPeriod"/>
            </a:pPr>
            <a:r>
              <a:rPr lang="en-IN" dirty="0" smtClean="0">
                <a:latin typeface="Calibri"/>
                <a:ea typeface="Calibri"/>
                <a:cs typeface="Calibri"/>
                <a:sym typeface="Calibri"/>
              </a:rPr>
              <a:t>Respiratory system and Circulatory system : Absent</a:t>
            </a:r>
          </a:p>
          <a:p>
            <a:pPr marL="342900" lvl="0" indent="-342900">
              <a:buSzPts val="1400"/>
              <a:buFont typeface="+mj-lt"/>
              <a:buAutoNum type="arabicPeriod"/>
            </a:pPr>
            <a:r>
              <a:rPr lang="en-IN" dirty="0" smtClean="0">
                <a:latin typeface="Calibri"/>
                <a:ea typeface="Calibri"/>
                <a:cs typeface="Calibri"/>
                <a:sym typeface="Calibri"/>
              </a:rPr>
              <a:t>Nervous system: poorly developed</a:t>
            </a:r>
          </a:p>
          <a:p>
            <a:pPr marL="342900" lvl="0" indent="-342900">
              <a:buSzPts val="1400"/>
              <a:buFont typeface="+mj-lt"/>
              <a:buAutoNum type="arabicPeriod"/>
            </a:pPr>
            <a:r>
              <a:rPr lang="en-IN" dirty="0" smtClean="0">
                <a:latin typeface="Calibri"/>
                <a:ea typeface="Calibri"/>
                <a:cs typeface="Calibri"/>
                <a:sym typeface="Calibri"/>
              </a:rPr>
              <a:t>Excretory system: </a:t>
            </a:r>
            <a:r>
              <a:rPr lang="en-IN" dirty="0" err="1" smtClean="0">
                <a:latin typeface="Calibri"/>
                <a:ea typeface="Calibri"/>
                <a:cs typeface="Calibri"/>
                <a:sym typeface="Calibri"/>
              </a:rPr>
              <a:t>Protonephridia</a:t>
            </a:r>
            <a:r>
              <a:rPr lang="en-IN" dirty="0" smtClean="0">
                <a:latin typeface="Calibri"/>
                <a:ea typeface="Calibri"/>
                <a:cs typeface="Calibri"/>
                <a:sym typeface="Calibri"/>
              </a:rPr>
              <a:t> and canals</a:t>
            </a:r>
          </a:p>
          <a:p>
            <a:pPr marL="342900" lvl="0" indent="-342900">
              <a:buSzPts val="1400"/>
              <a:buFont typeface="+mj-lt"/>
              <a:buAutoNum type="arabicPeriod"/>
            </a:pPr>
            <a:r>
              <a:rPr lang="en-IN" dirty="0" smtClean="0">
                <a:latin typeface="Calibri"/>
                <a:ea typeface="Calibri"/>
                <a:cs typeface="Calibri"/>
                <a:sym typeface="Calibri"/>
              </a:rPr>
              <a:t>They are unisexual or </a:t>
            </a:r>
            <a:r>
              <a:rPr lang="en-IN" dirty="0" err="1" smtClean="0">
                <a:latin typeface="Calibri"/>
                <a:ea typeface="Calibri"/>
                <a:cs typeface="Calibri"/>
                <a:sym typeface="Calibri"/>
              </a:rPr>
              <a:t>dioecious</a:t>
            </a:r>
            <a:r>
              <a:rPr lang="en-IN" dirty="0" smtClean="0">
                <a:latin typeface="Calibri"/>
                <a:ea typeface="Calibri"/>
                <a:cs typeface="Calibri"/>
                <a:sym typeface="Calibri"/>
              </a:rPr>
              <a:t> animals</a:t>
            </a:r>
          </a:p>
          <a:p>
            <a:pPr marL="342900" indent="-342900">
              <a:buSzPts val="1400"/>
              <a:buFont typeface="+mj-lt"/>
              <a:buAutoNum type="arabicPeriod"/>
            </a:pPr>
            <a:r>
              <a:rPr lang="en-IN" dirty="0" smtClean="0">
                <a:latin typeface="Calibri"/>
                <a:ea typeface="Calibri"/>
                <a:cs typeface="Calibri"/>
                <a:sym typeface="Calibri"/>
              </a:rPr>
              <a:t>Reproduction: sexual by </a:t>
            </a:r>
            <a:r>
              <a:rPr lang="en-IN" dirty="0" err="1" smtClean="0">
                <a:latin typeface="Calibri"/>
                <a:ea typeface="Calibri"/>
                <a:cs typeface="Calibri"/>
                <a:sym typeface="Calibri"/>
              </a:rPr>
              <a:t>gametic</a:t>
            </a:r>
            <a:r>
              <a:rPr lang="en-IN" dirty="0" smtClean="0">
                <a:latin typeface="Calibri"/>
                <a:ea typeface="Calibri"/>
                <a:cs typeface="Calibri"/>
                <a:sym typeface="Calibri"/>
              </a:rPr>
              <a:t> fusion.</a:t>
            </a:r>
          </a:p>
          <a:p>
            <a:pPr marL="342900" indent="-342900">
              <a:buSzPts val="1400"/>
              <a:buFont typeface="+mj-lt"/>
              <a:buAutoNum type="arabicPeriod"/>
            </a:pPr>
            <a:r>
              <a:rPr lang="en-IN" dirty="0" smtClean="0">
                <a:latin typeface="Calibri"/>
                <a:ea typeface="Calibri"/>
                <a:cs typeface="Calibri"/>
                <a:sym typeface="Calibri"/>
              </a:rPr>
              <a:t> Sexual dimorphism is </a:t>
            </a:r>
            <a:r>
              <a:rPr lang="en-IN" dirty="0" err="1" smtClean="0">
                <a:latin typeface="Calibri"/>
                <a:ea typeface="Calibri"/>
                <a:cs typeface="Calibri"/>
                <a:sym typeface="Calibri"/>
              </a:rPr>
              <a:t>present.Male</a:t>
            </a:r>
            <a:r>
              <a:rPr lang="en-IN" dirty="0" smtClean="0">
                <a:latin typeface="Calibri"/>
                <a:ea typeface="Calibri"/>
                <a:cs typeface="Calibri"/>
                <a:sym typeface="Calibri"/>
              </a:rPr>
              <a:t> is smaller than female and curved from its caudal </a:t>
            </a:r>
            <a:r>
              <a:rPr lang="en-IN" dirty="0" err="1" smtClean="0">
                <a:latin typeface="Calibri"/>
                <a:ea typeface="Calibri"/>
                <a:cs typeface="Calibri"/>
                <a:sym typeface="Calibri"/>
              </a:rPr>
              <a:t>end.Male</a:t>
            </a:r>
            <a:r>
              <a:rPr lang="en-IN" dirty="0" smtClean="0">
                <a:latin typeface="Calibri"/>
                <a:ea typeface="Calibri"/>
                <a:cs typeface="Calibri"/>
                <a:sym typeface="Calibri"/>
              </a:rPr>
              <a:t> has </a:t>
            </a:r>
            <a:r>
              <a:rPr lang="en-IN" dirty="0" err="1" smtClean="0">
                <a:latin typeface="Calibri"/>
                <a:ea typeface="Calibri"/>
                <a:cs typeface="Calibri"/>
                <a:sym typeface="Calibri"/>
              </a:rPr>
              <a:t>Penial</a:t>
            </a:r>
            <a:r>
              <a:rPr lang="en-IN" dirty="0" smtClean="0">
                <a:latin typeface="Calibri"/>
                <a:ea typeface="Calibri"/>
                <a:cs typeface="Calibri"/>
                <a:sym typeface="Calibri"/>
              </a:rPr>
              <a:t> </a:t>
            </a:r>
            <a:r>
              <a:rPr lang="en-IN" dirty="0" err="1" smtClean="0">
                <a:latin typeface="Calibri"/>
                <a:ea typeface="Calibri"/>
                <a:cs typeface="Calibri"/>
                <a:sym typeface="Calibri"/>
              </a:rPr>
              <a:t>spiculas</a:t>
            </a:r>
            <a:r>
              <a:rPr lang="en-IN" dirty="0" smtClean="0">
                <a:latin typeface="Calibri"/>
                <a:ea typeface="Calibri"/>
                <a:cs typeface="Calibri"/>
                <a:sym typeface="Calibri"/>
              </a:rPr>
              <a:t> for copulation. Genital tract joins digestive track to form </a:t>
            </a:r>
            <a:r>
              <a:rPr lang="en-IN" dirty="0" err="1" smtClean="0">
                <a:latin typeface="Calibri"/>
                <a:ea typeface="Calibri"/>
                <a:cs typeface="Calibri"/>
                <a:sym typeface="Calibri"/>
              </a:rPr>
              <a:t>cloaca.Female</a:t>
            </a:r>
            <a:r>
              <a:rPr lang="en-IN" dirty="0" smtClean="0">
                <a:latin typeface="Calibri"/>
                <a:ea typeface="Calibri"/>
                <a:cs typeface="Calibri"/>
                <a:sym typeface="Calibri"/>
              </a:rPr>
              <a:t> is larger than male and straight.</a:t>
            </a:r>
          </a:p>
          <a:p>
            <a:pPr marL="342900" indent="-342900">
              <a:buSzPts val="1400"/>
              <a:buFont typeface="+mj-lt"/>
              <a:buAutoNum type="arabicPeriod"/>
            </a:pPr>
            <a:r>
              <a:rPr lang="en-IN" dirty="0" smtClean="0">
                <a:latin typeface="Calibri"/>
                <a:ea typeface="Calibri"/>
                <a:cs typeface="Calibri"/>
                <a:sym typeface="Calibri"/>
              </a:rPr>
              <a:t>Genital track open independently. </a:t>
            </a:r>
          </a:p>
          <a:p>
            <a:pPr marL="342900" lvl="0" indent="-342900">
              <a:buSzPts val="1400"/>
              <a:buFont typeface="+mj-lt"/>
              <a:buAutoNum type="arabicPeriod"/>
            </a:pPr>
            <a:r>
              <a:rPr lang="en-IN" dirty="0" smtClean="0">
                <a:latin typeface="Calibri"/>
                <a:ea typeface="Calibri"/>
                <a:cs typeface="Calibri"/>
                <a:sym typeface="Calibri"/>
              </a:rPr>
              <a:t>Fertilization: internal</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215804"/>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1400"/>
            </a:pPr>
            <a:r>
              <a:rPr lang="en-IN" sz="2200" b="1" dirty="0" smtClean="0">
                <a:solidFill>
                  <a:srgbClr val="FF0000"/>
                </a:solidFill>
                <a:latin typeface="Calibri"/>
                <a:ea typeface="Calibri"/>
                <a:cs typeface="Calibri"/>
                <a:sym typeface="Calibri"/>
              </a:rPr>
              <a:t>Unique Features</a:t>
            </a:r>
          </a:p>
        </p:txBody>
      </p:sp>
      <p:sp>
        <p:nvSpPr>
          <p:cNvPr id="64" name="Google Shape;64;p14"/>
          <p:cNvSpPr txBox="1"/>
          <p:nvPr/>
        </p:nvSpPr>
        <p:spPr>
          <a:xfrm>
            <a:off x="300667" y="1027153"/>
            <a:ext cx="8688300" cy="2889600"/>
          </a:xfrm>
          <a:prstGeom prst="rect">
            <a:avLst/>
          </a:prstGeom>
          <a:noFill/>
          <a:ln>
            <a:noFill/>
          </a:ln>
        </p:spPr>
        <p:txBody>
          <a:bodyPr spcFirstLastPara="1" wrap="square" lIns="91425" tIns="91425" rIns="91425" bIns="91425" anchor="t" anchorCtr="0">
            <a:noAutofit/>
          </a:bodyPr>
          <a:lstStyle/>
          <a:p>
            <a:pPr lvl="0">
              <a:buSzPts val="1400"/>
            </a:pPr>
            <a:r>
              <a:rPr lang="en-IN" dirty="0" smtClean="0">
                <a:latin typeface="Calibri"/>
                <a:ea typeface="Calibri"/>
                <a:cs typeface="Calibri"/>
                <a:sym typeface="Calibri"/>
              </a:rPr>
              <a:t>Following are the unique features of </a:t>
            </a:r>
            <a:r>
              <a:rPr lang="en-IN" dirty="0" err="1" smtClean="0">
                <a:latin typeface="Calibri"/>
                <a:ea typeface="Calibri"/>
                <a:cs typeface="Calibri"/>
                <a:sym typeface="Calibri"/>
              </a:rPr>
              <a:t>aschelminthes</a:t>
            </a:r>
            <a:r>
              <a:rPr lang="en-IN" dirty="0" smtClean="0">
                <a:latin typeface="Calibri"/>
                <a:ea typeface="Calibri"/>
                <a:cs typeface="Calibri"/>
                <a:sym typeface="Calibri"/>
              </a:rPr>
              <a:t> : </a:t>
            </a:r>
          </a:p>
          <a:p>
            <a:pPr lvl="0">
              <a:buSzPts val="1400"/>
            </a:pPr>
            <a:r>
              <a:rPr lang="en-IN" dirty="0" smtClean="0">
                <a:latin typeface="Calibri"/>
                <a:ea typeface="Calibri"/>
                <a:cs typeface="Calibri"/>
                <a:sym typeface="Calibri"/>
              </a:rPr>
              <a:t>(i) </a:t>
            </a:r>
            <a:r>
              <a:rPr lang="en-IN" dirty="0" err="1" smtClean="0">
                <a:latin typeface="Calibri"/>
                <a:ea typeface="Calibri"/>
                <a:cs typeface="Calibri"/>
                <a:sym typeface="Calibri"/>
              </a:rPr>
              <a:t>Syncytial</a:t>
            </a:r>
            <a:r>
              <a:rPr lang="en-IN" dirty="0" smtClean="0">
                <a:latin typeface="Calibri"/>
                <a:ea typeface="Calibri"/>
                <a:cs typeface="Calibri"/>
                <a:sym typeface="Calibri"/>
              </a:rPr>
              <a:t> epidermis.</a:t>
            </a:r>
          </a:p>
          <a:p>
            <a:pPr lvl="0">
              <a:buSzPts val="1400"/>
            </a:pPr>
            <a:r>
              <a:rPr lang="en-IN" dirty="0" smtClean="0">
                <a:latin typeface="Calibri"/>
                <a:ea typeface="Calibri"/>
                <a:cs typeface="Calibri"/>
                <a:sym typeface="Calibri"/>
              </a:rPr>
              <a:t>(ii) Muscle layer of body wall consists of longitudinal fibres only.</a:t>
            </a:r>
          </a:p>
          <a:p>
            <a:pPr lvl="0">
              <a:buSzPts val="1400"/>
            </a:pPr>
            <a:r>
              <a:rPr lang="en-IN" dirty="0" smtClean="0">
                <a:latin typeface="Calibri"/>
                <a:ea typeface="Calibri"/>
                <a:cs typeface="Calibri"/>
                <a:sym typeface="Calibri"/>
              </a:rPr>
              <a:t>(iii) </a:t>
            </a:r>
            <a:r>
              <a:rPr lang="en-IN" dirty="0" err="1" smtClean="0">
                <a:latin typeface="Calibri"/>
                <a:ea typeface="Calibri"/>
                <a:cs typeface="Calibri"/>
                <a:sym typeface="Calibri"/>
              </a:rPr>
              <a:t>Pseudocoel</a:t>
            </a:r>
            <a:r>
              <a:rPr lang="en-IN" dirty="0" smtClean="0">
                <a:latin typeface="Calibri"/>
                <a:ea typeface="Calibri"/>
                <a:cs typeface="Calibri"/>
                <a:sym typeface="Calibri"/>
              </a:rPr>
              <a:t>.</a:t>
            </a:r>
          </a:p>
          <a:p>
            <a:pPr lvl="0">
              <a:buSzPts val="1400"/>
            </a:pPr>
            <a:r>
              <a:rPr lang="en-IN" b="1" u="sng" dirty="0" smtClean="0">
                <a:latin typeface="Calibri"/>
                <a:ea typeface="Calibri"/>
                <a:cs typeface="Calibri"/>
                <a:sym typeface="Calibri"/>
              </a:rPr>
              <a:t>Advancement over Flatworms:</a:t>
            </a:r>
          </a:p>
          <a:p>
            <a:pPr lvl="0">
              <a:buSzPts val="1400"/>
            </a:pPr>
            <a:r>
              <a:rPr lang="en-IN" dirty="0" smtClean="0">
                <a:latin typeface="Calibri"/>
                <a:ea typeface="Calibri"/>
                <a:cs typeface="Calibri"/>
                <a:sym typeface="Calibri"/>
              </a:rPr>
              <a:t>(i) </a:t>
            </a:r>
            <a:r>
              <a:rPr lang="en-IN" dirty="0" err="1" smtClean="0">
                <a:latin typeface="Calibri"/>
                <a:ea typeface="Calibri"/>
                <a:cs typeface="Calibri"/>
                <a:sym typeface="Calibri"/>
              </a:rPr>
              <a:t>Pseudocoel</a:t>
            </a:r>
            <a:r>
              <a:rPr lang="en-IN" dirty="0" smtClean="0">
                <a:latin typeface="Calibri"/>
                <a:ea typeface="Calibri"/>
                <a:cs typeface="Calibri"/>
                <a:sym typeface="Calibri"/>
              </a:rPr>
              <a:t>.</a:t>
            </a:r>
          </a:p>
          <a:p>
            <a:pPr lvl="0">
              <a:buSzPts val="1400"/>
            </a:pPr>
            <a:r>
              <a:rPr lang="en-IN" dirty="0" smtClean="0">
                <a:latin typeface="Calibri"/>
                <a:ea typeface="Calibri"/>
                <a:cs typeface="Calibri"/>
                <a:sym typeface="Calibri"/>
              </a:rPr>
              <a:t>(ii) Complete digestive tract.</a:t>
            </a:r>
          </a:p>
          <a:p>
            <a:pPr lvl="0">
              <a:buSzPts val="1400"/>
            </a:pPr>
            <a:r>
              <a:rPr lang="en-IN" dirty="0" smtClean="0">
                <a:latin typeface="Calibri"/>
                <a:ea typeface="Calibri"/>
                <a:cs typeface="Calibri"/>
                <a:sym typeface="Calibri"/>
              </a:rPr>
              <a:t>(iii) Uni­sexual condition.</a:t>
            </a:r>
          </a:p>
        </p:txBody>
      </p:sp>
      <p:pic>
        <p:nvPicPr>
          <p:cNvPr id="8194" name="Picture 2" descr="Animal Kingdom Mnemonics 2 – Simplified Biology"/>
          <p:cNvPicPr>
            <a:picLocks noChangeAspect="1" noChangeArrowheads="1"/>
          </p:cNvPicPr>
          <p:nvPr/>
        </p:nvPicPr>
        <p:blipFill>
          <a:blip r:embed="rId4"/>
          <a:srcRect/>
          <a:stretch>
            <a:fillRect/>
          </a:stretch>
        </p:blipFill>
        <p:spPr bwMode="auto">
          <a:xfrm>
            <a:off x="1129004" y="2868385"/>
            <a:ext cx="7262173" cy="2160000"/>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72675" y="13576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latin typeface="Calibri" pitchFamily="34" charset="0"/>
                <a:cs typeface="Calibri" pitchFamily="34" charset="0"/>
              </a:rPr>
              <a:t>Characteristics of </a:t>
            </a:r>
            <a:r>
              <a:rPr lang="en-IN" sz="2200" b="1" dirty="0" err="1" smtClean="0">
                <a:solidFill>
                  <a:srgbClr val="FF0000"/>
                </a:solidFill>
                <a:latin typeface="Calibri" pitchFamily="34" charset="0"/>
                <a:cs typeface="Calibri" pitchFamily="34" charset="0"/>
              </a:rPr>
              <a:t>Annelida</a:t>
            </a:r>
            <a:endParaRPr lang="en-IN" sz="2200" b="1" dirty="0" smtClean="0">
              <a:solidFill>
                <a:srgbClr val="FF0000"/>
              </a:solidFill>
              <a:latin typeface="Calibri" pitchFamily="34" charset="0"/>
              <a:cs typeface="Calibri" pitchFamily="34" charset="0"/>
            </a:endParaRPr>
          </a:p>
          <a:p>
            <a:pPr lvl="0">
              <a:buSzPts val="1800"/>
            </a:pPr>
            <a:r>
              <a:rPr lang="en-IN" sz="1800" b="1" dirty="0" smtClean="0"/>
              <a:t>Latin </a:t>
            </a:r>
            <a:r>
              <a:rPr lang="en-IN" sz="1800" b="1" dirty="0" err="1" smtClean="0"/>
              <a:t>anellus</a:t>
            </a:r>
            <a:r>
              <a:rPr lang="en-IN" sz="1800" b="1" dirty="0" smtClean="0"/>
              <a:t>, "little ring"</a:t>
            </a:r>
            <a:endParaRPr sz="1800" b="1" i="0" u="none" strike="noStrike" cap="none">
              <a:solidFill>
                <a:srgbClr val="000000"/>
              </a:solidFill>
              <a:latin typeface="Arial"/>
              <a:ea typeface="Arial"/>
              <a:cs typeface="Arial"/>
              <a:sym typeface="Arial"/>
            </a:endParaRPr>
          </a:p>
        </p:txBody>
      </p:sp>
      <p:sp>
        <p:nvSpPr>
          <p:cNvPr id="64" name="Google Shape;64;p14"/>
          <p:cNvSpPr txBox="1"/>
          <p:nvPr/>
        </p:nvSpPr>
        <p:spPr>
          <a:xfrm>
            <a:off x="177283" y="821878"/>
            <a:ext cx="4926562" cy="3796775"/>
          </a:xfrm>
          <a:prstGeom prst="rect">
            <a:avLst/>
          </a:prstGeom>
          <a:noFill/>
          <a:ln>
            <a:noFill/>
          </a:ln>
        </p:spPr>
        <p:txBody>
          <a:bodyPr spcFirstLastPara="1" wrap="square" lIns="91425" tIns="91425" rIns="91425" bIns="91425" anchor="t" anchorCtr="0">
            <a:noAutofit/>
          </a:bodyPr>
          <a:lstStyle/>
          <a:p>
            <a:pPr lvl="0">
              <a:buSzPts val="1400"/>
            </a:pPr>
            <a:r>
              <a:rPr lang="en-IN" dirty="0" smtClean="0">
                <a:latin typeface="Calibri"/>
                <a:ea typeface="Calibri"/>
                <a:cs typeface="Calibri"/>
                <a:sym typeface="Calibri"/>
              </a:rPr>
              <a:t>The characteristics of the </a:t>
            </a:r>
            <a:r>
              <a:rPr lang="en-IN" dirty="0" err="1" smtClean="0">
                <a:latin typeface="Calibri"/>
                <a:ea typeface="Calibri"/>
                <a:cs typeface="Calibri"/>
                <a:sym typeface="Calibri"/>
              </a:rPr>
              <a:t>the</a:t>
            </a:r>
            <a:r>
              <a:rPr lang="en-IN" dirty="0" smtClean="0">
                <a:latin typeface="Calibri"/>
                <a:ea typeface="Calibri"/>
                <a:cs typeface="Calibri"/>
                <a:sym typeface="Calibri"/>
              </a:rPr>
              <a:t> Phylum </a:t>
            </a:r>
            <a:r>
              <a:rPr lang="en-IN" dirty="0" err="1" smtClean="0">
                <a:latin typeface="Calibri"/>
                <a:ea typeface="Calibri"/>
                <a:cs typeface="Calibri"/>
                <a:sym typeface="Calibri"/>
              </a:rPr>
              <a:t>Annelida</a:t>
            </a:r>
            <a:r>
              <a:rPr lang="en-IN" dirty="0" smtClean="0">
                <a:latin typeface="Calibri"/>
                <a:ea typeface="Calibri"/>
                <a:cs typeface="Calibri"/>
                <a:sym typeface="Calibri"/>
              </a:rPr>
              <a:t> are as follows:</a:t>
            </a:r>
          </a:p>
          <a:p>
            <a:pPr lvl="0">
              <a:buSzPts val="1400"/>
              <a:buFont typeface="Arial" pitchFamily="34" charset="0"/>
              <a:buChar char="•"/>
            </a:pPr>
            <a:r>
              <a:rPr lang="en-IN" dirty="0" smtClean="0">
                <a:latin typeface="Calibri"/>
                <a:ea typeface="Calibri"/>
                <a:cs typeface="Calibri"/>
                <a:sym typeface="Calibri"/>
              </a:rPr>
              <a:t>The Annelids are </a:t>
            </a:r>
            <a:r>
              <a:rPr lang="en-IN" dirty="0" err="1" smtClean="0">
                <a:latin typeface="Calibri"/>
                <a:ea typeface="Calibri"/>
                <a:cs typeface="Calibri"/>
                <a:sym typeface="Calibri"/>
              </a:rPr>
              <a:t>coelomate</a:t>
            </a:r>
            <a:r>
              <a:rPr lang="en-IN" dirty="0" smtClean="0">
                <a:latin typeface="Calibri"/>
                <a:ea typeface="Calibri"/>
                <a:cs typeface="Calibri"/>
                <a:sym typeface="Calibri"/>
              </a:rPr>
              <a:t> and </a:t>
            </a:r>
            <a:r>
              <a:rPr lang="en-IN" dirty="0" err="1" smtClean="0">
                <a:latin typeface="Calibri"/>
                <a:ea typeface="Calibri"/>
                <a:cs typeface="Calibri"/>
                <a:sym typeface="Calibri"/>
              </a:rPr>
              <a:t>triploblastic</a:t>
            </a:r>
            <a:r>
              <a:rPr lang="en-IN" dirty="0" smtClean="0">
                <a:latin typeface="Calibri"/>
                <a:ea typeface="Calibri"/>
                <a:cs typeface="Calibri"/>
                <a:sym typeface="Calibri"/>
              </a:rPr>
              <a:t>.</a:t>
            </a:r>
          </a:p>
          <a:p>
            <a:pPr lvl="0">
              <a:buSzPts val="1400"/>
              <a:buFont typeface="Arial" pitchFamily="34" charset="0"/>
              <a:buChar char="•"/>
            </a:pPr>
            <a:r>
              <a:rPr lang="en-IN" dirty="0" smtClean="0">
                <a:latin typeface="Calibri"/>
                <a:ea typeface="Calibri"/>
                <a:cs typeface="Calibri"/>
                <a:sym typeface="Calibri"/>
              </a:rPr>
              <a:t>They exhibit organ level organization.</a:t>
            </a:r>
          </a:p>
          <a:p>
            <a:pPr>
              <a:buSzPts val="1400"/>
              <a:buFont typeface="Arial" pitchFamily="34" charset="0"/>
              <a:buChar char="•"/>
            </a:pPr>
            <a:r>
              <a:rPr lang="en-IN" dirty="0" smtClean="0">
                <a:latin typeface="Calibri"/>
                <a:ea typeface="Calibri"/>
                <a:cs typeface="Calibri"/>
                <a:sym typeface="Calibri"/>
              </a:rPr>
              <a:t>The body is divided into a numerous segments called the </a:t>
            </a:r>
            <a:r>
              <a:rPr lang="en-IN" dirty="0" err="1" smtClean="0">
                <a:latin typeface="Calibri"/>
                <a:ea typeface="Calibri"/>
                <a:cs typeface="Calibri"/>
                <a:sym typeface="Calibri"/>
              </a:rPr>
              <a:t>metameres</a:t>
            </a:r>
            <a:r>
              <a:rPr lang="en-IN" dirty="0" smtClean="0">
                <a:latin typeface="Calibri"/>
                <a:ea typeface="Calibri"/>
                <a:cs typeface="Calibri"/>
                <a:sym typeface="Calibri"/>
              </a:rPr>
              <a:t>. The segmentation is known as </a:t>
            </a:r>
            <a:r>
              <a:rPr lang="en-IN" dirty="0" err="1" smtClean="0">
                <a:latin typeface="Calibri"/>
                <a:ea typeface="Calibri"/>
                <a:cs typeface="Calibri"/>
                <a:sym typeface="Calibri"/>
              </a:rPr>
              <a:t>metamerism</a:t>
            </a:r>
            <a:r>
              <a:rPr lang="en-IN" dirty="0" smtClean="0">
                <a:latin typeface="Calibri"/>
                <a:ea typeface="Calibri"/>
                <a:cs typeface="Calibri"/>
                <a:sym typeface="Calibri"/>
              </a:rPr>
              <a:t>.</a:t>
            </a:r>
          </a:p>
          <a:p>
            <a:pPr lvl="0">
              <a:buSzPts val="1400"/>
              <a:buFont typeface="Arial" pitchFamily="34" charset="0"/>
              <a:buChar char="•"/>
            </a:pPr>
            <a:r>
              <a:rPr lang="en-IN" dirty="0" smtClean="0">
                <a:latin typeface="Calibri"/>
                <a:ea typeface="Calibri"/>
                <a:cs typeface="Calibri"/>
                <a:sym typeface="Calibri"/>
              </a:rPr>
              <a:t>They respire through their body surface.</a:t>
            </a:r>
          </a:p>
          <a:p>
            <a:pPr lvl="0">
              <a:buSzPts val="1400"/>
              <a:buFont typeface="Arial" pitchFamily="34" charset="0"/>
              <a:buChar char="•"/>
            </a:pPr>
            <a:r>
              <a:rPr lang="en-IN" dirty="0" err="1" smtClean="0">
                <a:latin typeface="Calibri"/>
                <a:ea typeface="Calibri"/>
                <a:cs typeface="Calibri"/>
                <a:sym typeface="Calibri"/>
              </a:rPr>
              <a:t>Nephridia</a:t>
            </a:r>
            <a:r>
              <a:rPr lang="en-IN" dirty="0" smtClean="0">
                <a:latin typeface="Calibri"/>
                <a:ea typeface="Calibri"/>
                <a:cs typeface="Calibri"/>
                <a:sym typeface="Calibri"/>
              </a:rPr>
              <a:t> are the excretory organs.</a:t>
            </a:r>
          </a:p>
          <a:p>
            <a:pPr lvl="0">
              <a:buSzPts val="1400"/>
              <a:buFont typeface="Arial" pitchFamily="34" charset="0"/>
              <a:buChar char="•"/>
            </a:pPr>
            <a:r>
              <a:rPr lang="en-IN" dirty="0" smtClean="0">
                <a:latin typeface="Calibri"/>
                <a:ea typeface="Calibri"/>
                <a:cs typeface="Calibri"/>
                <a:sym typeface="Calibri"/>
              </a:rPr>
              <a:t>They have a well-developed circulatory and digestive system.</a:t>
            </a:r>
          </a:p>
          <a:p>
            <a:pPr lvl="0">
              <a:buSzPts val="1400"/>
              <a:buFont typeface="Arial" pitchFamily="34" charset="0"/>
              <a:buChar char="•"/>
            </a:pPr>
            <a:r>
              <a:rPr lang="en-IN" dirty="0" smtClean="0">
                <a:latin typeface="Calibri"/>
                <a:ea typeface="Calibri"/>
                <a:cs typeface="Calibri"/>
                <a:sym typeface="Calibri"/>
              </a:rPr>
              <a:t>Their body contains haemoglobin, which gives them a red colour.</a:t>
            </a:r>
          </a:p>
          <a:p>
            <a:pPr>
              <a:buSzPts val="1400"/>
              <a:buFont typeface="Arial" pitchFamily="34" charset="0"/>
              <a:buChar char="•"/>
            </a:pPr>
            <a:r>
              <a:rPr lang="en-IN" dirty="0" smtClean="0">
                <a:latin typeface="Calibri"/>
                <a:ea typeface="Calibri"/>
                <a:cs typeface="Calibri"/>
                <a:sym typeface="Calibri"/>
              </a:rPr>
              <a:t>Nervous system is formed of a pair of cerebral ganglia (brain) and a double ventral nerve cord</a:t>
            </a:r>
          </a:p>
          <a:p>
            <a:pPr>
              <a:buSzPts val="1400"/>
              <a:buFont typeface="Arial" pitchFamily="34" charset="0"/>
              <a:buChar char="•"/>
            </a:pPr>
            <a:r>
              <a:rPr lang="en-IN" dirty="0" smtClean="0">
                <a:latin typeface="Calibri"/>
                <a:ea typeface="Calibri"/>
                <a:cs typeface="Calibri"/>
                <a:sym typeface="Calibri"/>
              </a:rPr>
              <a:t> Excretory system is formed of </a:t>
            </a:r>
            <a:r>
              <a:rPr lang="en-IN" dirty="0" err="1" smtClean="0">
                <a:latin typeface="Calibri"/>
                <a:ea typeface="Calibri"/>
                <a:cs typeface="Calibri"/>
                <a:sym typeface="Calibri"/>
              </a:rPr>
              <a:t>segmentally</a:t>
            </a:r>
            <a:r>
              <a:rPr lang="en-IN" dirty="0" smtClean="0">
                <a:latin typeface="Calibri"/>
                <a:ea typeface="Calibri"/>
                <a:cs typeface="Calibri"/>
                <a:sym typeface="Calibri"/>
              </a:rPr>
              <a:t> arranged </a:t>
            </a:r>
            <a:r>
              <a:rPr lang="en-IN" dirty="0" err="1" smtClean="0">
                <a:latin typeface="Calibri"/>
                <a:ea typeface="Calibri"/>
                <a:cs typeface="Calibri"/>
                <a:sym typeface="Calibri"/>
              </a:rPr>
              <a:t>nephridia</a:t>
            </a:r>
            <a:r>
              <a:rPr lang="en-IN" dirty="0" smtClean="0">
                <a:latin typeface="Calibri"/>
                <a:ea typeface="Calibri"/>
                <a:cs typeface="Calibri"/>
                <a:sym typeface="Calibri"/>
              </a:rPr>
              <a:t>.</a:t>
            </a:r>
          </a:p>
          <a:p>
            <a:pPr lvl="0">
              <a:buSzPts val="1400"/>
              <a:buFont typeface="Arial" pitchFamily="34" charset="0"/>
              <a:buChar char="•"/>
            </a:pPr>
            <a:r>
              <a:rPr lang="en-IN" dirty="0" smtClean="0">
                <a:latin typeface="Calibri"/>
                <a:ea typeface="Calibri"/>
                <a:cs typeface="Calibri"/>
                <a:sym typeface="Calibri"/>
              </a:rPr>
              <a:t>Regeneration is a very common characteristic of the Annelids.</a:t>
            </a:r>
          </a:p>
          <a:p>
            <a:pPr lvl="0">
              <a:buSzPts val="1400"/>
              <a:buFont typeface="Arial" pitchFamily="34" charset="0"/>
              <a:buChar char="•"/>
            </a:pPr>
            <a:r>
              <a:rPr lang="en-IN" dirty="0" smtClean="0">
                <a:latin typeface="Calibri"/>
                <a:ea typeface="Calibri"/>
                <a:cs typeface="Calibri"/>
                <a:sym typeface="Calibri"/>
              </a:rPr>
              <a:t>Setae help them in movement.</a:t>
            </a:r>
          </a:p>
          <a:p>
            <a:pPr lvl="0">
              <a:buSzPts val="1400"/>
              <a:buFont typeface="Arial" pitchFamily="34" charset="0"/>
              <a:buChar char="•"/>
            </a:pPr>
            <a:r>
              <a:rPr lang="en-IN" dirty="0" smtClean="0">
                <a:latin typeface="Calibri"/>
                <a:ea typeface="Calibri"/>
                <a:cs typeface="Calibri"/>
                <a:sym typeface="Calibri"/>
              </a:rPr>
              <a:t>Hermaphrodite, i.e., male and female organs are present in the same body. They reproduce both sexually and asexually. The others reproduce </a:t>
            </a:r>
            <a:r>
              <a:rPr lang="en-IN" dirty="0" err="1" smtClean="0">
                <a:latin typeface="Calibri"/>
                <a:ea typeface="Calibri"/>
                <a:cs typeface="Calibri"/>
                <a:sym typeface="Calibri"/>
              </a:rPr>
              <a:t>sexually.Eg</a:t>
            </a:r>
            <a:r>
              <a:rPr lang="en-IN" dirty="0" smtClean="0">
                <a:latin typeface="Calibri"/>
                <a:ea typeface="Calibri"/>
                <a:cs typeface="Calibri"/>
                <a:sym typeface="Calibri"/>
              </a:rPr>
              <a:t>., Earthworms, and leeches</a:t>
            </a:r>
          </a:p>
        </p:txBody>
      </p:sp>
      <p:pic>
        <p:nvPicPr>
          <p:cNvPr id="6146" name="Picture 2" descr="Phylum Annelida- Neresis Diagram | Quizlet"/>
          <p:cNvPicPr>
            <a:picLocks noChangeAspect="1" noChangeArrowheads="1"/>
          </p:cNvPicPr>
          <p:nvPr/>
        </p:nvPicPr>
        <p:blipFill>
          <a:blip r:embed="rId4"/>
          <a:srcRect l="1313"/>
          <a:stretch>
            <a:fillRect/>
          </a:stretch>
        </p:blipFill>
        <p:spPr bwMode="auto">
          <a:xfrm>
            <a:off x="4935894" y="970384"/>
            <a:ext cx="4208106" cy="3321698"/>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150490"/>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latin typeface="Calibri" pitchFamily="34" charset="0"/>
                <a:cs typeface="Calibri" pitchFamily="34" charset="0"/>
              </a:rPr>
              <a:t>Unique Features.</a:t>
            </a:r>
          </a:p>
        </p:txBody>
      </p:sp>
      <p:sp>
        <p:nvSpPr>
          <p:cNvPr id="64" name="Google Shape;64;p14"/>
          <p:cNvSpPr txBox="1"/>
          <p:nvPr/>
        </p:nvSpPr>
        <p:spPr>
          <a:xfrm>
            <a:off x="254014" y="1045814"/>
            <a:ext cx="8688300" cy="2889600"/>
          </a:xfrm>
          <a:prstGeom prst="rect">
            <a:avLst/>
          </a:prstGeom>
          <a:noFill/>
          <a:ln>
            <a:noFill/>
          </a:ln>
        </p:spPr>
        <p:txBody>
          <a:bodyPr spcFirstLastPara="1" wrap="square" lIns="91425" tIns="91425" rIns="91425" bIns="91425" anchor="t" anchorCtr="0">
            <a:noAutofit/>
          </a:bodyPr>
          <a:lstStyle/>
          <a:p>
            <a:pPr lvl="0">
              <a:buSzPts val="1400"/>
            </a:pPr>
            <a:r>
              <a:rPr lang="en-IN" dirty="0" smtClean="0">
                <a:latin typeface="Calibri"/>
                <a:ea typeface="Calibri"/>
                <a:cs typeface="Calibri"/>
                <a:sym typeface="Calibri"/>
              </a:rPr>
              <a:t>Following are the Unique Features of </a:t>
            </a:r>
            <a:r>
              <a:rPr lang="en-IN" dirty="0" err="1" smtClean="0">
                <a:latin typeface="Calibri"/>
                <a:ea typeface="Calibri"/>
                <a:cs typeface="Calibri"/>
                <a:sym typeface="Calibri"/>
              </a:rPr>
              <a:t>annelida</a:t>
            </a:r>
            <a:r>
              <a:rPr lang="en-IN" dirty="0" smtClean="0">
                <a:latin typeface="Calibri"/>
                <a:ea typeface="Calibri"/>
                <a:cs typeface="Calibri"/>
                <a:sym typeface="Calibri"/>
              </a:rPr>
              <a:t> : </a:t>
            </a:r>
          </a:p>
          <a:p>
            <a:pPr lvl="0">
              <a:buSzPts val="1400"/>
            </a:pPr>
            <a:r>
              <a:rPr lang="en-IN" dirty="0" smtClean="0">
                <a:latin typeface="Calibri"/>
                <a:ea typeface="Calibri"/>
                <a:cs typeface="Calibri"/>
                <a:sym typeface="Calibri"/>
              </a:rPr>
              <a:t>(i) </a:t>
            </a:r>
            <a:r>
              <a:rPr lang="en-IN" dirty="0" err="1" smtClean="0">
                <a:latin typeface="Calibri"/>
                <a:ea typeface="Calibri"/>
                <a:cs typeface="Calibri"/>
                <a:sym typeface="Calibri"/>
              </a:rPr>
              <a:t>Metameric</a:t>
            </a:r>
            <a:r>
              <a:rPr lang="en-IN" dirty="0" smtClean="0">
                <a:latin typeface="Calibri"/>
                <a:ea typeface="Calibri"/>
                <a:cs typeface="Calibri"/>
                <a:sym typeface="Calibri"/>
              </a:rPr>
              <a:t> segmentation.</a:t>
            </a:r>
          </a:p>
          <a:p>
            <a:pPr lvl="0">
              <a:buSzPts val="1400"/>
            </a:pPr>
            <a:r>
              <a:rPr lang="en-IN" dirty="0" smtClean="0">
                <a:latin typeface="Calibri"/>
                <a:ea typeface="Calibri"/>
                <a:cs typeface="Calibri"/>
                <a:sym typeface="Calibri"/>
              </a:rPr>
              <a:t>(ii) Haemoglobin in the plasma.</a:t>
            </a:r>
          </a:p>
          <a:p>
            <a:pPr lvl="0">
              <a:buSzPts val="1400"/>
            </a:pPr>
            <a:r>
              <a:rPr lang="en-IN" dirty="0" smtClean="0">
                <a:latin typeface="Calibri"/>
                <a:ea typeface="Calibri"/>
                <a:cs typeface="Calibri"/>
                <a:sym typeface="Calibri"/>
              </a:rPr>
              <a:t>(iii) </a:t>
            </a:r>
            <a:r>
              <a:rPr lang="en-IN" dirty="0" err="1" smtClean="0">
                <a:latin typeface="Calibri"/>
                <a:ea typeface="Calibri"/>
                <a:cs typeface="Calibri"/>
                <a:sym typeface="Calibri"/>
              </a:rPr>
              <a:t>Nephridia</a:t>
            </a:r>
            <a:r>
              <a:rPr lang="en-IN" dirty="0" smtClean="0">
                <a:latin typeface="Calibri"/>
                <a:ea typeface="Calibri"/>
                <a:cs typeface="Calibri"/>
                <a:sym typeface="Calibri"/>
              </a:rPr>
              <a:t> for excretion and </a:t>
            </a:r>
            <a:r>
              <a:rPr lang="en-IN" dirty="0" err="1" smtClean="0">
                <a:latin typeface="Calibri"/>
                <a:ea typeface="Calibri"/>
                <a:cs typeface="Calibri"/>
                <a:sym typeface="Calibri"/>
              </a:rPr>
              <a:t>osmoregulation</a:t>
            </a:r>
            <a:r>
              <a:rPr lang="en-IN" dirty="0" smtClean="0">
                <a:latin typeface="Calibri"/>
                <a:ea typeface="Calibri"/>
                <a:cs typeface="Calibri"/>
                <a:sym typeface="Calibri"/>
              </a:rPr>
              <a:t>.</a:t>
            </a:r>
          </a:p>
          <a:p>
            <a:pPr lvl="0">
              <a:buSzPts val="1400"/>
            </a:pPr>
            <a:r>
              <a:rPr lang="en-IN" dirty="0" smtClean="0">
                <a:latin typeface="Calibri"/>
                <a:ea typeface="Calibri"/>
                <a:cs typeface="Calibri"/>
                <a:sym typeface="Calibri"/>
              </a:rPr>
              <a:t>(iv) Setae.</a:t>
            </a:r>
          </a:p>
          <a:p>
            <a:pPr lvl="0">
              <a:buSzPts val="1400"/>
            </a:pPr>
            <a:r>
              <a:rPr lang="en-IN" b="1" u="sng" dirty="0" smtClean="0">
                <a:latin typeface="Calibri"/>
                <a:ea typeface="Calibri"/>
                <a:cs typeface="Calibri"/>
                <a:sym typeface="Calibri"/>
              </a:rPr>
              <a:t>Advancement over Roundworms:</a:t>
            </a:r>
          </a:p>
          <a:p>
            <a:pPr lvl="0">
              <a:buSzPts val="1400"/>
            </a:pPr>
            <a:r>
              <a:rPr lang="en-IN" dirty="0" smtClean="0">
                <a:latin typeface="Calibri"/>
                <a:ea typeface="Calibri"/>
                <a:cs typeface="Calibri"/>
                <a:sym typeface="Calibri"/>
              </a:rPr>
              <a:t>(i) </a:t>
            </a:r>
            <a:r>
              <a:rPr lang="en-IN" dirty="0" err="1" smtClean="0">
                <a:latin typeface="Calibri"/>
                <a:ea typeface="Calibri"/>
                <a:cs typeface="Calibri"/>
                <a:sym typeface="Calibri"/>
              </a:rPr>
              <a:t>Metameric</a:t>
            </a:r>
            <a:r>
              <a:rPr lang="en-IN" dirty="0" smtClean="0">
                <a:latin typeface="Calibri"/>
                <a:ea typeface="Calibri"/>
                <a:cs typeface="Calibri"/>
                <a:sym typeface="Calibri"/>
              </a:rPr>
              <a:t> segmentation,</a:t>
            </a:r>
          </a:p>
          <a:p>
            <a:pPr lvl="0">
              <a:buSzPts val="1400"/>
            </a:pPr>
            <a:r>
              <a:rPr lang="en-IN" dirty="0" smtClean="0">
                <a:latin typeface="Calibri"/>
                <a:ea typeface="Calibri"/>
                <a:cs typeface="Calibri"/>
                <a:sym typeface="Calibri"/>
              </a:rPr>
              <a:t>(ii) Circular and longi­tudinal muscles are present in both body wall and the wall of the alimentary canal,</a:t>
            </a:r>
          </a:p>
          <a:p>
            <a:pPr lvl="0">
              <a:buSzPts val="1400"/>
            </a:pPr>
            <a:r>
              <a:rPr lang="en-IN" dirty="0" smtClean="0">
                <a:latin typeface="Calibri"/>
                <a:ea typeface="Calibri"/>
                <a:cs typeface="Calibri"/>
                <a:sym typeface="Calibri"/>
              </a:rPr>
              <a:t>(iii) True </a:t>
            </a:r>
            <a:r>
              <a:rPr lang="en-IN" dirty="0" err="1" smtClean="0">
                <a:latin typeface="Calibri"/>
                <a:ea typeface="Calibri"/>
                <a:cs typeface="Calibri"/>
                <a:sym typeface="Calibri"/>
              </a:rPr>
              <a:t>coelom</a:t>
            </a:r>
            <a:r>
              <a:rPr lang="en-IN" dirty="0" smtClean="0">
                <a:latin typeface="Calibri"/>
                <a:ea typeface="Calibri"/>
                <a:cs typeface="Calibri"/>
                <a:sym typeface="Calibri"/>
              </a:rPr>
              <a:t>,</a:t>
            </a:r>
          </a:p>
          <a:p>
            <a:pPr lvl="0">
              <a:buSzPts val="1400"/>
            </a:pPr>
            <a:r>
              <a:rPr lang="en-IN" dirty="0" smtClean="0">
                <a:latin typeface="Calibri"/>
                <a:ea typeface="Calibri"/>
                <a:cs typeface="Calibri"/>
                <a:sym typeface="Calibri"/>
              </a:rPr>
              <a:t>(iv) Blood vascular system contains red blood.</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TotalTime>
  <Words>905</Words>
  <Application>Microsoft Office PowerPoint</Application>
  <PresentationFormat>On-screen Show (16:9)</PresentationFormat>
  <Paragraphs>103</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Simple Light</vt:lpstr>
      <vt:lpstr>Slide 1</vt:lpstr>
      <vt:lpstr>Slide 2</vt:lpstr>
      <vt:lpstr>Slide 3</vt:lpstr>
      <vt:lpstr>Slide 4</vt:lpstr>
      <vt:lpstr>Slide 5</vt:lpstr>
      <vt:lpstr>Slide 6</vt:lpstr>
      <vt:lpstr>Slide 7</vt:lpstr>
      <vt:lpstr>Slide 8</vt:lpstr>
      <vt:lpstr>Slide 9</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PRAVAT</cp:lastModifiedBy>
  <cp:revision>21</cp:revision>
  <dcterms:modified xsi:type="dcterms:W3CDTF">2020-08-27T06:23:52Z</dcterms:modified>
</cp:coreProperties>
</file>