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6"/>
  </p:notesMasterIdLst>
  <p:sldIdLst>
    <p:sldId id="256" r:id="rId2"/>
    <p:sldId id="257" r:id="rId3"/>
    <p:sldId id="260" r:id="rId4"/>
    <p:sldId id="264" r:id="rId5"/>
    <p:sldId id="261" r:id="rId6"/>
    <p:sldId id="262" r:id="rId7"/>
    <p:sldId id="263" r:id="rId8"/>
    <p:sldId id="258" r:id="rId9"/>
    <p:sldId id="268" r:id="rId10"/>
    <p:sldId id="265" r:id="rId11"/>
    <p:sldId id="269" r:id="rId12"/>
    <p:sldId id="266" r:id="rId13"/>
    <p:sldId id="267" r:id="rId14"/>
    <p:sldId id="25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0" d="100"/>
          <a:sy n="100" d="100"/>
        </p:scale>
        <p:origin x="-498" y="6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6.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0" y="6538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PLANT KINGDOM</a:t>
            </a:r>
          </a:p>
          <a:p>
            <a:pPr lvl="0" algn="ctr">
              <a:buSzPts val="3100"/>
            </a:pPr>
            <a:r>
              <a:rPr lang="en-IN" sz="2500" b="1" dirty="0" smtClean="0">
                <a:solidFill>
                  <a:schemeClr val="tx1"/>
                </a:solidFill>
                <a:latin typeface="Calibri"/>
                <a:ea typeface="Calibri"/>
                <a:cs typeface="Calibri"/>
                <a:sym typeface="Calibri"/>
              </a:rPr>
              <a:t>BRYOPHYTES-LIVERWORT,MOSSES</a:t>
            </a:r>
            <a:r>
              <a:rPr lang="en-IN" sz="3000" b="1" dirty="0" smtClean="0">
                <a:solidFill>
                  <a:srgbClr val="FF0000"/>
                </a:solidFill>
                <a:latin typeface="Calibri"/>
                <a:ea typeface="Calibri"/>
                <a:cs typeface="Calibri"/>
                <a:sym typeface="Calibri"/>
              </a:rPr>
              <a:t> </a:t>
            </a:r>
          </a:p>
        </p:txBody>
      </p:sp>
      <p:sp>
        <p:nvSpPr>
          <p:cNvPr id="6" name="Google Shape;57;p13"/>
          <p:cNvSpPr txBox="1"/>
          <p:nvPr/>
        </p:nvSpPr>
        <p:spPr>
          <a:xfrm>
            <a:off x="2504713" y="2685460"/>
            <a:ext cx="4764000" cy="9669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lvl="0" indent="0" algn="l" rtl="0">
              <a:spcBef>
                <a:spcPts val="0"/>
              </a:spcBef>
              <a:spcAft>
                <a:spcPts val="0"/>
              </a:spcAft>
              <a:buNone/>
            </a:pPr>
            <a:r>
              <a:rPr lang="en" b="1" dirty="0"/>
              <a:t>SUBJECT : </a:t>
            </a:r>
            <a:r>
              <a:rPr lang="en" b="1" dirty="0" smtClean="0"/>
              <a:t>BIOLOGY </a:t>
            </a:r>
            <a:endParaRPr b="1"/>
          </a:p>
          <a:p>
            <a:pPr marL="0" lvl="0" indent="0" algn="l" rtl="0">
              <a:spcBef>
                <a:spcPts val="0"/>
              </a:spcBef>
              <a:spcAft>
                <a:spcPts val="0"/>
              </a:spcAft>
              <a:buNone/>
            </a:pPr>
            <a:r>
              <a:rPr lang="en" b="1" dirty="0"/>
              <a:t>CHAPTER NUMBER</a:t>
            </a:r>
            <a:r>
              <a:rPr lang="en" b="1" dirty="0" smtClean="0"/>
              <a:t>:</a:t>
            </a:r>
            <a:r>
              <a:rPr lang="en-IN" b="1" dirty="0" smtClean="0"/>
              <a:t> 3</a:t>
            </a:r>
            <a:endParaRPr b="1"/>
          </a:p>
          <a:p>
            <a:pPr marL="0" lvl="0" indent="0" algn="l" rtl="0">
              <a:spcBef>
                <a:spcPts val="0"/>
              </a:spcBef>
              <a:spcAft>
                <a:spcPts val="0"/>
              </a:spcAft>
              <a:buNone/>
            </a:pPr>
            <a:r>
              <a:rPr lang="en" b="1" dirty="0"/>
              <a:t>CHAPTER NAME </a:t>
            </a:r>
            <a:r>
              <a:rPr lang="en" b="1" dirty="0" smtClean="0"/>
              <a:t>: PLANT KINGDOM</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15525" y="2088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MOSSES</a:t>
            </a:r>
            <a:endParaRPr sz="1800" b="1" i="0" u="none" strike="noStrike" cap="none">
              <a:solidFill>
                <a:srgbClr val="000000"/>
              </a:solidFill>
              <a:latin typeface="Calibri" pitchFamily="34" charset="0"/>
              <a:cs typeface="Calibri" pitchFamily="34" charset="0"/>
              <a:sym typeface="Arial"/>
            </a:endParaRPr>
          </a:p>
        </p:txBody>
      </p:sp>
      <p:sp>
        <p:nvSpPr>
          <p:cNvPr id="71" name="Google Shape;71;p15"/>
          <p:cNvSpPr txBox="1"/>
          <p:nvPr/>
        </p:nvSpPr>
        <p:spPr>
          <a:xfrm>
            <a:off x="272675" y="765896"/>
            <a:ext cx="8404793"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 predominant stage of the life cycle of a moss is </a:t>
            </a:r>
            <a:r>
              <a:rPr lang="en-IN" b="1" dirty="0" smtClean="0">
                <a:latin typeface="Calibri"/>
                <a:ea typeface="Calibri"/>
                <a:cs typeface="Calibri"/>
                <a:sym typeface="Calibri"/>
              </a:rPr>
              <a:t>the gametophyte which consists of two stages.</a:t>
            </a:r>
          </a:p>
          <a:p>
            <a:pPr lvl="0">
              <a:spcAft>
                <a:spcPts val="600"/>
              </a:spcAft>
              <a:buSzPts val="1400"/>
              <a:buFont typeface="Arial" pitchFamily="34" charset="0"/>
              <a:buChar char="•"/>
            </a:pPr>
            <a:r>
              <a:rPr lang="en-IN" dirty="0" smtClean="0">
                <a:latin typeface="Calibri"/>
                <a:ea typeface="Calibri"/>
                <a:cs typeface="Calibri"/>
                <a:sym typeface="Calibri"/>
              </a:rPr>
              <a:t>The first stage is the </a:t>
            </a:r>
            <a:r>
              <a:rPr lang="en-IN" b="1" dirty="0" err="1" smtClean="0">
                <a:latin typeface="Calibri"/>
                <a:ea typeface="Calibri"/>
                <a:cs typeface="Calibri"/>
                <a:sym typeface="Calibri"/>
              </a:rPr>
              <a:t>protonema</a:t>
            </a:r>
            <a:r>
              <a:rPr lang="en-IN" dirty="0" smtClean="0">
                <a:latin typeface="Calibri"/>
                <a:ea typeface="Calibri"/>
                <a:cs typeface="Calibri"/>
                <a:sym typeface="Calibri"/>
              </a:rPr>
              <a:t> stage, which develops directly from a spore. It is a creeping, green, branched and frequently filamentous stage.</a:t>
            </a:r>
          </a:p>
          <a:p>
            <a:pPr lvl="0">
              <a:spcAft>
                <a:spcPts val="600"/>
              </a:spcAft>
              <a:buSzPts val="1400"/>
              <a:buFont typeface="Arial" pitchFamily="34" charset="0"/>
              <a:buChar char="•"/>
            </a:pPr>
            <a:r>
              <a:rPr lang="en-IN" dirty="0" smtClean="0">
                <a:latin typeface="Calibri"/>
                <a:ea typeface="Calibri"/>
                <a:cs typeface="Calibri"/>
                <a:sym typeface="Calibri"/>
              </a:rPr>
              <a:t>The second stage is the </a:t>
            </a:r>
            <a:r>
              <a:rPr lang="en-IN" b="1" dirty="0" smtClean="0">
                <a:latin typeface="Calibri"/>
                <a:ea typeface="Calibri"/>
                <a:cs typeface="Calibri"/>
                <a:sym typeface="Calibri"/>
              </a:rPr>
              <a:t>leafy stage, </a:t>
            </a:r>
            <a:r>
              <a:rPr lang="en-IN" dirty="0" smtClean="0">
                <a:latin typeface="Calibri"/>
                <a:ea typeface="Calibri"/>
                <a:cs typeface="Calibri"/>
                <a:sym typeface="Calibri"/>
              </a:rPr>
              <a:t>which develops from the secondary </a:t>
            </a:r>
            <a:r>
              <a:rPr lang="en-IN" dirty="0" err="1" smtClean="0">
                <a:latin typeface="Calibri"/>
                <a:ea typeface="Calibri"/>
                <a:cs typeface="Calibri"/>
                <a:sym typeface="Calibri"/>
              </a:rPr>
              <a:t>protonema</a:t>
            </a:r>
            <a:r>
              <a:rPr lang="en-IN" dirty="0" smtClean="0">
                <a:latin typeface="Calibri"/>
                <a:ea typeface="Calibri"/>
                <a:cs typeface="Calibri"/>
                <a:sym typeface="Calibri"/>
              </a:rPr>
              <a:t> as a lateral bud.</a:t>
            </a:r>
          </a:p>
          <a:p>
            <a:pPr lvl="0">
              <a:spcAft>
                <a:spcPts val="600"/>
              </a:spcAft>
              <a:buSzPts val="1400"/>
              <a:buFont typeface="Arial" pitchFamily="34" charset="0"/>
              <a:buChar char="•"/>
            </a:pPr>
            <a:r>
              <a:rPr lang="en-IN" dirty="0" smtClean="0">
                <a:latin typeface="Calibri"/>
                <a:ea typeface="Calibri"/>
                <a:cs typeface="Calibri"/>
                <a:sym typeface="Calibri"/>
              </a:rPr>
              <a:t>They consist of upright, slender axis bearing spirally arranged leaves. They are attached to the soil through multicellular and branched rhizoids. This stage bears the sex organs.</a:t>
            </a:r>
          </a:p>
          <a:p>
            <a:pPr lvl="0">
              <a:spcAft>
                <a:spcPts val="600"/>
              </a:spcAft>
              <a:buSzPts val="1400"/>
              <a:buFont typeface="Arial" pitchFamily="34" charset="0"/>
              <a:buChar char="•"/>
            </a:pPr>
            <a:r>
              <a:rPr lang="en-IN" dirty="0" smtClean="0">
                <a:latin typeface="Calibri"/>
                <a:ea typeface="Calibri"/>
                <a:cs typeface="Calibri"/>
                <a:sym typeface="Calibri"/>
              </a:rPr>
              <a:t>Vegetative reproduction in mosses is by </a:t>
            </a:r>
            <a:r>
              <a:rPr lang="en-IN" b="1" dirty="0" smtClean="0">
                <a:latin typeface="Calibri"/>
                <a:ea typeface="Calibri"/>
                <a:cs typeface="Calibri"/>
                <a:sym typeface="Calibri"/>
              </a:rPr>
              <a:t>fragmentation and budding in the secondary </a:t>
            </a:r>
            <a:r>
              <a:rPr lang="en-IN" b="1" dirty="0" err="1" smtClean="0">
                <a:latin typeface="Calibri"/>
                <a:ea typeface="Calibri"/>
                <a:cs typeface="Calibri"/>
                <a:sym typeface="Calibri"/>
              </a:rPr>
              <a:t>protonema</a:t>
            </a:r>
            <a:r>
              <a:rPr lang="en-IN" b="1"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In sexual reproduction, the sex organs </a:t>
            </a:r>
            <a:r>
              <a:rPr lang="en-IN" b="1" dirty="0" smtClean="0">
                <a:latin typeface="Calibri"/>
                <a:ea typeface="Calibri"/>
                <a:cs typeface="Calibri"/>
                <a:sym typeface="Calibri"/>
              </a:rPr>
              <a:t>antheridia and archegonia are produced at the apex of the leafy shoots.</a:t>
            </a:r>
          </a:p>
          <a:p>
            <a:pPr lvl="0">
              <a:spcAft>
                <a:spcPts val="600"/>
              </a:spcAft>
              <a:buSzPts val="1400"/>
              <a:buFont typeface="Arial" pitchFamily="34" charset="0"/>
              <a:buChar char="•"/>
            </a:pPr>
            <a:r>
              <a:rPr lang="en-IN" dirty="0" smtClean="0">
                <a:latin typeface="Calibri"/>
                <a:ea typeface="Calibri"/>
                <a:cs typeface="Calibri"/>
                <a:sym typeface="Calibri"/>
              </a:rPr>
              <a:t>After fertilisation, the zygote develops into a </a:t>
            </a:r>
            <a:r>
              <a:rPr lang="en-IN" b="1" dirty="0" err="1" smtClean="0">
                <a:latin typeface="Calibri"/>
                <a:ea typeface="Calibri"/>
                <a:cs typeface="Calibri"/>
                <a:sym typeface="Calibri"/>
              </a:rPr>
              <a:t>sporophyte</a:t>
            </a:r>
            <a:r>
              <a:rPr lang="en-IN" b="1" dirty="0" smtClean="0">
                <a:latin typeface="Calibri"/>
                <a:ea typeface="Calibri"/>
                <a:cs typeface="Calibri"/>
                <a:sym typeface="Calibri"/>
              </a:rPr>
              <a:t>, consisting of a foot, seta and capsule.</a:t>
            </a:r>
          </a:p>
          <a:p>
            <a:pPr lvl="0">
              <a:spcAft>
                <a:spcPts val="600"/>
              </a:spcAft>
              <a:buSzPts val="1400"/>
              <a:buFont typeface="Arial" pitchFamily="34" charset="0"/>
              <a:buChar char="•"/>
            </a:pPr>
            <a:r>
              <a:rPr lang="en-IN" dirty="0" smtClean="0">
                <a:latin typeface="Calibri"/>
                <a:ea typeface="Calibri"/>
                <a:cs typeface="Calibri"/>
                <a:sym typeface="Calibri"/>
              </a:rPr>
              <a:t>The </a:t>
            </a:r>
            <a:r>
              <a:rPr lang="en-IN" b="1" dirty="0" smtClean="0">
                <a:latin typeface="Calibri"/>
                <a:ea typeface="Calibri"/>
                <a:cs typeface="Calibri"/>
                <a:sym typeface="Calibri"/>
              </a:rPr>
              <a:t>capsule contains spores</a:t>
            </a:r>
            <a:r>
              <a:rPr lang="en-IN" dirty="0" smtClean="0">
                <a:latin typeface="Calibri"/>
                <a:ea typeface="Calibri"/>
                <a:cs typeface="Calibri"/>
                <a:sym typeface="Calibri"/>
              </a:rPr>
              <a:t>. Spores are formed after meiosis. The mosses have an elaborate mechanism of spore dispersal.</a:t>
            </a:r>
          </a:p>
          <a:p>
            <a:pPr lvl="0">
              <a:spcAft>
                <a:spcPts val="600"/>
              </a:spcAft>
              <a:buSzPts val="1400"/>
              <a:buFont typeface="Arial" pitchFamily="34" charset="0"/>
              <a:buChar char="•"/>
            </a:pPr>
            <a:r>
              <a:rPr lang="en-IN" dirty="0" smtClean="0">
                <a:latin typeface="Calibri"/>
                <a:ea typeface="Calibri"/>
                <a:cs typeface="Calibri"/>
                <a:sym typeface="Calibri"/>
              </a:rPr>
              <a:t>Common examples of mosses are </a:t>
            </a:r>
            <a:r>
              <a:rPr lang="en-IN" i="1" dirty="0" err="1" smtClean="0">
                <a:latin typeface="Calibri"/>
                <a:ea typeface="Calibri"/>
                <a:cs typeface="Calibri"/>
                <a:sym typeface="Calibri"/>
              </a:rPr>
              <a:t>Funaria</a:t>
            </a:r>
            <a:r>
              <a:rPr lang="en-IN" i="1" dirty="0" smtClean="0">
                <a:latin typeface="Calibri"/>
                <a:ea typeface="Calibri"/>
                <a:cs typeface="Calibri"/>
                <a:sym typeface="Calibri"/>
              </a:rPr>
              <a:t>, </a:t>
            </a:r>
            <a:r>
              <a:rPr lang="en-IN" i="1" dirty="0" err="1" smtClean="0">
                <a:latin typeface="Calibri"/>
                <a:ea typeface="Calibri"/>
                <a:cs typeface="Calibri"/>
                <a:sym typeface="Calibri"/>
              </a:rPr>
              <a:t>Polytrichum</a:t>
            </a:r>
            <a:r>
              <a:rPr lang="en-IN" i="1" dirty="0" smtClean="0">
                <a:latin typeface="Calibri"/>
                <a:ea typeface="Calibri"/>
                <a:cs typeface="Calibri"/>
                <a:sym typeface="Calibri"/>
              </a:rPr>
              <a:t> and Sphagnum.</a:t>
            </a:r>
          </a:p>
          <a:p>
            <a:pPr lvl="0">
              <a:spcAft>
                <a:spcPts val="6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pic>
        <p:nvPicPr>
          <p:cNvPr id="6" name="Google Shape;69;p15"/>
          <p:cNvPicPr preferRelativeResize="0"/>
          <p:nvPr/>
        </p:nvPicPr>
        <p:blipFill rotWithShape="1">
          <a:blip r:embed="rId3">
            <a:alphaModFix/>
          </a:blip>
          <a:srcRect/>
          <a:stretch/>
        </p:blipFill>
        <p:spPr>
          <a:xfrm>
            <a:off x="8462864" y="0"/>
            <a:ext cx="681135" cy="61582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MOSSES</a:t>
            </a:r>
            <a:endParaRPr sz="1800" b="1" i="0" u="none" strike="noStrike" cap="none">
              <a:solidFill>
                <a:srgbClr val="000000"/>
              </a:solidFill>
              <a:latin typeface="Calibri" pitchFamily="34" charset="0"/>
              <a:cs typeface="Calibri" pitchFamily="34" charset="0"/>
              <a:sym typeface="Arial"/>
            </a:endParaRPr>
          </a:p>
        </p:txBody>
      </p:sp>
      <p:sp>
        <p:nvSpPr>
          <p:cNvPr id="71" name="Google Shape;71;p15"/>
          <p:cNvSpPr txBox="1"/>
          <p:nvPr/>
        </p:nvSpPr>
        <p:spPr>
          <a:xfrm>
            <a:off x="272676" y="765896"/>
            <a:ext cx="498046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endParaRPr sz="1400" b="0" i="0" u="none" strike="noStrike" cap="none">
              <a:solidFill>
                <a:srgbClr val="000000"/>
              </a:solidFill>
              <a:latin typeface="Calibri"/>
              <a:ea typeface="Calibri"/>
              <a:cs typeface="Calibri"/>
              <a:sym typeface="Calibri"/>
            </a:endParaRPr>
          </a:p>
        </p:txBody>
      </p:sp>
      <p:pic>
        <p:nvPicPr>
          <p:cNvPr id="12290" name="Picture 2" descr="Life Cycle of a Moss"/>
          <p:cNvPicPr>
            <a:picLocks noChangeAspect="1" noChangeArrowheads="1"/>
          </p:cNvPicPr>
          <p:nvPr/>
        </p:nvPicPr>
        <p:blipFill>
          <a:blip r:embed="rId3"/>
          <a:srcRect/>
          <a:stretch>
            <a:fillRect/>
          </a:stretch>
        </p:blipFill>
        <p:spPr bwMode="auto">
          <a:xfrm>
            <a:off x="1810138" y="237067"/>
            <a:ext cx="5809862" cy="4766475"/>
          </a:xfrm>
          <a:prstGeom prst="rect">
            <a:avLst/>
          </a:prstGeom>
          <a:noFill/>
        </p:spPr>
      </p:pic>
      <p:pic>
        <p:nvPicPr>
          <p:cNvPr id="6" name="Google Shape;69;p15"/>
          <p:cNvPicPr preferRelativeResize="0"/>
          <p:nvPr/>
        </p:nvPicPr>
        <p:blipFill rotWithShape="1">
          <a:blip r:embed="rId4">
            <a:alphaModFix/>
          </a:blip>
          <a:srcRect/>
          <a:stretch/>
        </p:blipFill>
        <p:spPr>
          <a:xfrm>
            <a:off x="8462864" y="0"/>
            <a:ext cx="681135" cy="61582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FUNARIA</a:t>
            </a:r>
            <a:endParaRPr sz="1800" b="1" i="0" u="none" strike="noStrike" cap="none">
              <a:solidFill>
                <a:srgbClr val="000000"/>
              </a:solidFill>
              <a:latin typeface="Arial"/>
              <a:ea typeface="Arial"/>
              <a:cs typeface="Arial"/>
              <a:sym typeface="Arial"/>
            </a:endParaRPr>
          </a:p>
        </p:txBody>
      </p:sp>
      <p:sp>
        <p:nvSpPr>
          <p:cNvPr id="71" name="Google Shape;71;p15"/>
          <p:cNvSpPr txBox="1"/>
          <p:nvPr/>
        </p:nvSpPr>
        <p:spPr>
          <a:xfrm>
            <a:off x="272674" y="719242"/>
            <a:ext cx="868830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err="1" smtClean="0">
                <a:latin typeface="Calibri"/>
                <a:ea typeface="Calibri"/>
                <a:cs typeface="Calibri"/>
                <a:sym typeface="Calibri"/>
              </a:rPr>
              <a:t>Funaria</a:t>
            </a:r>
            <a:r>
              <a:rPr lang="en-IN" dirty="0" smtClean="0">
                <a:latin typeface="Calibri"/>
                <a:ea typeface="Calibri"/>
                <a:cs typeface="Calibri"/>
                <a:sym typeface="Calibri"/>
              </a:rPr>
              <a:t> is known as common </a:t>
            </a:r>
            <a:r>
              <a:rPr lang="en-IN" b="1" dirty="0" smtClean="0">
                <a:latin typeface="Calibri"/>
                <a:ea typeface="Calibri"/>
                <a:cs typeface="Calibri"/>
                <a:sym typeface="Calibri"/>
              </a:rPr>
              <a:t>moss or green moss or cord moss</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The main plant body of </a:t>
            </a:r>
            <a:r>
              <a:rPr lang="en-IN" dirty="0" err="1" smtClean="0">
                <a:latin typeface="Calibri"/>
                <a:ea typeface="Calibri"/>
                <a:cs typeface="Calibri"/>
                <a:sym typeface="Calibri"/>
              </a:rPr>
              <a:t>Funaria</a:t>
            </a:r>
            <a:r>
              <a:rPr lang="en-IN" dirty="0" smtClean="0">
                <a:latin typeface="Calibri"/>
                <a:ea typeface="Calibri"/>
                <a:cs typeface="Calibri"/>
                <a:sym typeface="Calibri"/>
              </a:rPr>
              <a:t> is gametophyte and is of two forms.</a:t>
            </a:r>
          </a:p>
          <a:p>
            <a:pPr marL="177800" lvl="0">
              <a:buSzPts val="1400"/>
            </a:pPr>
            <a:r>
              <a:rPr lang="en-IN" dirty="0" smtClean="0">
                <a:latin typeface="Calibri"/>
                <a:ea typeface="Calibri"/>
                <a:cs typeface="Calibri"/>
                <a:sym typeface="Calibri"/>
              </a:rPr>
              <a:t>(1)    Juvenile form (creeping </a:t>
            </a:r>
            <a:r>
              <a:rPr lang="en-IN" dirty="0" err="1" smtClean="0">
                <a:latin typeface="Calibri"/>
                <a:ea typeface="Calibri"/>
                <a:cs typeface="Calibri"/>
                <a:sym typeface="Calibri"/>
              </a:rPr>
              <a:t>protonema</a:t>
            </a:r>
            <a:r>
              <a:rPr lang="en-IN" dirty="0" smtClean="0">
                <a:latin typeface="Calibri"/>
                <a:ea typeface="Calibri"/>
                <a:cs typeface="Calibri"/>
                <a:sym typeface="Calibri"/>
              </a:rPr>
              <a:t>)</a:t>
            </a:r>
          </a:p>
          <a:p>
            <a:pPr marL="177800" lvl="0">
              <a:buSzPts val="1400"/>
            </a:pPr>
            <a:r>
              <a:rPr lang="en-IN" dirty="0" smtClean="0">
                <a:latin typeface="Calibri"/>
                <a:ea typeface="Calibri"/>
                <a:cs typeface="Calibri"/>
                <a:sym typeface="Calibri"/>
              </a:rPr>
              <a:t>(2)    Adult form (leafy </a:t>
            </a:r>
            <a:r>
              <a:rPr lang="en-IN" dirty="0" err="1" smtClean="0">
                <a:latin typeface="Calibri"/>
                <a:ea typeface="Calibri"/>
                <a:cs typeface="Calibri"/>
                <a:sym typeface="Calibri"/>
              </a:rPr>
              <a:t>gametophore</a:t>
            </a:r>
            <a:r>
              <a:rPr lang="en-IN" dirty="0" smtClean="0">
                <a:latin typeface="Calibri"/>
                <a:ea typeface="Calibri"/>
                <a:cs typeface="Calibri"/>
                <a:sym typeface="Calibri"/>
              </a:rPr>
              <a:t>)</a:t>
            </a:r>
          </a:p>
          <a:p>
            <a:pPr lvl="0">
              <a:buSzPts val="1400"/>
              <a:buFont typeface="Arial" pitchFamily="34" charset="0"/>
              <a:buChar char="•"/>
            </a:pPr>
            <a:r>
              <a:rPr lang="en-IN" b="1" dirty="0" err="1" smtClean="0">
                <a:latin typeface="Calibri"/>
                <a:ea typeface="Calibri"/>
                <a:cs typeface="Calibri"/>
                <a:sym typeface="Calibri"/>
              </a:rPr>
              <a:t>Protonema</a:t>
            </a:r>
            <a:r>
              <a:rPr lang="en-IN" dirty="0" smtClean="0">
                <a:latin typeface="Calibri"/>
                <a:ea typeface="Calibri"/>
                <a:cs typeface="Calibri"/>
                <a:sym typeface="Calibri"/>
              </a:rPr>
              <a:t> is the branched filamentous portion which is produced by germination of spores. It is ephemeral or short lived.</a:t>
            </a:r>
          </a:p>
          <a:p>
            <a:pPr lvl="0">
              <a:buSzPts val="1400"/>
              <a:buFont typeface="Arial" pitchFamily="34" charset="0"/>
              <a:buChar char="•"/>
            </a:pPr>
            <a:r>
              <a:rPr lang="en-IN" b="1" dirty="0" smtClean="0">
                <a:latin typeface="Calibri"/>
                <a:ea typeface="Calibri"/>
                <a:cs typeface="Calibri"/>
                <a:sym typeface="Calibri"/>
              </a:rPr>
              <a:t>Leafy </a:t>
            </a:r>
            <a:r>
              <a:rPr lang="en-IN" b="1" dirty="0" err="1" smtClean="0">
                <a:latin typeface="Calibri"/>
                <a:ea typeface="Calibri"/>
                <a:cs typeface="Calibri"/>
                <a:sym typeface="Calibri"/>
              </a:rPr>
              <a:t>gametophore</a:t>
            </a:r>
            <a:r>
              <a:rPr lang="en-IN" b="1" dirty="0" smtClean="0">
                <a:latin typeface="Calibri"/>
                <a:ea typeface="Calibri"/>
                <a:cs typeface="Calibri"/>
                <a:sym typeface="Calibri"/>
              </a:rPr>
              <a:t> </a:t>
            </a:r>
            <a:r>
              <a:rPr lang="en-IN" dirty="0" smtClean="0">
                <a:latin typeface="Calibri"/>
                <a:ea typeface="Calibri"/>
                <a:cs typeface="Calibri"/>
                <a:sym typeface="Calibri"/>
              </a:rPr>
              <a:t>develop from buds produced on </a:t>
            </a:r>
            <a:r>
              <a:rPr lang="en-IN" dirty="0" err="1" smtClean="0">
                <a:latin typeface="Calibri"/>
                <a:ea typeface="Calibri"/>
                <a:cs typeface="Calibri"/>
                <a:sym typeface="Calibri"/>
              </a:rPr>
              <a:t>protonema</a:t>
            </a:r>
            <a:r>
              <a:rPr lang="en-IN" dirty="0" smtClean="0">
                <a:latin typeface="Calibri"/>
                <a:ea typeface="Calibri"/>
                <a:cs typeface="Calibri"/>
                <a:sym typeface="Calibri"/>
              </a:rPr>
              <a:t> and is made up of axis with spirally arranged leaves. It is 1-3 cm in height, green and is </a:t>
            </a:r>
            <a:r>
              <a:rPr lang="en-IN" dirty="0" err="1" smtClean="0">
                <a:latin typeface="Calibri"/>
                <a:ea typeface="Calibri"/>
                <a:cs typeface="Calibri"/>
                <a:sym typeface="Calibri"/>
              </a:rPr>
              <a:t>monopodially</a:t>
            </a:r>
            <a:r>
              <a:rPr lang="en-IN" dirty="0" smtClean="0">
                <a:latin typeface="Calibri"/>
                <a:ea typeface="Calibri"/>
                <a:cs typeface="Calibri"/>
                <a:sym typeface="Calibri"/>
              </a:rPr>
              <a:t> branched.</a:t>
            </a:r>
          </a:p>
          <a:p>
            <a:pPr lvl="0">
              <a:buSzPts val="1400"/>
              <a:buFont typeface="Arial" pitchFamily="34" charset="0"/>
              <a:buChar char="•"/>
            </a:pPr>
            <a:r>
              <a:rPr lang="en-IN" dirty="0" smtClean="0">
                <a:latin typeface="Calibri"/>
                <a:ea typeface="Calibri"/>
                <a:cs typeface="Calibri"/>
                <a:sym typeface="Calibri"/>
              </a:rPr>
              <a:t>The main branch of leafy </a:t>
            </a:r>
            <a:r>
              <a:rPr lang="en-IN" dirty="0" err="1" smtClean="0">
                <a:latin typeface="Calibri"/>
                <a:ea typeface="Calibri"/>
                <a:cs typeface="Calibri"/>
                <a:sym typeface="Calibri"/>
              </a:rPr>
              <a:t>gametophore</a:t>
            </a:r>
            <a:r>
              <a:rPr lang="en-IN" dirty="0" smtClean="0">
                <a:latin typeface="Calibri"/>
                <a:ea typeface="Calibri"/>
                <a:cs typeface="Calibri"/>
                <a:sym typeface="Calibri"/>
              </a:rPr>
              <a:t> bears male reproductive organs, e.g., antheridia and the side branch is female branch. </a:t>
            </a:r>
          </a:p>
          <a:p>
            <a:pPr lvl="0">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sz="1400" b="0" i="0" u="none" strike="noStrike" cap="none">
              <a:solidFill>
                <a:srgbClr val="000000"/>
              </a:solidFill>
              <a:latin typeface="Calibri"/>
              <a:ea typeface="Calibri"/>
              <a:cs typeface="Calibri"/>
              <a:sym typeface="Calibri"/>
            </a:endParaRPr>
          </a:p>
        </p:txBody>
      </p:sp>
      <p:pic>
        <p:nvPicPr>
          <p:cNvPr id="6146" name="Picture 2" descr="Funaria hygrometrica Hedw., 1801 - Overview"/>
          <p:cNvPicPr>
            <a:picLocks noChangeAspect="1" noChangeArrowheads="1"/>
          </p:cNvPicPr>
          <p:nvPr/>
        </p:nvPicPr>
        <p:blipFill>
          <a:blip r:embed="rId4"/>
          <a:srcRect/>
          <a:stretch>
            <a:fillRect/>
          </a:stretch>
        </p:blipFill>
        <p:spPr bwMode="auto">
          <a:xfrm>
            <a:off x="1705817" y="2853065"/>
            <a:ext cx="2880000" cy="2160000"/>
          </a:xfrm>
          <a:prstGeom prst="rect">
            <a:avLst/>
          </a:prstGeom>
          <a:noFill/>
        </p:spPr>
      </p:pic>
      <p:sp>
        <p:nvSpPr>
          <p:cNvPr id="6148" name="AutoShape 4" descr="Entosthodon pulchell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0" name="AutoShape 6" descr="Entosthodon pulchell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sp>
        <p:nvSpPr>
          <p:cNvPr id="6152" name="AutoShape 8" descr="Entosthodon pulchellu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6153" name="Picture 9" descr="C:\Users\user\Desktop\Entosthodon_pulchellus_8d.jpeg"/>
          <p:cNvPicPr>
            <a:picLocks noChangeAspect="1" noChangeArrowheads="1"/>
          </p:cNvPicPr>
          <p:nvPr/>
        </p:nvPicPr>
        <p:blipFill>
          <a:blip r:embed="rId5"/>
          <a:srcRect l="4533" t="18143" r="3380"/>
          <a:stretch>
            <a:fillRect/>
          </a:stretch>
        </p:blipFill>
        <p:spPr bwMode="auto">
          <a:xfrm>
            <a:off x="4720514" y="2913138"/>
            <a:ext cx="3900194" cy="20628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37399" y="0"/>
            <a:ext cx="906601" cy="905069"/>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FUNARIA REPRODUCES BOTH BY VEGETATIVE AND </a:t>
            </a:r>
          </a:p>
          <a:p>
            <a:pPr lvl="0">
              <a:buSzPts val="2200"/>
            </a:pPr>
            <a:r>
              <a:rPr lang="en-IN" sz="2200" b="1" dirty="0" smtClean="0">
                <a:solidFill>
                  <a:srgbClr val="FF0000"/>
                </a:solidFill>
              </a:rPr>
              <a:t>SEXUAL METHODS.</a:t>
            </a:r>
          </a:p>
        </p:txBody>
      </p:sp>
      <p:sp>
        <p:nvSpPr>
          <p:cNvPr id="71" name="Google Shape;71;p15"/>
          <p:cNvSpPr txBox="1"/>
          <p:nvPr/>
        </p:nvSpPr>
        <p:spPr>
          <a:xfrm>
            <a:off x="206389" y="1237286"/>
            <a:ext cx="5335023" cy="3376896"/>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dirty="0" smtClean="0">
                <a:latin typeface="Calibri"/>
                <a:ea typeface="Calibri"/>
                <a:cs typeface="Calibri"/>
                <a:sym typeface="Calibri"/>
              </a:rPr>
              <a:t>(1) Vegetative reproduction: Vegetative reproduction takes place by </a:t>
            </a:r>
            <a:r>
              <a:rPr lang="en-IN" b="1" dirty="0" smtClean="0">
                <a:latin typeface="Calibri"/>
                <a:ea typeface="Calibri"/>
                <a:cs typeface="Calibri"/>
                <a:sym typeface="Calibri"/>
              </a:rPr>
              <a:t>fragmentation, primary </a:t>
            </a:r>
            <a:r>
              <a:rPr lang="en-IN" b="1" dirty="0" err="1" smtClean="0">
                <a:latin typeface="Calibri"/>
                <a:ea typeface="Calibri"/>
                <a:cs typeface="Calibri"/>
                <a:sym typeface="Calibri"/>
              </a:rPr>
              <a:t>protonema</a:t>
            </a:r>
            <a:r>
              <a:rPr lang="en-IN" b="1" dirty="0" smtClean="0">
                <a:latin typeface="Calibri"/>
                <a:ea typeface="Calibri"/>
                <a:cs typeface="Calibri"/>
                <a:sym typeface="Calibri"/>
              </a:rPr>
              <a:t>, secondary </a:t>
            </a:r>
            <a:r>
              <a:rPr lang="en-IN" b="1" dirty="0" err="1" smtClean="0">
                <a:latin typeface="Calibri"/>
                <a:ea typeface="Calibri"/>
                <a:cs typeface="Calibri"/>
                <a:sym typeface="Calibri"/>
              </a:rPr>
              <a:t>protonema</a:t>
            </a:r>
            <a:r>
              <a:rPr lang="en-IN" b="1" dirty="0" smtClean="0">
                <a:latin typeface="Calibri"/>
                <a:ea typeface="Calibri"/>
                <a:cs typeface="Calibri"/>
                <a:sym typeface="Calibri"/>
              </a:rPr>
              <a:t>, bulbils, </a:t>
            </a:r>
            <a:r>
              <a:rPr lang="en-IN" b="1" dirty="0" err="1" smtClean="0">
                <a:latin typeface="Calibri"/>
                <a:ea typeface="Calibri"/>
                <a:cs typeface="Calibri"/>
                <a:sym typeface="Calibri"/>
              </a:rPr>
              <a:t>gemma</a:t>
            </a:r>
            <a:r>
              <a:rPr lang="en-IN" b="1" dirty="0" smtClean="0">
                <a:latin typeface="Calibri"/>
                <a:ea typeface="Calibri"/>
                <a:cs typeface="Calibri"/>
                <a:sym typeface="Calibri"/>
              </a:rPr>
              <a:t> and </a:t>
            </a:r>
            <a:r>
              <a:rPr lang="en-IN" b="1" dirty="0" err="1" smtClean="0">
                <a:latin typeface="Calibri"/>
                <a:ea typeface="Calibri"/>
                <a:cs typeface="Calibri"/>
                <a:sym typeface="Calibri"/>
              </a:rPr>
              <a:t>apospory</a:t>
            </a:r>
            <a:r>
              <a:rPr lang="en-IN" b="1"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pPr>
            <a:r>
              <a:rPr lang="en-IN" dirty="0" smtClean="0">
                <a:latin typeface="Calibri"/>
                <a:ea typeface="Calibri"/>
                <a:cs typeface="Calibri"/>
                <a:sym typeface="Calibri"/>
              </a:rPr>
              <a:t>(2)  Sexual reproduction: </a:t>
            </a:r>
          </a:p>
          <a:p>
            <a:pPr lvl="0">
              <a:spcAft>
                <a:spcPts val="600"/>
              </a:spcAft>
              <a:buSzPts val="1400"/>
              <a:buFont typeface="Arial" pitchFamily="34" charset="0"/>
              <a:buChar char="•"/>
            </a:pPr>
            <a:r>
              <a:rPr lang="en-IN" dirty="0" smtClean="0">
                <a:latin typeface="Calibri"/>
                <a:ea typeface="Calibri"/>
                <a:cs typeface="Calibri"/>
                <a:sym typeface="Calibri"/>
              </a:rPr>
              <a:t>The </a:t>
            </a:r>
            <a:r>
              <a:rPr lang="en-IN" dirty="0" err="1" smtClean="0">
                <a:latin typeface="Calibri"/>
                <a:ea typeface="Calibri"/>
                <a:cs typeface="Calibri"/>
                <a:sym typeface="Calibri"/>
              </a:rPr>
              <a:t>Funaria</a:t>
            </a:r>
            <a:r>
              <a:rPr lang="en-IN" dirty="0" smtClean="0">
                <a:latin typeface="Calibri"/>
                <a:ea typeface="Calibri"/>
                <a:cs typeface="Calibri"/>
                <a:sym typeface="Calibri"/>
              </a:rPr>
              <a:t> plants are </a:t>
            </a:r>
            <a:r>
              <a:rPr lang="en-IN" b="1" dirty="0" err="1" smtClean="0">
                <a:latin typeface="Calibri"/>
                <a:ea typeface="Calibri"/>
                <a:cs typeface="Calibri"/>
                <a:sym typeface="Calibri"/>
              </a:rPr>
              <a:t>monoecious</a:t>
            </a:r>
            <a:r>
              <a:rPr lang="en-IN" dirty="0" smtClean="0">
                <a:latin typeface="Calibri"/>
                <a:ea typeface="Calibri"/>
                <a:cs typeface="Calibri"/>
                <a:sym typeface="Calibri"/>
              </a:rPr>
              <a:t> i.e., male (antheridia, club shaped) and female (archegonia, flask shaped) reproductive organs are produced on, the same plant but on different branches. Male organs mature first and hence </a:t>
            </a:r>
            <a:r>
              <a:rPr lang="en-IN" dirty="0" err="1" smtClean="0">
                <a:latin typeface="Calibri"/>
                <a:ea typeface="Calibri"/>
                <a:cs typeface="Calibri"/>
                <a:sym typeface="Calibri"/>
              </a:rPr>
              <a:t>Funaria</a:t>
            </a:r>
            <a:r>
              <a:rPr lang="en-IN" dirty="0" smtClean="0">
                <a:latin typeface="Calibri"/>
                <a:ea typeface="Calibri"/>
                <a:cs typeface="Calibri"/>
                <a:sym typeface="Calibri"/>
              </a:rPr>
              <a:t> plants are </a:t>
            </a:r>
            <a:r>
              <a:rPr lang="en-IN" dirty="0" err="1" smtClean="0">
                <a:latin typeface="Calibri"/>
                <a:ea typeface="Calibri"/>
                <a:cs typeface="Calibri"/>
                <a:sym typeface="Calibri"/>
              </a:rPr>
              <a:t>Protandrous</a:t>
            </a:r>
            <a:r>
              <a:rPr lang="en-IN"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There are two generations in life cycle of </a:t>
            </a:r>
            <a:r>
              <a:rPr lang="en-IN" dirty="0" err="1" smtClean="0">
                <a:latin typeface="Calibri"/>
                <a:ea typeface="Calibri"/>
                <a:cs typeface="Calibri"/>
                <a:sym typeface="Calibri"/>
              </a:rPr>
              <a:t>Funaria</a:t>
            </a:r>
            <a:r>
              <a:rPr lang="en-IN" dirty="0" smtClean="0">
                <a:latin typeface="Calibri"/>
                <a:ea typeface="Calibri"/>
                <a:cs typeface="Calibri"/>
                <a:sym typeface="Calibri"/>
              </a:rPr>
              <a:t>, i.e., </a:t>
            </a:r>
            <a:r>
              <a:rPr lang="en-IN" u="sng" dirty="0" smtClean="0">
                <a:latin typeface="Calibri"/>
                <a:ea typeface="Calibri"/>
                <a:cs typeface="Calibri"/>
                <a:sym typeface="Calibri"/>
              </a:rPr>
              <a:t>gametophytic generation (n) which is independent and complex and sporophytic generation (2n) which is partially dependent upon gametophytic generation.</a:t>
            </a:r>
          </a:p>
          <a:p>
            <a:pPr lvl="0">
              <a:spcAft>
                <a:spcPts val="600"/>
              </a:spcAft>
              <a:buSzPts val="1400"/>
              <a:buFont typeface="Arial" pitchFamily="34" charset="0"/>
              <a:buChar char="•"/>
            </a:pPr>
            <a:r>
              <a:rPr lang="en-IN" dirty="0" smtClean="0">
                <a:latin typeface="Calibri"/>
                <a:ea typeface="Calibri"/>
                <a:cs typeface="Calibri"/>
                <a:sym typeface="Calibri"/>
              </a:rPr>
              <a:t>These two generations follow each other in regular sequence. This is alternation of generations.</a:t>
            </a:r>
          </a:p>
        </p:txBody>
      </p:sp>
      <p:pic>
        <p:nvPicPr>
          <p:cNvPr id="8194" name="Picture 2" descr="Funaria - Bryophyta"/>
          <p:cNvPicPr>
            <a:picLocks noChangeAspect="1" noChangeArrowheads="1"/>
          </p:cNvPicPr>
          <p:nvPr/>
        </p:nvPicPr>
        <p:blipFill>
          <a:blip r:embed="rId4"/>
          <a:srcRect/>
          <a:stretch>
            <a:fillRect/>
          </a:stretch>
        </p:blipFill>
        <p:spPr bwMode="auto">
          <a:xfrm>
            <a:off x="5878286" y="1259633"/>
            <a:ext cx="3153747" cy="2945137"/>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97143"/>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BRYOPHYTES</a:t>
            </a:r>
          </a:p>
        </p:txBody>
      </p:sp>
      <p:sp>
        <p:nvSpPr>
          <p:cNvPr id="64" name="Google Shape;64;p14"/>
          <p:cNvSpPr txBox="1"/>
          <p:nvPr/>
        </p:nvSpPr>
        <p:spPr>
          <a:xfrm>
            <a:off x="263344" y="859202"/>
            <a:ext cx="8106215"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Bryophytes include the various mosses and liverworts that are found commonly growing in moist shaded areas in the hills.</a:t>
            </a:r>
          </a:p>
          <a:p>
            <a:pPr lvl="0">
              <a:spcAft>
                <a:spcPts val="600"/>
              </a:spcAft>
              <a:buSzPts val="1400"/>
              <a:buFont typeface="Arial" pitchFamily="34" charset="0"/>
              <a:buChar char="•"/>
            </a:pPr>
            <a:r>
              <a:rPr lang="en-IN" dirty="0" smtClean="0">
                <a:latin typeface="Calibri"/>
                <a:ea typeface="Calibri"/>
                <a:cs typeface="Calibri"/>
                <a:sym typeface="Calibri"/>
              </a:rPr>
              <a:t>Bryophytes are also called</a:t>
            </a:r>
            <a:r>
              <a:rPr lang="en-IN" b="1" dirty="0" smtClean="0">
                <a:latin typeface="Calibri"/>
                <a:ea typeface="Calibri"/>
                <a:cs typeface="Calibri"/>
                <a:sym typeface="Calibri"/>
              </a:rPr>
              <a:t> amphibians of the plant kingdom because these plants can live in soil but are dependent on water for sexual reproduction</a:t>
            </a:r>
            <a:r>
              <a:rPr lang="en-IN"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 They usually occur in damp, humid and shaded localities.</a:t>
            </a:r>
          </a:p>
          <a:p>
            <a:pPr lvl="0">
              <a:spcAft>
                <a:spcPts val="600"/>
              </a:spcAft>
              <a:buSzPts val="1400"/>
              <a:buFont typeface="Arial" pitchFamily="34" charset="0"/>
              <a:buChar char="•"/>
            </a:pPr>
            <a:r>
              <a:rPr lang="en-IN" dirty="0" smtClean="0">
                <a:latin typeface="Calibri"/>
                <a:ea typeface="Calibri"/>
                <a:cs typeface="Calibri"/>
                <a:sym typeface="Calibri"/>
              </a:rPr>
              <a:t>They play an important role in plant succession on bare rocks/ soil.</a:t>
            </a:r>
          </a:p>
          <a:p>
            <a:pPr lvl="0">
              <a:spcAft>
                <a:spcPts val="600"/>
              </a:spcAft>
              <a:buSzPts val="1400"/>
              <a:buFont typeface="Arial" pitchFamily="34" charset="0"/>
              <a:buChar char="•"/>
            </a:pPr>
            <a:r>
              <a:rPr lang="en-IN" dirty="0" smtClean="0">
                <a:latin typeface="Calibri"/>
                <a:ea typeface="Calibri"/>
                <a:cs typeface="Calibri"/>
                <a:sym typeface="Calibri"/>
              </a:rPr>
              <a:t>The plant body of bryophytes is more differentiated than that of algae. </a:t>
            </a:r>
          </a:p>
          <a:p>
            <a:pPr lvl="0">
              <a:spcAft>
                <a:spcPts val="600"/>
              </a:spcAft>
              <a:buSzPts val="1400"/>
              <a:buFont typeface="Arial" pitchFamily="34" charset="0"/>
              <a:buChar char="•"/>
            </a:pPr>
            <a:r>
              <a:rPr lang="en-IN" u="sng" dirty="0" smtClean="0">
                <a:latin typeface="Calibri"/>
                <a:ea typeface="Calibri"/>
                <a:cs typeface="Calibri"/>
                <a:sym typeface="Calibri"/>
              </a:rPr>
              <a:t>It is </a:t>
            </a:r>
            <a:r>
              <a:rPr lang="en-IN" u="sng" dirty="0" err="1" smtClean="0">
                <a:latin typeface="Calibri"/>
                <a:ea typeface="Calibri"/>
                <a:cs typeface="Calibri"/>
                <a:sym typeface="Calibri"/>
              </a:rPr>
              <a:t>thallus</a:t>
            </a:r>
            <a:r>
              <a:rPr lang="en-IN" u="sng" dirty="0" smtClean="0">
                <a:latin typeface="Calibri"/>
                <a:ea typeface="Calibri"/>
                <a:cs typeface="Calibri"/>
                <a:sym typeface="Calibri"/>
              </a:rPr>
              <a:t>-like and prostrate or erect, and attached to the substratum by unicellular or multicellular rhizoids. </a:t>
            </a:r>
          </a:p>
          <a:p>
            <a:pPr lvl="0">
              <a:spcAft>
                <a:spcPts val="600"/>
              </a:spcAft>
              <a:buSzPts val="1400"/>
              <a:buFont typeface="Arial" pitchFamily="34" charset="0"/>
              <a:buChar char="•"/>
            </a:pPr>
            <a:r>
              <a:rPr lang="en-IN" b="1" dirty="0" smtClean="0">
                <a:latin typeface="Calibri"/>
                <a:ea typeface="Calibri"/>
                <a:cs typeface="Calibri"/>
                <a:sym typeface="Calibri"/>
              </a:rPr>
              <a:t>They lack true roots, stem or leaves</a:t>
            </a:r>
            <a:r>
              <a:rPr lang="en-IN" dirty="0" smtClean="0">
                <a:latin typeface="Calibri"/>
                <a:ea typeface="Calibri"/>
                <a:cs typeface="Calibri"/>
                <a:sym typeface="Calibri"/>
              </a:rPr>
              <a:t>. They may possess root-like, leaf-like or stem-like structures.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78482"/>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CHARACTERISTICS OF BRYOPHYTES</a:t>
            </a:r>
          </a:p>
        </p:txBody>
      </p:sp>
      <p:sp>
        <p:nvSpPr>
          <p:cNvPr id="71" name="Google Shape;71;p15"/>
          <p:cNvSpPr txBox="1"/>
          <p:nvPr/>
        </p:nvSpPr>
        <p:spPr>
          <a:xfrm>
            <a:off x="272675" y="1148451"/>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 main plant body of the bryophyte is haploid. It produces gametes, hence is called a </a:t>
            </a:r>
            <a:r>
              <a:rPr lang="en-IN" b="1" dirty="0" smtClean="0">
                <a:latin typeface="Calibri"/>
                <a:ea typeface="Calibri"/>
                <a:cs typeface="Calibri"/>
                <a:sym typeface="Calibri"/>
              </a:rPr>
              <a:t>gametophyte.</a:t>
            </a:r>
          </a:p>
          <a:p>
            <a:pPr lvl="0">
              <a:spcAft>
                <a:spcPts val="600"/>
              </a:spcAft>
              <a:buSzPts val="1400"/>
              <a:buFont typeface="Arial" pitchFamily="34" charset="0"/>
              <a:buChar char="•"/>
            </a:pPr>
            <a:r>
              <a:rPr lang="en-IN" dirty="0" smtClean="0">
                <a:latin typeface="Calibri"/>
                <a:ea typeface="Calibri"/>
                <a:cs typeface="Calibri"/>
                <a:sym typeface="Calibri"/>
              </a:rPr>
              <a:t> The sex organs in bryophytes are </a:t>
            </a:r>
            <a:r>
              <a:rPr lang="en-IN" b="1" dirty="0" smtClean="0">
                <a:latin typeface="Calibri"/>
                <a:ea typeface="Calibri"/>
                <a:cs typeface="Calibri"/>
                <a:sym typeface="Calibri"/>
              </a:rPr>
              <a:t>multicellular.</a:t>
            </a:r>
          </a:p>
          <a:p>
            <a:pPr lvl="0">
              <a:spcAft>
                <a:spcPts val="600"/>
              </a:spcAft>
              <a:buSzPts val="1400"/>
              <a:buFont typeface="Arial" pitchFamily="34" charset="0"/>
              <a:buChar char="•"/>
            </a:pPr>
            <a:r>
              <a:rPr lang="en-IN" dirty="0" smtClean="0">
                <a:latin typeface="Calibri"/>
                <a:ea typeface="Calibri"/>
                <a:cs typeface="Calibri"/>
                <a:sym typeface="Calibri"/>
              </a:rPr>
              <a:t> The male sex organ is called </a:t>
            </a:r>
            <a:r>
              <a:rPr lang="en-IN" b="1" dirty="0" err="1" smtClean="0">
                <a:latin typeface="Calibri"/>
                <a:ea typeface="Calibri"/>
                <a:cs typeface="Calibri"/>
                <a:sym typeface="Calibri"/>
              </a:rPr>
              <a:t>antheridium</a:t>
            </a:r>
            <a:r>
              <a:rPr lang="en-IN" dirty="0" smtClean="0">
                <a:latin typeface="Calibri"/>
                <a:ea typeface="Calibri"/>
                <a:cs typeface="Calibri"/>
                <a:sym typeface="Calibri"/>
              </a:rPr>
              <a:t>. They produce biflagellate antherozoids.</a:t>
            </a:r>
          </a:p>
          <a:p>
            <a:pPr lvl="0">
              <a:spcAft>
                <a:spcPts val="600"/>
              </a:spcAft>
              <a:buSzPts val="1400"/>
              <a:buFont typeface="Arial" pitchFamily="34" charset="0"/>
              <a:buChar char="•"/>
            </a:pPr>
            <a:r>
              <a:rPr lang="en-IN" dirty="0" smtClean="0">
                <a:latin typeface="Calibri"/>
                <a:ea typeface="Calibri"/>
                <a:cs typeface="Calibri"/>
                <a:sym typeface="Calibri"/>
              </a:rPr>
              <a:t> The female sex organ called </a:t>
            </a:r>
            <a:r>
              <a:rPr lang="en-IN" b="1" dirty="0" err="1" smtClean="0">
                <a:latin typeface="Calibri"/>
                <a:ea typeface="Calibri"/>
                <a:cs typeface="Calibri"/>
                <a:sym typeface="Calibri"/>
              </a:rPr>
              <a:t>archegonium</a:t>
            </a:r>
            <a:r>
              <a:rPr lang="en-IN" dirty="0" smtClean="0">
                <a:latin typeface="Calibri"/>
                <a:ea typeface="Calibri"/>
                <a:cs typeface="Calibri"/>
                <a:sym typeface="Calibri"/>
              </a:rPr>
              <a:t> is flask-shaped and produces a single egg. </a:t>
            </a:r>
          </a:p>
          <a:p>
            <a:pPr lvl="0">
              <a:spcAft>
                <a:spcPts val="600"/>
              </a:spcAft>
              <a:buSzPts val="1400"/>
              <a:buFont typeface="Arial" pitchFamily="34" charset="0"/>
              <a:buChar char="•"/>
            </a:pPr>
            <a:r>
              <a:rPr lang="en-IN" dirty="0" smtClean="0">
                <a:latin typeface="Calibri"/>
                <a:ea typeface="Calibri"/>
                <a:cs typeface="Calibri"/>
                <a:sym typeface="Calibri"/>
              </a:rPr>
              <a:t>The antherozoids are released into water where they come in contact with </a:t>
            </a:r>
            <a:r>
              <a:rPr lang="en-IN" dirty="0" err="1" smtClean="0">
                <a:latin typeface="Calibri"/>
                <a:ea typeface="Calibri"/>
                <a:cs typeface="Calibri"/>
                <a:sym typeface="Calibri"/>
              </a:rPr>
              <a:t>archegonium</a:t>
            </a:r>
            <a:r>
              <a:rPr lang="en-IN" dirty="0" smtClean="0">
                <a:latin typeface="Calibri"/>
                <a:ea typeface="Calibri"/>
                <a:cs typeface="Calibri"/>
                <a:sym typeface="Calibri"/>
              </a:rPr>
              <a:t>. An </a:t>
            </a:r>
            <a:r>
              <a:rPr lang="en-IN" dirty="0" err="1" smtClean="0">
                <a:latin typeface="Calibri"/>
                <a:ea typeface="Calibri"/>
                <a:cs typeface="Calibri"/>
                <a:sym typeface="Calibri"/>
              </a:rPr>
              <a:t>antherozoid</a:t>
            </a:r>
            <a:r>
              <a:rPr lang="en-IN" dirty="0" smtClean="0">
                <a:latin typeface="Calibri"/>
                <a:ea typeface="Calibri"/>
                <a:cs typeface="Calibri"/>
                <a:sym typeface="Calibri"/>
              </a:rPr>
              <a:t> fuses with the egg to produce the zygote. Zygotes do not undergo reduction division immediately. They produce a multicellular body called a </a:t>
            </a:r>
            <a:r>
              <a:rPr lang="en-IN" b="1" dirty="0" err="1" smtClean="0">
                <a:latin typeface="Calibri"/>
                <a:ea typeface="Calibri"/>
                <a:cs typeface="Calibri"/>
                <a:sym typeface="Calibri"/>
              </a:rPr>
              <a:t>sporophyte</a:t>
            </a:r>
            <a:r>
              <a:rPr lang="en-IN"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The </a:t>
            </a:r>
            <a:r>
              <a:rPr lang="en-IN" b="1" dirty="0" err="1" smtClean="0">
                <a:latin typeface="Calibri"/>
                <a:ea typeface="Calibri"/>
                <a:cs typeface="Calibri"/>
                <a:sym typeface="Calibri"/>
              </a:rPr>
              <a:t>sporophyte</a:t>
            </a:r>
            <a:r>
              <a:rPr lang="en-IN" b="1" dirty="0" smtClean="0">
                <a:latin typeface="Calibri"/>
                <a:ea typeface="Calibri"/>
                <a:cs typeface="Calibri"/>
                <a:sym typeface="Calibri"/>
              </a:rPr>
              <a:t> is not free-living </a:t>
            </a:r>
            <a:r>
              <a:rPr lang="en-IN" dirty="0" smtClean="0">
                <a:latin typeface="Calibri"/>
                <a:ea typeface="Calibri"/>
                <a:cs typeface="Calibri"/>
                <a:sym typeface="Calibri"/>
              </a:rPr>
              <a:t>but attached to the </a:t>
            </a:r>
            <a:r>
              <a:rPr lang="en-IN" b="1" dirty="0" smtClean="0">
                <a:latin typeface="Calibri"/>
                <a:ea typeface="Calibri"/>
                <a:cs typeface="Calibri"/>
                <a:sym typeface="Calibri"/>
              </a:rPr>
              <a:t>photosynthetic gametophyte </a:t>
            </a:r>
            <a:r>
              <a:rPr lang="en-IN" dirty="0" smtClean="0">
                <a:latin typeface="Calibri"/>
                <a:ea typeface="Calibri"/>
                <a:cs typeface="Calibri"/>
                <a:sym typeface="Calibri"/>
              </a:rPr>
              <a:t>and derives nourishment from it.</a:t>
            </a:r>
          </a:p>
          <a:p>
            <a:pPr lvl="0">
              <a:spcAft>
                <a:spcPts val="600"/>
              </a:spcAft>
              <a:buSzPts val="1400"/>
              <a:buFont typeface="Arial" pitchFamily="34" charset="0"/>
              <a:buChar char="•"/>
            </a:pPr>
            <a:r>
              <a:rPr lang="en-IN" dirty="0" smtClean="0">
                <a:latin typeface="Calibri"/>
                <a:ea typeface="Calibri"/>
                <a:cs typeface="Calibri"/>
                <a:sym typeface="Calibri"/>
              </a:rPr>
              <a:t>Some cells of the </a:t>
            </a:r>
            <a:r>
              <a:rPr lang="en-IN" u="sng" dirty="0" err="1" smtClean="0">
                <a:latin typeface="Calibri"/>
                <a:ea typeface="Calibri"/>
                <a:cs typeface="Calibri"/>
                <a:sym typeface="Calibri"/>
              </a:rPr>
              <a:t>sporophyte</a:t>
            </a:r>
            <a:r>
              <a:rPr lang="en-IN" u="sng" dirty="0" smtClean="0">
                <a:latin typeface="Calibri"/>
                <a:ea typeface="Calibri"/>
                <a:cs typeface="Calibri"/>
                <a:sym typeface="Calibri"/>
              </a:rPr>
              <a:t> undergo reduction division (meiosis) to produce haploid spores</a:t>
            </a:r>
            <a:r>
              <a:rPr lang="en-IN" dirty="0" smtClean="0">
                <a:latin typeface="Calibri"/>
                <a:ea typeface="Calibri"/>
                <a:cs typeface="Calibri"/>
                <a:sym typeface="Calibri"/>
              </a:rPr>
              <a:t>. These </a:t>
            </a:r>
            <a:r>
              <a:rPr lang="en-IN" b="1" dirty="0" smtClean="0">
                <a:latin typeface="Calibri"/>
                <a:ea typeface="Calibri"/>
                <a:cs typeface="Calibri"/>
                <a:sym typeface="Calibri"/>
              </a:rPr>
              <a:t>spores germinate to produce gametophyte.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225134"/>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DIFFERENCES BETWEEN ANTHERIDIA AND ARCHEGONIA</a:t>
            </a: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fontAlgn="t">
              <a:spcAft>
                <a:spcPts val="600"/>
              </a:spcAft>
            </a:pPr>
            <a:r>
              <a:rPr lang="en-IN" b="1" dirty="0" smtClean="0">
                <a:latin typeface="Calibri" pitchFamily="34" charset="0"/>
              </a:rPr>
              <a:t>		Antheridia				Archegonia</a:t>
            </a:r>
            <a:endParaRPr lang="en-IN" dirty="0" smtClean="0">
              <a:latin typeface="Calibri" pitchFamily="34" charset="0"/>
            </a:endParaRPr>
          </a:p>
          <a:p>
            <a:pPr fontAlgn="t">
              <a:spcAft>
                <a:spcPts val="600"/>
              </a:spcAft>
            </a:pPr>
            <a:r>
              <a:rPr lang="en-IN" dirty="0" smtClean="0">
                <a:latin typeface="Calibri" pitchFamily="34" charset="0"/>
              </a:rPr>
              <a:t>1.They are male organs of bryophytes and </a:t>
            </a:r>
            <a:r>
              <a:rPr lang="en-IN" dirty="0" err="1" smtClean="0">
                <a:latin typeface="Calibri" pitchFamily="34" charset="0"/>
              </a:rPr>
              <a:t>pteridophytes</a:t>
            </a:r>
            <a:r>
              <a:rPr lang="en-IN" dirty="0" smtClean="0">
                <a:latin typeface="Calibri" pitchFamily="34" charset="0"/>
              </a:rPr>
              <a:t>.          1.They are female organs of </a:t>
            </a:r>
            <a:r>
              <a:rPr lang="en-IN" dirty="0" err="1" smtClean="0">
                <a:latin typeface="Calibri" pitchFamily="34" charset="0"/>
              </a:rPr>
              <a:t>bryophytes,pteridophytes</a:t>
            </a:r>
            <a:r>
              <a:rPr lang="en-IN" dirty="0" smtClean="0">
                <a:latin typeface="Calibri" pitchFamily="34" charset="0"/>
              </a:rPr>
              <a:t> 					and gymnosperms.</a:t>
            </a:r>
          </a:p>
          <a:p>
            <a:pPr fontAlgn="t">
              <a:spcAft>
                <a:spcPts val="600"/>
              </a:spcAft>
            </a:pPr>
            <a:r>
              <a:rPr lang="en-IN" dirty="0" smtClean="0">
                <a:latin typeface="Calibri" pitchFamily="34" charset="0"/>
              </a:rPr>
              <a:t>2.Antheridia are generally rounded in outline.		2.Archegonia are usually flask-shaped in outline.</a:t>
            </a:r>
          </a:p>
          <a:p>
            <a:pPr fontAlgn="t">
              <a:spcAft>
                <a:spcPts val="600"/>
              </a:spcAft>
            </a:pPr>
            <a:r>
              <a:rPr lang="en-IN" dirty="0" smtClean="0">
                <a:latin typeface="Calibri" pitchFamily="34" charset="0"/>
              </a:rPr>
              <a:t>3.Sterile cells are absent inside.			3.Sterile cells occur in the interior of archegonia.</a:t>
            </a:r>
          </a:p>
          <a:p>
            <a:pPr fontAlgn="t">
              <a:spcAft>
                <a:spcPts val="600"/>
              </a:spcAft>
            </a:pPr>
            <a:r>
              <a:rPr lang="en-IN" dirty="0" smtClean="0">
                <a:latin typeface="Calibri" pitchFamily="34" charset="0"/>
              </a:rPr>
              <a:t>4.An </a:t>
            </a:r>
            <a:r>
              <a:rPr lang="en-IN" dirty="0" err="1" smtClean="0">
                <a:latin typeface="Calibri" pitchFamily="34" charset="0"/>
              </a:rPr>
              <a:t>antheridium</a:t>
            </a:r>
            <a:r>
              <a:rPr lang="en-IN" dirty="0" smtClean="0">
                <a:latin typeface="Calibri" pitchFamily="34" charset="0"/>
              </a:rPr>
              <a:t> forms a large number of male gametes.	4.An </a:t>
            </a:r>
            <a:r>
              <a:rPr lang="en-IN" dirty="0" err="1" smtClean="0">
                <a:latin typeface="Calibri" pitchFamily="34" charset="0"/>
              </a:rPr>
              <a:t>archegonium</a:t>
            </a:r>
            <a:r>
              <a:rPr lang="en-IN" dirty="0" smtClean="0">
                <a:latin typeface="Calibri" pitchFamily="34" charset="0"/>
              </a:rPr>
              <a:t> encloses a single female gamete.</a:t>
            </a:r>
          </a:p>
          <a:p>
            <a:pPr fontAlgn="t">
              <a:spcAft>
                <a:spcPts val="600"/>
              </a:spcAft>
            </a:pPr>
            <a:r>
              <a:rPr lang="en-IN" dirty="0" smtClean="0">
                <a:latin typeface="Calibri" pitchFamily="34" charset="0"/>
              </a:rPr>
              <a:t>5.The male gametes produced in an </a:t>
            </a:r>
            <a:r>
              <a:rPr lang="en-IN" dirty="0" err="1" smtClean="0">
                <a:latin typeface="Calibri" pitchFamily="34" charset="0"/>
              </a:rPr>
              <a:t>antheridium</a:t>
            </a:r>
            <a:r>
              <a:rPr lang="en-IN" dirty="0" smtClean="0">
                <a:latin typeface="Calibri" pitchFamily="34" charset="0"/>
              </a:rPr>
              <a:t> are usually.    5.The female gamete or egg present in an </a:t>
            </a:r>
            <a:r>
              <a:rPr lang="en-IN" dirty="0" err="1" smtClean="0">
                <a:latin typeface="Calibri" pitchFamily="34" charset="0"/>
              </a:rPr>
              <a:t>archegonium</a:t>
            </a:r>
            <a:r>
              <a:rPr lang="en-IN" dirty="0" smtClean="0">
                <a:latin typeface="Calibri" pitchFamily="34" charset="0"/>
              </a:rPr>
              <a:t>         motile 					is usually non-motile.</a:t>
            </a:r>
            <a:endParaRPr lang="en-IN" dirty="0">
              <a:latin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78481"/>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ECONOMIC IMPORTANCE OF BRYOPHYTES</a:t>
            </a:r>
          </a:p>
        </p:txBody>
      </p:sp>
      <p:sp>
        <p:nvSpPr>
          <p:cNvPr id="71" name="Google Shape;71;p15"/>
          <p:cNvSpPr txBox="1"/>
          <p:nvPr/>
        </p:nvSpPr>
        <p:spPr>
          <a:xfrm>
            <a:off x="253625" y="90430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Bryophytes in general are of little economic importance but some mosses provide food for herbaceous mammals, birds and other animals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Species of Sphagnum, a moss, provide peat that have long been used as fuel, and because of their capacity to hold water as packing material for </a:t>
            </a:r>
            <a:r>
              <a:rPr lang="en-IN" dirty="0" err="1" smtClean="0">
                <a:latin typeface="Calibri"/>
                <a:ea typeface="Calibri"/>
                <a:cs typeface="Calibri"/>
                <a:sym typeface="Calibri"/>
              </a:rPr>
              <a:t>trans­shipment</a:t>
            </a:r>
            <a:r>
              <a:rPr lang="en-IN" dirty="0" smtClean="0">
                <a:latin typeface="Calibri"/>
                <a:ea typeface="Calibri"/>
                <a:cs typeface="Calibri"/>
                <a:sym typeface="Calibri"/>
              </a:rPr>
              <a:t> of living material</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Mosses along with lichens are the first organisms to colonize rocks and hence, are of great ecological importance. They decompose rocks making the substrate suitable for the growth of higher plants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Since mosses form dense mats on the soil, they reduce the impact of falling rain and prevent soil erosion.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31828"/>
            <a:ext cx="925650" cy="925650"/>
          </a:xfrm>
          <a:prstGeom prst="rect">
            <a:avLst/>
          </a:prstGeom>
          <a:noFill/>
          <a:ln>
            <a:noFill/>
          </a:ln>
        </p:spPr>
      </p:pic>
      <p:sp>
        <p:nvSpPr>
          <p:cNvPr id="70" name="Google Shape;70;p15"/>
          <p:cNvSpPr txBox="1"/>
          <p:nvPr/>
        </p:nvSpPr>
        <p:spPr>
          <a:xfrm>
            <a:off x="309998" y="191744"/>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LIFE CYCLE OF BRYOPHYTES</a:t>
            </a:r>
          </a:p>
        </p:txBody>
      </p:sp>
      <p:sp>
        <p:nvSpPr>
          <p:cNvPr id="71" name="Google Shape;71;p15"/>
          <p:cNvSpPr txBox="1"/>
          <p:nvPr/>
        </p:nvSpPr>
        <p:spPr>
          <a:xfrm>
            <a:off x="244684" y="616606"/>
            <a:ext cx="4607234" cy="2889600"/>
          </a:xfrm>
          <a:prstGeom prst="rect">
            <a:avLst/>
          </a:prstGeom>
          <a:noFill/>
          <a:ln>
            <a:noFill/>
          </a:ln>
        </p:spPr>
        <p:txBody>
          <a:bodyPr spcFirstLastPara="1" wrap="square" lIns="91425" tIns="91425" rIns="91425" bIns="91425" anchor="t" anchorCtr="0">
            <a:noAutofit/>
          </a:bodyPr>
          <a:lstStyle/>
          <a:p>
            <a:pPr lvl="0">
              <a:spcAft>
                <a:spcPts val="300"/>
              </a:spcAft>
              <a:buSzPts val="1400"/>
              <a:buFont typeface="Arial" pitchFamily="34" charset="0"/>
              <a:buChar char="•"/>
            </a:pPr>
            <a:r>
              <a:rPr lang="en-IN" dirty="0" smtClean="0">
                <a:latin typeface="Calibri"/>
                <a:ea typeface="Calibri"/>
                <a:cs typeface="Calibri"/>
                <a:sym typeface="Calibri"/>
              </a:rPr>
              <a:t>The life cycle of bryophytes consists of two distinct phases - the gametophytic phase and the sporophytic phase.</a:t>
            </a:r>
          </a:p>
          <a:p>
            <a:pPr lvl="0">
              <a:spcAft>
                <a:spcPts val="300"/>
              </a:spcAft>
              <a:buSzPts val="1400"/>
              <a:buFont typeface="Arial" pitchFamily="34" charset="0"/>
              <a:buChar char="•"/>
            </a:pPr>
            <a:r>
              <a:rPr lang="en-IN" dirty="0" smtClean="0">
                <a:latin typeface="Calibri"/>
                <a:ea typeface="Calibri"/>
                <a:cs typeface="Calibri"/>
                <a:sym typeface="Calibri"/>
              </a:rPr>
              <a:t>The </a:t>
            </a:r>
            <a:r>
              <a:rPr lang="en-IN" b="1" dirty="0" smtClean="0">
                <a:latin typeface="Calibri"/>
                <a:ea typeface="Calibri"/>
                <a:cs typeface="Calibri"/>
                <a:sym typeface="Calibri"/>
              </a:rPr>
              <a:t>haploid gametophyte is dominant</a:t>
            </a:r>
            <a:r>
              <a:rPr lang="en-IN" dirty="0" smtClean="0">
                <a:latin typeface="Calibri"/>
                <a:ea typeface="Calibri"/>
                <a:cs typeface="Calibri"/>
                <a:sym typeface="Calibri"/>
              </a:rPr>
              <a:t>, long lived, green and independent whereas the </a:t>
            </a:r>
            <a:r>
              <a:rPr lang="en-IN" b="1" dirty="0" smtClean="0">
                <a:latin typeface="Calibri"/>
                <a:ea typeface="Calibri"/>
                <a:cs typeface="Calibri"/>
                <a:sym typeface="Calibri"/>
              </a:rPr>
              <a:t>diploid </a:t>
            </a:r>
            <a:r>
              <a:rPr lang="en-IN" b="1" dirty="0" err="1" smtClean="0">
                <a:latin typeface="Calibri"/>
                <a:ea typeface="Calibri"/>
                <a:cs typeface="Calibri"/>
                <a:sym typeface="Calibri"/>
              </a:rPr>
              <a:t>sporophyte</a:t>
            </a:r>
            <a:r>
              <a:rPr lang="en-IN" b="1" dirty="0" smtClean="0">
                <a:latin typeface="Calibri"/>
                <a:ea typeface="Calibri"/>
                <a:cs typeface="Calibri"/>
                <a:sym typeface="Calibri"/>
              </a:rPr>
              <a:t> is short lived and dependent upon the gametophyte</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The two phases are morphologically distinct.</a:t>
            </a:r>
          </a:p>
          <a:p>
            <a:pPr lvl="0">
              <a:spcAft>
                <a:spcPts val="300"/>
              </a:spcAft>
              <a:buSzPts val="1400"/>
              <a:buFont typeface="Arial" pitchFamily="34" charset="0"/>
              <a:buChar char="•"/>
            </a:pPr>
            <a:r>
              <a:rPr lang="en-IN" dirty="0" smtClean="0">
                <a:latin typeface="Calibri"/>
                <a:ea typeface="Calibri"/>
                <a:cs typeface="Calibri"/>
                <a:sym typeface="Calibri"/>
              </a:rPr>
              <a:t>The gametophytes are either </a:t>
            </a:r>
            <a:r>
              <a:rPr lang="en-IN" b="1" dirty="0" smtClean="0">
                <a:latin typeface="Calibri"/>
                <a:ea typeface="Calibri"/>
                <a:cs typeface="Calibri"/>
                <a:sym typeface="Calibri"/>
              </a:rPr>
              <a:t>thalloid </a:t>
            </a:r>
            <a:r>
              <a:rPr lang="en-IN" dirty="0" smtClean="0">
                <a:latin typeface="Calibri"/>
                <a:ea typeface="Calibri"/>
                <a:cs typeface="Calibri"/>
                <a:sym typeface="Calibri"/>
              </a:rPr>
              <a:t>(i.e., not differentiated into true roots, true stem and true leaves) or </a:t>
            </a:r>
            <a:r>
              <a:rPr lang="en-IN" b="1" dirty="0" smtClean="0">
                <a:latin typeface="Calibri"/>
                <a:ea typeface="Calibri"/>
                <a:cs typeface="Calibri"/>
                <a:sym typeface="Calibri"/>
              </a:rPr>
              <a:t>leafy shoot </a:t>
            </a:r>
            <a:r>
              <a:rPr lang="en-IN" dirty="0" smtClean="0">
                <a:latin typeface="Calibri"/>
                <a:ea typeface="Calibri"/>
                <a:cs typeface="Calibri"/>
                <a:sym typeface="Calibri"/>
              </a:rPr>
              <a:t>having stem-like central axis and leaf-like appendages.</a:t>
            </a:r>
          </a:p>
          <a:p>
            <a:pPr lvl="0">
              <a:spcAft>
                <a:spcPts val="300"/>
              </a:spcAft>
              <a:buSzPts val="1400"/>
              <a:buFont typeface="Arial" pitchFamily="34" charset="0"/>
              <a:buChar char="•"/>
            </a:pPr>
            <a:r>
              <a:rPr lang="en-IN" dirty="0" smtClean="0">
                <a:latin typeface="Calibri"/>
                <a:ea typeface="Calibri"/>
                <a:cs typeface="Calibri"/>
                <a:sym typeface="Calibri"/>
              </a:rPr>
              <a:t>The </a:t>
            </a:r>
            <a:r>
              <a:rPr lang="en-IN" u="sng" dirty="0" smtClean="0">
                <a:latin typeface="Calibri"/>
                <a:ea typeface="Calibri"/>
                <a:cs typeface="Calibri"/>
                <a:sym typeface="Calibri"/>
              </a:rPr>
              <a:t>vascular tissue (xylem and phloem) are completely absent.</a:t>
            </a:r>
          </a:p>
          <a:p>
            <a:pPr lvl="0">
              <a:spcAft>
                <a:spcPts val="300"/>
              </a:spcAft>
              <a:buSzPts val="1400"/>
              <a:buFont typeface="Arial" pitchFamily="34" charset="0"/>
              <a:buChar char="•"/>
            </a:pPr>
            <a:r>
              <a:rPr lang="en-IN" dirty="0" smtClean="0">
                <a:latin typeface="Calibri"/>
                <a:ea typeface="Calibri"/>
                <a:cs typeface="Calibri"/>
                <a:sym typeface="Calibri"/>
              </a:rPr>
              <a:t>The bryophytes are fundamentally terrestrial plants but </a:t>
            </a:r>
            <a:r>
              <a:rPr lang="en-IN" u="sng" dirty="0" smtClean="0">
                <a:latin typeface="Calibri"/>
                <a:ea typeface="Calibri"/>
                <a:cs typeface="Calibri"/>
                <a:sym typeface="Calibri"/>
              </a:rPr>
              <a:t>require presence of water to complete their life cycle</a:t>
            </a:r>
            <a:r>
              <a:rPr lang="en-IN" dirty="0" smtClean="0">
                <a:latin typeface="Calibri"/>
                <a:ea typeface="Calibri"/>
                <a:cs typeface="Calibri"/>
                <a:sym typeface="Calibri"/>
              </a:rPr>
              <a:t>.</a:t>
            </a:r>
          </a:p>
          <a:p>
            <a:pPr lvl="0">
              <a:spcAft>
                <a:spcPts val="300"/>
              </a:spcAft>
              <a:buSzPts val="1400"/>
              <a:buFont typeface="Arial" pitchFamily="34" charset="0"/>
              <a:buChar char="•"/>
            </a:pPr>
            <a:r>
              <a:rPr lang="en-IN" dirty="0" smtClean="0">
                <a:latin typeface="Calibri"/>
                <a:ea typeface="Calibri"/>
                <a:cs typeface="Calibri"/>
                <a:sym typeface="Calibri"/>
              </a:rPr>
              <a:t>The water is needed for dehiscence of antheridia, liberation of antherozoids, transfer of antherozoids from antheridia to archegonia, opening of archegonial neck, and the movement of antherozoids into the archegonial neck.</a:t>
            </a:r>
          </a:p>
        </p:txBody>
      </p:sp>
      <p:pic>
        <p:nvPicPr>
          <p:cNvPr id="18434" name="Picture 2" descr="Life Cycle of Bryophytes"/>
          <p:cNvPicPr>
            <a:picLocks noChangeAspect="1" noChangeArrowheads="1"/>
          </p:cNvPicPr>
          <p:nvPr/>
        </p:nvPicPr>
        <p:blipFill>
          <a:blip r:embed="rId4"/>
          <a:srcRect/>
          <a:stretch>
            <a:fillRect/>
          </a:stretch>
        </p:blipFill>
        <p:spPr bwMode="auto">
          <a:xfrm>
            <a:off x="4777273" y="1045030"/>
            <a:ext cx="4366727" cy="364826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7930632" y="281118"/>
            <a:ext cx="925650" cy="925650"/>
          </a:xfrm>
          <a:prstGeom prst="rect">
            <a:avLst/>
          </a:prstGeom>
          <a:noFill/>
          <a:ln>
            <a:noFill/>
          </a:ln>
        </p:spPr>
      </p:pic>
      <p:sp>
        <p:nvSpPr>
          <p:cNvPr id="70" name="Google Shape;70;p15"/>
          <p:cNvSpPr txBox="1"/>
          <p:nvPr/>
        </p:nvSpPr>
        <p:spPr>
          <a:xfrm>
            <a:off x="282200" y="27552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CLASSIFICATION OF BRYOPHYTES</a:t>
            </a: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Campbell (1940), Smith (1955), </a:t>
            </a:r>
            <a:r>
              <a:rPr lang="en-IN" dirty="0" err="1" smtClean="0">
                <a:latin typeface="Calibri"/>
                <a:ea typeface="Calibri"/>
                <a:cs typeface="Calibri"/>
                <a:sym typeface="Calibri"/>
              </a:rPr>
              <a:t>Takhtajan</a:t>
            </a:r>
            <a:r>
              <a:rPr lang="en-IN" dirty="0" smtClean="0">
                <a:latin typeface="Calibri"/>
                <a:ea typeface="Calibri"/>
                <a:cs typeface="Calibri"/>
                <a:sym typeface="Calibri"/>
              </a:rPr>
              <a:t> (1953) divided bryophyte, into three classes namely </a:t>
            </a:r>
            <a:r>
              <a:rPr lang="en-IN" dirty="0" err="1" smtClean="0">
                <a:latin typeface="Calibri"/>
                <a:ea typeface="Calibri"/>
                <a:cs typeface="Calibri"/>
                <a:sym typeface="Calibri"/>
              </a:rPr>
              <a:t>Hepaticae</a:t>
            </a:r>
            <a:r>
              <a:rPr lang="en-IN" dirty="0" smtClean="0">
                <a:latin typeface="Calibri"/>
                <a:ea typeface="Calibri"/>
                <a:cs typeface="Calibri"/>
                <a:sym typeface="Calibri"/>
              </a:rPr>
              <a:t>, </a:t>
            </a:r>
            <a:r>
              <a:rPr lang="en-IN" dirty="0" err="1" smtClean="0">
                <a:latin typeface="Calibri"/>
                <a:ea typeface="Calibri"/>
                <a:cs typeface="Calibri"/>
                <a:sym typeface="Calibri"/>
              </a:rPr>
              <a:t>Anthocerotae</a:t>
            </a:r>
            <a:r>
              <a:rPr lang="en-IN" dirty="0" smtClean="0">
                <a:latin typeface="Calibri"/>
                <a:ea typeface="Calibri"/>
                <a:cs typeface="Calibri"/>
                <a:sym typeface="Calibri"/>
              </a:rPr>
              <a:t> and </a:t>
            </a:r>
            <a:r>
              <a:rPr lang="en-IN" dirty="0" err="1" smtClean="0">
                <a:latin typeface="Calibri"/>
                <a:ea typeface="Calibri"/>
                <a:cs typeface="Calibri"/>
                <a:sym typeface="Calibri"/>
              </a:rPr>
              <a:t>Musci</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err="1" smtClean="0">
                <a:latin typeface="Calibri"/>
                <a:ea typeface="Calibri"/>
                <a:cs typeface="Calibri"/>
                <a:sym typeface="Calibri"/>
              </a:rPr>
              <a:t>Proskauer</a:t>
            </a:r>
            <a:r>
              <a:rPr lang="en-IN" dirty="0" smtClean="0">
                <a:latin typeface="Calibri"/>
                <a:ea typeface="Calibri"/>
                <a:cs typeface="Calibri"/>
                <a:sym typeface="Calibri"/>
              </a:rPr>
              <a:t> (1957) changed the names of these classes in accordance with the recommendations of the code, into </a:t>
            </a:r>
            <a:r>
              <a:rPr lang="en-IN" dirty="0" err="1" smtClean="0">
                <a:latin typeface="Calibri"/>
                <a:ea typeface="Calibri"/>
                <a:cs typeface="Calibri"/>
                <a:sym typeface="Calibri"/>
              </a:rPr>
              <a:t>Hepaticopsida</a:t>
            </a:r>
            <a:r>
              <a:rPr lang="en-IN" dirty="0" smtClean="0">
                <a:latin typeface="Calibri"/>
                <a:ea typeface="Calibri"/>
                <a:cs typeface="Calibri"/>
                <a:sym typeface="Calibri"/>
              </a:rPr>
              <a:t>; </a:t>
            </a:r>
            <a:r>
              <a:rPr lang="en-IN" dirty="0" err="1" smtClean="0">
                <a:latin typeface="Calibri"/>
                <a:ea typeface="Calibri"/>
                <a:cs typeface="Calibri"/>
                <a:sym typeface="Calibri"/>
              </a:rPr>
              <a:t>Anthocerotopsida</a:t>
            </a:r>
            <a:r>
              <a:rPr lang="en-IN" dirty="0" smtClean="0">
                <a:latin typeface="Calibri"/>
                <a:ea typeface="Calibri"/>
                <a:cs typeface="Calibri"/>
                <a:sym typeface="Calibri"/>
              </a:rPr>
              <a:t> and </a:t>
            </a:r>
            <a:r>
              <a:rPr lang="en-IN" dirty="0" err="1" smtClean="0">
                <a:latin typeface="Calibri"/>
                <a:ea typeface="Calibri"/>
                <a:cs typeface="Calibri"/>
                <a:sym typeface="Calibri"/>
              </a:rPr>
              <a:t>Bryopsida</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Latin word Hepatica means liver. Thus the members of </a:t>
            </a:r>
            <a:r>
              <a:rPr lang="en-IN" b="1" dirty="0" err="1" smtClean="0">
                <a:latin typeface="Calibri"/>
                <a:ea typeface="Calibri"/>
                <a:cs typeface="Calibri"/>
                <a:sym typeface="Calibri"/>
              </a:rPr>
              <a:t>hepticopsida</a:t>
            </a:r>
            <a:r>
              <a:rPr lang="en-IN" b="1" dirty="0" smtClean="0">
                <a:latin typeface="Calibri"/>
                <a:ea typeface="Calibri"/>
                <a:cs typeface="Calibri"/>
                <a:sym typeface="Calibri"/>
              </a:rPr>
              <a:t> are popularly known as liverworts</a:t>
            </a:r>
            <a:r>
              <a:rPr lang="en-IN" b="1" dirty="0" smtClean="0">
                <a:latin typeface="Calibri"/>
                <a:ea typeface="Calibri"/>
                <a:cs typeface="Calibri"/>
                <a:sym typeface="Calibri"/>
              </a:rPr>
              <a:t>.</a:t>
            </a:r>
          </a:p>
          <a:p>
            <a:pPr lvl="0">
              <a:spcAft>
                <a:spcPts val="600"/>
              </a:spcAft>
              <a:buSzPts val="1400"/>
            </a:pP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members of </a:t>
            </a:r>
            <a:r>
              <a:rPr lang="en-IN" dirty="0" err="1" smtClean="0">
                <a:latin typeface="Calibri"/>
                <a:ea typeface="Calibri"/>
                <a:cs typeface="Calibri"/>
                <a:sym typeface="Calibri"/>
              </a:rPr>
              <a:t>bryopsida</a:t>
            </a:r>
            <a:r>
              <a:rPr lang="en-IN" dirty="0" smtClean="0">
                <a:latin typeface="Calibri"/>
                <a:ea typeface="Calibri"/>
                <a:cs typeface="Calibri"/>
                <a:sym typeface="Calibri"/>
              </a:rPr>
              <a:t> are commonly known as </a:t>
            </a:r>
            <a:r>
              <a:rPr lang="en-IN" b="1" dirty="0" smtClean="0">
                <a:latin typeface="Calibri"/>
                <a:ea typeface="Calibri"/>
                <a:cs typeface="Calibri"/>
                <a:sym typeface="Calibri"/>
              </a:rPr>
              <a:t>mosses.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53625" y="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LIVERWORTS</a:t>
            </a:r>
          </a:p>
        </p:txBody>
      </p:sp>
      <p:sp>
        <p:nvSpPr>
          <p:cNvPr id="71" name="Google Shape;71;p15"/>
          <p:cNvSpPr txBox="1"/>
          <p:nvPr/>
        </p:nvSpPr>
        <p:spPr>
          <a:xfrm>
            <a:off x="149433" y="410748"/>
            <a:ext cx="8289717" cy="4523202"/>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The liverworts grow usually in moist, shady habitats such as banks of streams, marshy ground, damp soil, bark of trees and deep in the woods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plant body of a liverwort is </a:t>
            </a:r>
            <a:r>
              <a:rPr lang="en-IN" b="1" dirty="0" smtClean="0">
                <a:latin typeface="Calibri"/>
                <a:ea typeface="Calibri"/>
                <a:cs typeface="Calibri"/>
                <a:sym typeface="Calibri"/>
              </a:rPr>
              <a:t>thalloid</a:t>
            </a:r>
            <a:r>
              <a:rPr lang="en-IN" dirty="0" smtClean="0">
                <a:latin typeface="Calibri"/>
                <a:ea typeface="Calibri"/>
                <a:cs typeface="Calibri"/>
                <a:sym typeface="Calibri"/>
              </a:rPr>
              <a:t>, e.g., </a:t>
            </a:r>
            <a:r>
              <a:rPr lang="en-IN" dirty="0" err="1" smtClean="0">
                <a:latin typeface="Calibri"/>
                <a:ea typeface="Calibri"/>
                <a:cs typeface="Calibri"/>
                <a:sym typeface="Calibri"/>
              </a:rPr>
              <a:t>Marchantia</a:t>
            </a:r>
            <a:r>
              <a:rPr lang="en-IN" dirty="0" smtClean="0">
                <a:latin typeface="Calibri"/>
                <a:ea typeface="Calibri"/>
                <a:cs typeface="Calibri"/>
                <a:sym typeface="Calibri"/>
              </a:rPr>
              <a:t>. The </a:t>
            </a:r>
            <a:r>
              <a:rPr lang="en-IN" dirty="0" err="1" smtClean="0">
                <a:latin typeface="Calibri"/>
                <a:ea typeface="Calibri"/>
                <a:cs typeface="Calibri"/>
                <a:sym typeface="Calibri"/>
              </a:rPr>
              <a:t>thallus</a:t>
            </a:r>
            <a:r>
              <a:rPr lang="en-IN" dirty="0" smtClean="0">
                <a:latin typeface="Calibri"/>
                <a:ea typeface="Calibri"/>
                <a:cs typeface="Calibri"/>
                <a:sym typeface="Calibri"/>
              </a:rPr>
              <a:t> is </a:t>
            </a:r>
            <a:r>
              <a:rPr lang="en-IN" dirty="0" err="1" smtClean="0">
                <a:latin typeface="Calibri"/>
                <a:ea typeface="Calibri"/>
                <a:cs typeface="Calibri"/>
                <a:sym typeface="Calibri"/>
              </a:rPr>
              <a:t>dorsiventral</a:t>
            </a:r>
            <a:r>
              <a:rPr lang="en-IN" dirty="0" smtClean="0">
                <a:latin typeface="Calibri"/>
                <a:ea typeface="Calibri"/>
                <a:cs typeface="Calibri"/>
                <a:sym typeface="Calibri"/>
              </a:rPr>
              <a:t> and closely </a:t>
            </a:r>
            <a:r>
              <a:rPr lang="en-IN" dirty="0" err="1" smtClean="0">
                <a:latin typeface="Calibri"/>
                <a:ea typeface="Calibri"/>
                <a:cs typeface="Calibri"/>
                <a:sym typeface="Calibri"/>
              </a:rPr>
              <a:t>appressed</a:t>
            </a:r>
            <a:r>
              <a:rPr lang="en-IN" dirty="0" smtClean="0">
                <a:latin typeface="Calibri"/>
                <a:ea typeface="Calibri"/>
                <a:cs typeface="Calibri"/>
                <a:sym typeface="Calibri"/>
              </a:rPr>
              <a:t> to the substrate. The leafy members have tiny leaf-like appendages in two rows on the stem-like structures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Asexual reproduction in liverworts takes place by fragmentation of </a:t>
            </a:r>
            <a:r>
              <a:rPr lang="en-IN" dirty="0" err="1" smtClean="0">
                <a:latin typeface="Calibri"/>
                <a:ea typeface="Calibri"/>
                <a:cs typeface="Calibri"/>
                <a:sym typeface="Calibri"/>
              </a:rPr>
              <a:t>thalli</a:t>
            </a:r>
            <a:r>
              <a:rPr lang="en-IN" dirty="0" smtClean="0">
                <a:latin typeface="Calibri"/>
                <a:ea typeface="Calibri"/>
                <a:cs typeface="Calibri"/>
                <a:sym typeface="Calibri"/>
              </a:rPr>
              <a:t>, or by the formation of specialised structures called </a:t>
            </a:r>
            <a:r>
              <a:rPr lang="en-IN" b="1" dirty="0" err="1" smtClean="0">
                <a:latin typeface="Calibri"/>
                <a:ea typeface="Calibri"/>
                <a:cs typeface="Calibri"/>
                <a:sym typeface="Calibri"/>
              </a:rPr>
              <a:t>gemmae</a:t>
            </a:r>
            <a:r>
              <a:rPr lang="en-IN" dirty="0" smtClean="0">
                <a:latin typeface="Calibri"/>
                <a:ea typeface="Calibri"/>
                <a:cs typeface="Calibri"/>
                <a:sym typeface="Calibri"/>
              </a:rPr>
              <a:t> (sing. </a:t>
            </a:r>
            <a:r>
              <a:rPr lang="en-IN" dirty="0" err="1" smtClean="0">
                <a:latin typeface="Calibri"/>
                <a:ea typeface="Calibri"/>
                <a:cs typeface="Calibri"/>
                <a:sym typeface="Calibri"/>
              </a:rPr>
              <a:t>gemma</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b="1" dirty="0" err="1" smtClean="0">
                <a:latin typeface="Calibri"/>
                <a:ea typeface="Calibri"/>
                <a:cs typeface="Calibri"/>
                <a:sym typeface="Calibri"/>
              </a:rPr>
              <a:t>Gemmae</a:t>
            </a:r>
            <a:r>
              <a:rPr lang="en-IN" dirty="0" smtClean="0">
                <a:latin typeface="Calibri"/>
                <a:ea typeface="Calibri"/>
                <a:cs typeface="Calibri"/>
                <a:sym typeface="Calibri"/>
              </a:rPr>
              <a:t> are green, multicellular, asexual buds, which develop in small receptacles called </a:t>
            </a:r>
            <a:r>
              <a:rPr lang="en-IN" b="1" dirty="0" err="1" smtClean="0">
                <a:latin typeface="Calibri"/>
                <a:ea typeface="Calibri"/>
                <a:cs typeface="Calibri"/>
                <a:sym typeface="Calibri"/>
              </a:rPr>
              <a:t>gemma</a:t>
            </a:r>
            <a:r>
              <a:rPr lang="en-IN" b="1" dirty="0" smtClean="0">
                <a:latin typeface="Calibri"/>
                <a:ea typeface="Calibri"/>
                <a:cs typeface="Calibri"/>
                <a:sym typeface="Calibri"/>
              </a:rPr>
              <a:t> cups </a:t>
            </a:r>
            <a:r>
              <a:rPr lang="en-IN" dirty="0" smtClean="0">
                <a:latin typeface="Calibri"/>
                <a:ea typeface="Calibri"/>
                <a:cs typeface="Calibri"/>
                <a:sym typeface="Calibri"/>
              </a:rPr>
              <a:t>located on the </a:t>
            </a:r>
            <a:r>
              <a:rPr lang="en-IN" dirty="0" err="1" smtClean="0">
                <a:latin typeface="Calibri"/>
                <a:ea typeface="Calibri"/>
                <a:cs typeface="Calibri"/>
                <a:sym typeface="Calibri"/>
              </a:rPr>
              <a:t>thalli</a:t>
            </a:r>
            <a:r>
              <a:rPr lang="en-IN" dirty="0" smtClean="0">
                <a:latin typeface="Calibri"/>
                <a:ea typeface="Calibri"/>
                <a:cs typeface="Calibri"/>
                <a:sym typeface="Calibri"/>
              </a:rPr>
              <a:t>. The </a:t>
            </a:r>
            <a:r>
              <a:rPr lang="en-IN" dirty="0" err="1" smtClean="0">
                <a:latin typeface="Calibri"/>
                <a:ea typeface="Calibri"/>
                <a:cs typeface="Calibri"/>
                <a:sym typeface="Calibri"/>
              </a:rPr>
              <a:t>gemmae</a:t>
            </a:r>
            <a:r>
              <a:rPr lang="en-IN" dirty="0" smtClean="0">
                <a:latin typeface="Calibri"/>
                <a:ea typeface="Calibri"/>
                <a:cs typeface="Calibri"/>
                <a:sym typeface="Calibri"/>
              </a:rPr>
              <a:t> become detached from the parent body and germinate to form new individuals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During sexual reproduction, male and female sex organs are produced either on the same or on different </a:t>
            </a:r>
            <a:r>
              <a:rPr lang="en-IN" dirty="0" err="1" smtClean="0">
                <a:latin typeface="Calibri"/>
                <a:ea typeface="Calibri"/>
                <a:cs typeface="Calibri"/>
                <a:sym typeface="Calibri"/>
              </a:rPr>
              <a:t>thalli</a:t>
            </a:r>
            <a:r>
              <a:rPr lang="en-IN" dirty="0" smtClean="0">
                <a:latin typeface="Calibri"/>
                <a:ea typeface="Calibri"/>
                <a:cs typeface="Calibri"/>
                <a:sym typeface="Calibri"/>
              </a:rPr>
              <a:t>. The </a:t>
            </a:r>
            <a:r>
              <a:rPr lang="en-IN" dirty="0" err="1" smtClean="0">
                <a:latin typeface="Calibri"/>
                <a:ea typeface="Calibri"/>
                <a:cs typeface="Calibri"/>
                <a:sym typeface="Calibri"/>
              </a:rPr>
              <a:t>sporophyte</a:t>
            </a:r>
            <a:r>
              <a:rPr lang="en-IN" dirty="0" smtClean="0">
                <a:latin typeface="Calibri"/>
                <a:ea typeface="Calibri"/>
                <a:cs typeface="Calibri"/>
                <a:sym typeface="Calibri"/>
              </a:rPr>
              <a:t> is differentiated into </a:t>
            </a:r>
            <a:r>
              <a:rPr lang="en-IN" b="1" dirty="0" smtClean="0">
                <a:latin typeface="Calibri"/>
                <a:ea typeface="Calibri"/>
                <a:cs typeface="Calibri"/>
                <a:sym typeface="Calibri"/>
              </a:rPr>
              <a:t>a foot, seta and capsule</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 After meiosis, spores are produced within the capsule. These spores germinate to form </a:t>
            </a:r>
            <a:r>
              <a:rPr lang="en-IN" b="1" dirty="0" smtClean="0">
                <a:latin typeface="Calibri"/>
                <a:ea typeface="Calibri"/>
                <a:cs typeface="Calibri"/>
                <a:sym typeface="Calibri"/>
              </a:rPr>
              <a:t>free-living gametophytes</a:t>
            </a:r>
            <a:r>
              <a:rPr lang="en-IN" dirty="0" smtClean="0">
                <a:latin typeface="Calibri"/>
                <a:ea typeface="Calibri"/>
                <a:cs typeface="Calibri"/>
                <a:sym typeface="Calibri"/>
              </a:rPr>
              <a:t>.</a:t>
            </a:r>
          </a:p>
          <a:p>
            <a:pPr lvl="0">
              <a:spcAft>
                <a:spcPts val="600"/>
              </a:spcAft>
              <a:buSzPts val="1400"/>
            </a:pPr>
            <a:r>
              <a:rPr lang="en-IN" dirty="0" smtClean="0">
                <a:latin typeface="Calibri"/>
                <a:ea typeface="Calibri"/>
                <a:cs typeface="Calibri"/>
                <a:sym typeface="Calibri"/>
              </a:rPr>
              <a:t/>
            </a:r>
            <a:br>
              <a:rPr lang="en-IN" dirty="0" smtClean="0">
                <a:latin typeface="Calibri"/>
                <a:ea typeface="Calibri"/>
                <a:cs typeface="Calibri"/>
                <a:sym typeface="Calibri"/>
              </a:rPr>
            </a:br>
            <a:endParaRPr lang="en-IN" dirty="0" smtClean="0">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LIVERWORTS</a:t>
            </a:r>
          </a:p>
        </p:txBody>
      </p:sp>
      <p:pic>
        <p:nvPicPr>
          <p:cNvPr id="26626" name="Picture 2" descr="Life Cycle of Liverworts"/>
          <p:cNvPicPr>
            <a:picLocks noChangeAspect="1" noChangeArrowheads="1"/>
          </p:cNvPicPr>
          <p:nvPr/>
        </p:nvPicPr>
        <p:blipFill>
          <a:blip r:embed="rId4"/>
          <a:srcRect/>
          <a:stretch>
            <a:fillRect/>
          </a:stretch>
        </p:blipFill>
        <p:spPr bwMode="auto">
          <a:xfrm>
            <a:off x="1408922" y="765110"/>
            <a:ext cx="6064898" cy="4230307"/>
          </a:xfrm>
          <a:prstGeom prst="rect">
            <a:avLst/>
          </a:prstGeom>
          <a:noFill/>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TotalTime>
  <Words>1052</Words>
  <Application>Microsoft Office PowerPoint</Application>
  <PresentationFormat>On-screen Show (16:9)</PresentationFormat>
  <Paragraphs>97</Paragraphs>
  <Slides>14</Slides>
  <Notes>14</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15</cp:revision>
  <dcterms:modified xsi:type="dcterms:W3CDTF">2020-08-27T06:01:39Z</dcterms:modified>
</cp:coreProperties>
</file>