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60" r:id="rId2"/>
    <p:sldId id="257" r:id="rId3"/>
    <p:sldId id="26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8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3">
    <p:pos x="6000" y="100"/>
    <p:text>+amanrouniyar@odmegroup.org How come the website here is ODM Egroup and not ODM PS?
_Assigned to you_
-Swoyan Satyendu</p:text>
  </p:cm>
  <p:cm authorId="0" dt="2020-06-17T16:36:04.724" idx="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9370" y="346717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BIOLOGICAL CLASSIFICATION</a:t>
            </a:r>
          </a:p>
          <a:p>
            <a:pPr lvl="0" algn="ctr">
              <a:buSzPts val="3100"/>
            </a:pPr>
            <a:r>
              <a:rPr lang="en-I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KINGDOM PROTISTA</a:t>
            </a:r>
          </a:p>
        </p:txBody>
      </p:sp>
      <p:sp>
        <p:nvSpPr>
          <p:cNvPr id="57" name="Google Shape;57;p13"/>
          <p:cNvSpPr txBox="1"/>
          <p:nvPr/>
        </p:nvSpPr>
        <p:spPr>
          <a:xfrm>
            <a:off x="2418118" y="2375795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</a:t>
            </a:r>
            <a:r>
              <a:rPr lang="en-IN" b="1" dirty="0" smtClean="0"/>
              <a:t>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BIOLOGICAL CLASSIFICATION 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7178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Group 3.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Sporozoans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86612" y="812550"/>
            <a:ext cx="5542384" cy="3899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Characters:</a:t>
            </a:r>
          </a:p>
          <a:p>
            <a:pPr lvl="0"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(i) All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sporozoans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endoparsites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(ii) Some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sporozoans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such as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Eimeria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cause severe diseases like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coccidiosis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in the birds.</a:t>
            </a:r>
          </a:p>
          <a:p>
            <a:pPr lvl="0"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(iii) Locomotory organelles (cilia, flagella , pseudopodia etc.) are absent.</a:t>
            </a:r>
          </a:p>
          <a:p>
            <a:pPr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(iv) Nutrition is parasitic (absorptive).</a:t>
            </a:r>
          </a:p>
          <a:p>
            <a:pPr lvl="0"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(v) The body is covered with an elastic pellicle or cuticle.</a:t>
            </a:r>
          </a:p>
          <a:p>
            <a:pPr lvl="0"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(vi) Contractile vacuoles are absent.</a:t>
            </a:r>
          </a:p>
          <a:p>
            <a:pPr lvl="0"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(vii) Asexual reproduction occurs through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syngamy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(ix) Life cycle consists of two distinct asexual and sexual phases. They may be passed in one (monogenetic) or two different hosts (digenetic).</a:t>
            </a:r>
          </a:p>
          <a:p>
            <a:pPr lvl="0">
              <a:spcAft>
                <a:spcPts val="300"/>
              </a:spcAft>
              <a:buSzPts val="1400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Examples:Plasmodium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monocystis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Monocystis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 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Monocystis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live as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endoparasite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in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coelomic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epithelial cells and seminal vesicles of earthworm. The fertility of the earthworm is not greatly impaired, since most of the seminal vesicles are not haemorrhage.</a:t>
            </a:r>
          </a:p>
          <a:p>
            <a:pPr lvl="0"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IN" dirty="0" smtClean="0">
                <a:latin typeface="Calibri"/>
                <a:ea typeface="Calibri"/>
                <a:cs typeface="Calibri"/>
                <a:sym typeface="Calibri"/>
              </a:rPr>
            </a:b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07697" y="1315616"/>
            <a:ext cx="281784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000" b="1" dirty="0" smtClean="0">
              <a:solidFill>
                <a:srgbClr val="FF0000"/>
              </a:solidFill>
            </a:endParaRPr>
          </a:p>
          <a:p>
            <a:endParaRPr lang="en-IN" sz="1800" b="1" dirty="0" smtClean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</p:txBody>
      </p:sp>
      <p:pic>
        <p:nvPicPr>
          <p:cNvPr id="3075" name="Picture 3" descr="C:\Users\PRAVAT\Desktop\unname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47656" y="1175657"/>
            <a:ext cx="3396343" cy="3601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Group 4. Ciliated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Protozoans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6" y="728574"/>
            <a:ext cx="5726908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Characters:</a:t>
            </a:r>
          </a:p>
          <a:p>
            <a:pPr lvl="0">
              <a:spcAft>
                <a:spcPts val="2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 Ciliates are protozoan protists which develop a number of cilia during a part or whole of the life cycle.</a:t>
            </a:r>
          </a:p>
          <a:p>
            <a:pPr lvl="0">
              <a:spcAft>
                <a:spcPts val="2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(ii) Cilia are used for locomotion and driving food.</a:t>
            </a:r>
          </a:p>
          <a:p>
            <a:pPr lvl="0">
              <a:spcAft>
                <a:spcPts val="2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(iii) There is a high degree of morphological and physiological specialization.</a:t>
            </a:r>
          </a:p>
          <a:p>
            <a:pPr lvl="0">
              <a:spcAft>
                <a:spcPts val="2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(iv) Most ciliates are free living individuals in fresh and marine waters. A few are parasitic.</a:t>
            </a:r>
          </a:p>
          <a:p>
            <a:pPr lvl="0">
              <a:spcAft>
                <a:spcPts val="2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(v) The body is covered by a pellicle.</a:t>
            </a:r>
          </a:p>
          <a:p>
            <a:pPr lvl="0">
              <a:spcAft>
                <a:spcPts val="2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(vi) Nutrition is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holozoic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except in the parasitic forms.</a:t>
            </a:r>
          </a:p>
          <a:p>
            <a:pPr lvl="0">
              <a:spcAft>
                <a:spcPts val="2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(vii)There are definite regions for ingestion and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egestion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 The region of ingestion consists of an oral groove,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cytostome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(mouth) and gullet.</a:t>
            </a:r>
          </a:p>
          <a:p>
            <a:pPr lvl="0">
              <a:spcAft>
                <a:spcPts val="2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Examples: 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Paramecium,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Vorticella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>
              <a:spcAft>
                <a:spcPts val="200"/>
              </a:spcAft>
              <a:buSzPts val="1400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Paramecium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- The slipper organism or slipper Animalcule. Paramecium is a free living ciliate which is found in fresh water. Most widely distributed species are 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Paramecium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caudatum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Paramecium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aurelia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Bacteria are its chief feed. Paramecium is a surface feeder. Pellicle maintains the shape. The cilia of the extreme posterior end longer and form a bunch called caudal tuft.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34065" y="1539550"/>
            <a:ext cx="281784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000" b="1" dirty="0" smtClean="0">
              <a:solidFill>
                <a:srgbClr val="FF0000"/>
              </a:solidFill>
            </a:endParaRPr>
          </a:p>
          <a:p>
            <a:endParaRPr lang="en-IN" sz="1800" b="1" dirty="0" smtClean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PRAVAT\Desktop\150445_8da452e4c1ee47b6a864578aba20970c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62261" y="1259634"/>
            <a:ext cx="3181739" cy="33403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30910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79922" y="27178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CHARACTERISTICS OF PROTISTS</a:t>
            </a: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  <a:p>
            <a:pPr lvl="0">
              <a:buSzPts val="1800"/>
            </a:pPr>
            <a:r>
              <a:rPr lang="en-IN" sz="1800" b="1" dirty="0" smtClean="0">
                <a:latin typeface="Calibri" pitchFamily="34" charset="0"/>
                <a:cs typeface="Calibri" pitchFamily="34" charset="0"/>
              </a:rPr>
              <a:t>Greek word “</a:t>
            </a:r>
            <a:r>
              <a:rPr lang="en-IN" sz="1800" b="1" dirty="0" err="1" smtClean="0">
                <a:latin typeface="Calibri" pitchFamily="34" charset="0"/>
                <a:cs typeface="Calibri" pitchFamily="34" charset="0"/>
              </a:rPr>
              <a:t>protistos</a:t>
            </a:r>
            <a:r>
              <a:rPr lang="en-IN" sz="1800" b="1" dirty="0" smtClean="0">
                <a:latin typeface="Calibri" pitchFamily="34" charset="0"/>
                <a:cs typeface="Calibri" pitchFamily="34" charset="0"/>
              </a:rPr>
              <a:t>”, meaning “the very first“. 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16690" y="1391046"/>
            <a:ext cx="8688300" cy="2985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All Single-celled eukaryotes are placed under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Protista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but the boundaries of this kingdom are not well defined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Members of Protista are primarily aquatic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This kingdom forms a link with the others dealing with plants, animals and fungi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Being eukaryotes,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protistan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cell body contains a well defined nucleus and other membrane-bound organelles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Some have flagella or cilia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79922" y="27178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CHARACTERISTICS OF PROTISTS</a:t>
            </a: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  <a:p>
            <a:pPr lvl="0">
              <a:buSzPts val="1800"/>
            </a:pPr>
            <a:r>
              <a:rPr lang="en-IN" sz="1800" b="1" dirty="0" smtClean="0">
                <a:latin typeface="Calibri" pitchFamily="34" charset="0"/>
                <a:cs typeface="Calibri" pitchFamily="34" charset="0"/>
              </a:rPr>
              <a:t>Greek word “</a:t>
            </a:r>
            <a:r>
              <a:rPr lang="en-IN" sz="1800" b="1" dirty="0" err="1" smtClean="0">
                <a:latin typeface="Calibri" pitchFamily="34" charset="0"/>
                <a:cs typeface="Calibri" pitchFamily="34" charset="0"/>
              </a:rPr>
              <a:t>protistos</a:t>
            </a:r>
            <a:r>
              <a:rPr lang="en-IN" sz="1800" b="1" dirty="0" smtClean="0">
                <a:latin typeface="Calibri" pitchFamily="34" charset="0"/>
                <a:cs typeface="Calibri" pitchFamily="34" charset="0"/>
              </a:rPr>
              <a:t>”, meaning “the very first“. 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16690" y="1391046"/>
            <a:ext cx="8688300" cy="3582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3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927" y="1119497"/>
            <a:ext cx="7940350" cy="331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Protists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reproduce asexually and sexually by, process involving cell fusion and zygote formation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It may be photosynthetic,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holotrophic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saprotrophic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, parasitic and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symbionts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. Some have 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mixotrophic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nutrition 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holotrophic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saprotrophic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).</a:t>
            </a:r>
          </a:p>
          <a:p>
            <a:pPr lvl="0">
              <a:spcAft>
                <a:spcPts val="3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photosynthetic, floating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protists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collectively called phytoplankton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free-floating,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holozoic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protozoans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collectively termed zooplankton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Unicellular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protists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have been broadly divided in to three major groups:</a:t>
            </a:r>
          </a:p>
          <a:p>
            <a:pPr marL="354013" lvl="0"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(a) Photosynthetic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Protists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: Example: 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Dinoflagellates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, Diatoms,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Euglenoids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354013" lvl="0"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(b) Consumer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Protists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: Example: Slime moulds or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Myxomycetes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354013" lvl="0">
              <a:spcAft>
                <a:spcPts val="3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(c) Protozoan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Protists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 Example: 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Zooflagellata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Sporozoa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Ciliata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4379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CHRYSOPHYTES</a:t>
            </a:r>
          </a:p>
          <a:p>
            <a:pPr lvl="0">
              <a:buSzPts val="2200"/>
            </a:pP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14056" y="1064475"/>
            <a:ext cx="57549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This group includes diatoms and golden algae (desmids).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found in fresh water as well as in marine environments.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microscopic and float passively in water currents (plankton).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In diatoms the cell walls form two thin overlapping shells, which fit together as in a soap box.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walls are embedded with silica and thus the walls are indestructible. Thus, diatoms have left behind large amount of cell wall deposits in their habitat; this accumulation over billions of years is referred to as 'diatomaceous earth'.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Being gritty this soil is used in polishing, filtration of oils and syrups.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Diatoms are the chief 'producers' in the oceans.</a:t>
            </a:r>
          </a:p>
        </p:txBody>
      </p:sp>
      <p:pic>
        <p:nvPicPr>
          <p:cNvPr id="14338" name="Picture 2" descr="Golden Alga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47453" y="1339559"/>
            <a:ext cx="2395893" cy="2476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6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DIANOFLAGELLATES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09997" y="737904"/>
            <a:ext cx="8712704" cy="2882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organisms are mostly marine and photosynthetic.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appear yellow, green, brown, blue or red depending on the main pigments present in their cells.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cell wall has stiff cellulose plates on the outer surface.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Most of them have two flagella; one lies longitudinally and the other transversely in a furrow between the wall plates.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Very often, red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dinoflagellates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(Example: Gonyaulax) undergo such rapid multiplication that they make the sea appear red (red tides).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Toxins released by such large numbers may even kill other marine animals such as fishes.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err="1" smtClean="0">
                <a:latin typeface="Calibri" pitchFamily="34" charset="0"/>
              </a:rPr>
              <a:t>Dinoflagellates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reproduce asexually through cell division or by the formation of zoospores and cysts..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If sexual reproduction occurs, it is isogamous or anisogamous.</a:t>
            </a:r>
          </a:p>
        </p:txBody>
      </p:sp>
      <p:pic>
        <p:nvPicPr>
          <p:cNvPr id="12290" name="Picture 2" descr="Lecture -7- Pyrrophyta (Dinoflagellates) 1-General features A ..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91274" y="3606476"/>
            <a:ext cx="4711959" cy="1537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91336" y="21040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EUGLENOIDS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16691" y="821880"/>
            <a:ext cx="6324068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Majority of them are fresh water organisms found in stagnant water.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Instead of a cell wall, they have a protein rich layer called pellicle which makes their body flexible.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two flagella, a short and a long one.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Though they are photosynthetic in the presence of sunlight, when deprived of sunlight they behave like heterotrophs by predating on other smaller organisms. Interestingly, the pigments of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euglenoids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identical to those present in higher plants. Example: Euglena. They contain red pigment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astaxanthin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Nutrition is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holophytic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(photoautotrophic),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saprobic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(e.g.,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Rhabdomonas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 or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holozoic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(e.g.,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Peranema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). Even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holophytic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forms can pick up organic compounds from the outside medium. Such a mode of nutrition is called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mixotrophic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Euglena is a connecting link between animals and plants. Nutrition in Euglena is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mixotrophic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when light is available it is photosynthetic, in darkness it is saprophytic absorbing food from surrounding water.</a:t>
            </a:r>
          </a:p>
        </p:txBody>
      </p:sp>
      <p:pic>
        <p:nvPicPr>
          <p:cNvPr id="10242" name="Picture 2" descr="Vector euglena structure stock vector. Illustration of nucleus ..."/>
          <p:cNvPicPr>
            <a:picLocks noChangeAspect="1" noChangeArrowheads="1"/>
          </p:cNvPicPr>
          <p:nvPr/>
        </p:nvPicPr>
        <p:blipFill>
          <a:blip r:embed="rId4"/>
          <a:srcRect b="4880"/>
          <a:stretch>
            <a:fillRect/>
          </a:stretch>
        </p:blipFill>
        <p:spPr bwMode="auto">
          <a:xfrm>
            <a:off x="6603029" y="821095"/>
            <a:ext cx="2544000" cy="34243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SLIME MOULDS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82006" y="1027153"/>
            <a:ext cx="5325692" cy="3470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Slime moulds are saprophytic protists.</a:t>
            </a:r>
          </a:p>
          <a:p>
            <a:pPr marL="342900" lvl="0" indent="-34290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body moves along decaying twigs and leaves engulfing organic material.</a:t>
            </a:r>
          </a:p>
          <a:p>
            <a:pPr marL="342900" lvl="0" indent="-34290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Under suitable conditions, they form an aggregation called plasmodium which may grow and spread over several feet.</a:t>
            </a:r>
          </a:p>
          <a:p>
            <a:pPr marL="342900" indent="-34290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During unfavourable conditions, the plasmodium differentiates and forms fruiting bodies bearing spores at their tips. The spores possess true walls. The cell wall of spores contain cellulose.</a:t>
            </a:r>
          </a:p>
          <a:p>
            <a:pPr marL="342900" indent="-34290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spores are dispersed by air currents.</a:t>
            </a:r>
          </a:p>
          <a:p>
            <a:pPr marL="342900" lvl="0" indent="-34290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extremely resistant and survive for many years, even under adverse conditions.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Example- </a:t>
            </a:r>
            <a:r>
              <a:rPr lang="en-IN" i="1" dirty="0" err="1" smtClean="0">
                <a:latin typeface="Calibri" pitchFamily="34" charset="0"/>
              </a:rPr>
              <a:t>Physarum</a:t>
            </a:r>
            <a:r>
              <a:rPr lang="en-IN" i="1" dirty="0" smtClean="0">
                <a:latin typeface="Calibri" pitchFamily="34" charset="0"/>
              </a:rPr>
              <a:t>, </a:t>
            </a:r>
            <a:r>
              <a:rPr lang="en-IN" i="1" dirty="0" err="1" smtClean="0">
                <a:latin typeface="Calibri" pitchFamily="34" charset="0"/>
              </a:rPr>
              <a:t>Fuligo</a:t>
            </a:r>
            <a:r>
              <a:rPr lang="en-IN" i="1" dirty="0" smtClean="0"/>
              <a:t>.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3844" y="1446245"/>
            <a:ext cx="281784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000" b="1" dirty="0" smtClean="0">
              <a:solidFill>
                <a:srgbClr val="FF0000"/>
              </a:solidFill>
            </a:endParaRPr>
          </a:p>
          <a:p>
            <a:endParaRPr lang="en-IN" sz="1800" b="1" dirty="0" smtClean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PRAVAT\Desktop\unname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40964" y="1017036"/>
            <a:ext cx="2373084" cy="1779813"/>
          </a:xfrm>
          <a:prstGeom prst="rect">
            <a:avLst/>
          </a:prstGeom>
          <a:noFill/>
        </p:spPr>
      </p:pic>
      <p:pic>
        <p:nvPicPr>
          <p:cNvPr id="1027" name="Picture 3" descr="C:\Users\PRAVAT\Desktop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25412" y="2846518"/>
            <a:ext cx="2438400" cy="187642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6501714" y="4722523"/>
            <a:ext cx="11977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SzPts val="2200"/>
            </a:pP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Slime Moulds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25134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US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PROTOZOANS</a:t>
            </a:r>
          </a:p>
          <a:p>
            <a:pPr lvl="0">
              <a:buSzPts val="2200"/>
            </a:pP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91336" y="1017822"/>
            <a:ext cx="4644558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en-IN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All protozoans are heterotrophs and live as predators or parasites. They are believed to be primitive relatives of animals.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There are four major groups of protozoan</a:t>
            </a:r>
          </a:p>
          <a:p>
            <a:r>
              <a:rPr lang="en-IN" dirty="0" smtClean="0">
                <a:latin typeface="Calibri" pitchFamily="34" charset="0"/>
              </a:rPr>
              <a:t/>
            </a:r>
            <a:br>
              <a:rPr lang="en-IN" dirty="0" smtClean="0">
                <a:latin typeface="Calibri" pitchFamily="34" charset="0"/>
              </a:rPr>
            </a:br>
            <a:r>
              <a:rPr lang="en-IN" b="1" dirty="0" smtClean="0">
                <a:latin typeface="Calibri" pitchFamily="34" charset="0"/>
              </a:rPr>
              <a:t>Group 1. Flagellated Protozoans</a:t>
            </a:r>
            <a:endParaRPr lang="en-IN" dirty="0" smtClean="0">
              <a:latin typeface="Calibri" pitchFamily="34" charset="0"/>
            </a:endParaRPr>
          </a:p>
          <a:p>
            <a:r>
              <a:rPr lang="en-IN" b="1" u="sng" dirty="0" smtClean="0">
                <a:latin typeface="Calibri" pitchFamily="34" charset="0"/>
              </a:rPr>
              <a:t>Characters:</a:t>
            </a:r>
            <a:endParaRPr lang="en-IN" dirty="0" smtClean="0">
              <a:latin typeface="Calibri" pitchFamily="34" charset="0"/>
            </a:endParaRPr>
          </a:p>
          <a:p>
            <a:r>
              <a:rPr lang="en-IN" dirty="0" smtClean="0">
                <a:latin typeface="Calibri" pitchFamily="34" charset="0"/>
              </a:rPr>
              <a:t>(i) They possess flagella for locomotion.</a:t>
            </a:r>
          </a:p>
          <a:p>
            <a:r>
              <a:rPr lang="en-IN" dirty="0" smtClean="0">
                <a:latin typeface="Calibri" pitchFamily="34" charset="0"/>
              </a:rPr>
              <a:t>(ii) They may be free living aquatics, parasites, </a:t>
            </a:r>
            <a:r>
              <a:rPr lang="en-IN" dirty="0" err="1" smtClean="0">
                <a:latin typeface="Calibri" pitchFamily="34" charset="0"/>
              </a:rPr>
              <a:t>commensals</a:t>
            </a:r>
            <a:r>
              <a:rPr lang="en-IN" dirty="0" smtClean="0">
                <a:latin typeface="Calibri" pitchFamily="34" charset="0"/>
              </a:rPr>
              <a:t> or </a:t>
            </a:r>
            <a:r>
              <a:rPr lang="en-IN" dirty="0" err="1" smtClean="0">
                <a:latin typeface="Calibri" pitchFamily="34" charset="0"/>
              </a:rPr>
              <a:t>symbionts</a:t>
            </a:r>
            <a:r>
              <a:rPr lang="en-IN" dirty="0" smtClean="0">
                <a:latin typeface="Calibri" pitchFamily="34" charset="0"/>
              </a:rPr>
              <a:t>.</a:t>
            </a:r>
          </a:p>
          <a:p>
            <a:r>
              <a:rPr lang="en-IN" dirty="0" smtClean="0">
                <a:latin typeface="Calibri" pitchFamily="34" charset="0"/>
              </a:rPr>
              <a:t>(iii) </a:t>
            </a:r>
            <a:r>
              <a:rPr lang="en-IN" dirty="0" err="1" smtClean="0">
                <a:latin typeface="Calibri" pitchFamily="34" charset="0"/>
              </a:rPr>
              <a:t>Zooflagellates</a:t>
            </a:r>
            <a:r>
              <a:rPr lang="en-IN" dirty="0" smtClean="0">
                <a:latin typeface="Calibri" pitchFamily="34" charset="0"/>
              </a:rPr>
              <a:t> are generally </a:t>
            </a:r>
            <a:r>
              <a:rPr lang="en-IN" dirty="0" err="1" smtClean="0">
                <a:latin typeface="Calibri" pitchFamily="34" charset="0"/>
              </a:rPr>
              <a:t>uninucleate</a:t>
            </a:r>
            <a:r>
              <a:rPr lang="en-IN" dirty="0" smtClean="0">
                <a:latin typeface="Calibri" pitchFamily="34" charset="0"/>
              </a:rPr>
              <a:t>, occasionally multinucleate.</a:t>
            </a:r>
          </a:p>
          <a:p>
            <a:r>
              <a:rPr lang="en-IN" dirty="0" smtClean="0">
                <a:latin typeface="Calibri" pitchFamily="34" charset="0"/>
              </a:rPr>
              <a:t>(iv) The body is covered by a firm pellicle.</a:t>
            </a:r>
          </a:p>
          <a:p>
            <a:r>
              <a:rPr lang="en-IN" dirty="0" smtClean="0">
                <a:latin typeface="Calibri" pitchFamily="34" charset="0"/>
              </a:rPr>
              <a:t>(v) Nutrition is </a:t>
            </a:r>
            <a:r>
              <a:rPr lang="en-IN" dirty="0" err="1" smtClean="0">
                <a:latin typeface="Calibri" pitchFamily="34" charset="0"/>
              </a:rPr>
              <a:t>holozoic</a:t>
            </a:r>
            <a:r>
              <a:rPr lang="en-IN" dirty="0" smtClean="0">
                <a:latin typeface="Calibri" pitchFamily="34" charset="0"/>
              </a:rPr>
              <a:t>, </a:t>
            </a:r>
            <a:r>
              <a:rPr lang="en-IN" dirty="0" err="1" smtClean="0">
                <a:latin typeface="Calibri" pitchFamily="34" charset="0"/>
              </a:rPr>
              <a:t>saproboic</a:t>
            </a:r>
            <a:r>
              <a:rPr lang="en-IN" dirty="0" smtClean="0">
                <a:latin typeface="Calibri" pitchFamily="34" charset="0"/>
              </a:rPr>
              <a:t> and parasitic</a:t>
            </a:r>
          </a:p>
          <a:p>
            <a:r>
              <a:rPr lang="en-IN" dirty="0" smtClean="0">
                <a:latin typeface="Calibri" pitchFamily="34" charset="0"/>
              </a:rPr>
              <a:t>(vi) Asexual reproduction is by binary fission.</a:t>
            </a:r>
            <a:endParaRPr lang="en-IN" dirty="0"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38530" y="1352939"/>
            <a:ext cx="28178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1800" b="1" dirty="0" smtClean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</p:txBody>
      </p:sp>
      <p:pic>
        <p:nvPicPr>
          <p:cNvPr id="10242" name="Picture 2" descr="protozoa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0" y="1341437"/>
            <a:ext cx="4286250" cy="29337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3182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Group 2.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Amoebid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Protozoans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129004"/>
            <a:ext cx="4476607" cy="352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Characters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 They develop pseudopodia which are temporary protoplasmic outgrowths. 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(ii) Pseudopodia are used for locomotion and engulfing food articles.</a:t>
            </a:r>
          </a:p>
          <a:p>
            <a:pPr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(iii)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Sarcodines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mostly free living, found in fresh water, sea water and on damp soil. Marine forms have silica shells on their surface. Only a few are parasitic.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(iv) The body may be covered with plasmalemma or a shell.</a:t>
            </a:r>
          </a:p>
          <a:p>
            <a:pPr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(v) These organisms live in fresh water, sea water or moist soil. 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Examples: Amoeba 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Entamoeba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.</a:t>
            </a:r>
          </a:p>
          <a:p>
            <a:pPr lvl="0"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IN" dirty="0" smtClean="0">
                <a:latin typeface="Calibri"/>
                <a:ea typeface="Calibri"/>
                <a:cs typeface="Calibri"/>
                <a:sym typeface="Calibri"/>
              </a:rPr>
            </a:b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2" descr="Amoeboid Proteu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76775" y="1227753"/>
            <a:ext cx="4467225" cy="3267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968</Words>
  <Application>Microsoft Office PowerPoint</Application>
  <PresentationFormat>On-screen Show (16:9)</PresentationFormat>
  <Paragraphs>113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18</cp:revision>
  <dcterms:modified xsi:type="dcterms:W3CDTF">2020-08-27T05:52:38Z</dcterms:modified>
</cp:coreProperties>
</file>