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60" r:id="rId2"/>
    <p:sldId id="257" r:id="rId3"/>
    <p:sldId id="261" r:id="rId4"/>
    <p:sldId id="262" r:id="rId5"/>
    <p:sldId id="263" r:id="rId6"/>
    <p:sldId id="264" r:id="rId7"/>
    <p:sldId id="265" r:id="rId8"/>
    <p:sldId id="266"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214464"/>
            <a:ext cx="8763000" cy="1930800"/>
          </a:xfrm>
          <a:prstGeom prst="rect">
            <a:avLst/>
          </a:prstGeom>
          <a:noFill/>
          <a:ln>
            <a:noFill/>
          </a:ln>
        </p:spPr>
        <p:txBody>
          <a:bodyPr spcFirstLastPara="1" wrap="square" lIns="91425" tIns="91425" rIns="91425" bIns="91425" anchor="t" anchorCtr="0">
            <a:noAutofit/>
          </a:bodyPr>
          <a:lstStyle/>
          <a:p>
            <a:pPr algn="ctr">
              <a:buSzPts val="3100"/>
            </a:pPr>
            <a:r>
              <a:rPr lang="en-IN" sz="3000" b="1" dirty="0" smtClean="0">
                <a:solidFill>
                  <a:srgbClr val="FF0000"/>
                </a:solidFill>
                <a:latin typeface="Calibri"/>
                <a:ea typeface="Calibri"/>
                <a:cs typeface="Calibri"/>
                <a:sym typeface="Calibri"/>
              </a:rPr>
              <a:t>THE LIVING WORLD</a:t>
            </a:r>
          </a:p>
          <a:p>
            <a:pPr algn="ctr">
              <a:buSzPts val="3100"/>
            </a:pPr>
            <a:r>
              <a:rPr lang="en-IN" sz="2500" b="1" dirty="0" smtClean="0">
                <a:solidFill>
                  <a:schemeClr val="tx1"/>
                </a:solidFill>
                <a:latin typeface="Calibri"/>
                <a:ea typeface="Calibri"/>
                <a:cs typeface="Calibri"/>
                <a:sym typeface="Calibri"/>
              </a:rPr>
              <a:t>HERBARIUM,BOTANICAL GARDENS,MUSEUM,ZOOLOGICAL PARKS,KEY</a:t>
            </a:r>
            <a:endParaRPr lang="en-IN" sz="2500" b="1" dirty="0" smtClean="0">
              <a:solidFill>
                <a:schemeClr val="tx1"/>
              </a:solidFill>
              <a:latin typeface="Calibri"/>
              <a:ea typeface="Calibri"/>
              <a:cs typeface="Calibri"/>
              <a:sym typeface="Calibri"/>
            </a:endParaRPr>
          </a:p>
          <a:p>
            <a:pPr lvl="0">
              <a:buSzPts val="3100"/>
            </a:pPr>
            <a:endParaRPr sz="2500" i="0" u="none" strike="noStrike" cap="none">
              <a:solidFill>
                <a:schemeClr val="tx1"/>
              </a:solidFill>
              <a:latin typeface="Calibri"/>
              <a:ea typeface="Calibri"/>
              <a:cs typeface="Calibri"/>
              <a:sym typeface="Calibri"/>
            </a:endParaRPr>
          </a:p>
        </p:txBody>
      </p:sp>
      <p:sp>
        <p:nvSpPr>
          <p:cNvPr id="57" name="Google Shape;57;p13"/>
          <p:cNvSpPr txBox="1"/>
          <p:nvPr/>
        </p:nvSpPr>
        <p:spPr>
          <a:xfrm>
            <a:off x="2362134" y="2730361"/>
            <a:ext cx="4764000" cy="9669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b="1" dirty="0"/>
              <a:t>SUBJECT : </a:t>
            </a:r>
            <a:r>
              <a:rPr lang="en" b="1" dirty="0" smtClean="0"/>
              <a:t>BIOLOGY</a:t>
            </a:r>
            <a:endParaRPr b="1"/>
          </a:p>
          <a:p>
            <a:pPr marL="0" lvl="0" indent="0" rtl="0">
              <a:spcBef>
                <a:spcPts val="0"/>
              </a:spcBef>
              <a:spcAft>
                <a:spcPts val="0"/>
              </a:spcAft>
              <a:buNone/>
            </a:pPr>
            <a:r>
              <a:rPr lang="en" b="1" dirty="0"/>
              <a:t>CHAPTER NUMBER</a:t>
            </a:r>
            <a:r>
              <a:rPr lang="en" b="1" dirty="0" smtClean="0"/>
              <a:t>: </a:t>
            </a:r>
            <a:r>
              <a:rPr lang="en" b="1" dirty="0" smtClean="0"/>
              <a:t>01</a:t>
            </a:r>
            <a:endParaRPr b="1"/>
          </a:p>
          <a:p>
            <a:pPr lvl="0"/>
            <a:r>
              <a:rPr lang="en" b="1" dirty="0"/>
              <a:t>CHAPTER NAME </a:t>
            </a:r>
            <a:r>
              <a:rPr lang="en" b="1" dirty="0" smtClean="0"/>
              <a:t>:THE LIVING WORLD</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982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2200" b="1" i="0" u="none" strike="noStrike" cap="none" dirty="0" smtClean="0">
                <a:solidFill>
                  <a:srgbClr val="FF0000"/>
                </a:solidFill>
                <a:latin typeface="Calibri" pitchFamily="34" charset="0"/>
                <a:cs typeface="Calibri" pitchFamily="34" charset="0"/>
                <a:sym typeface="Arial"/>
              </a:rPr>
              <a:t>TAXNOMIC AIDS</a:t>
            </a:r>
            <a:endParaRPr sz="2200" b="1" i="0" u="none"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b="1" dirty="0" smtClean="0"/>
              <a:t>Taxonomic Aids:- </a:t>
            </a:r>
            <a:r>
              <a:rPr lang="en-IN" dirty="0" smtClean="0">
                <a:latin typeface="Calibri" pitchFamily="34" charset="0"/>
              </a:rPr>
              <a:t>Techniques, procedures and stored information that are useful in identification and classification of organisms are called taxonomic aids.</a:t>
            </a:r>
          </a:p>
          <a:p>
            <a:pPr>
              <a:buSzPts val="1400"/>
              <a:buFont typeface="Arial" pitchFamily="34" charset="0"/>
              <a:buChar char="•"/>
            </a:pPr>
            <a:r>
              <a:rPr lang="en-IN" dirty="0" smtClean="0">
                <a:latin typeface="Calibri"/>
                <a:ea typeface="Calibri"/>
                <a:cs typeface="Calibri"/>
                <a:sym typeface="Calibri"/>
              </a:rPr>
              <a:t>Study of various species of plants, animals and other organisms are useful in agriculture, forestry, industry, etc.</a:t>
            </a:r>
          </a:p>
          <a:p>
            <a:pPr>
              <a:buSzPts val="1400"/>
              <a:buFont typeface="Arial" pitchFamily="34" charset="0"/>
              <a:buChar char="•"/>
            </a:pPr>
            <a:r>
              <a:rPr lang="en-IN" dirty="0" smtClean="0">
                <a:latin typeface="Calibri"/>
                <a:ea typeface="Calibri"/>
                <a:cs typeface="Calibri"/>
                <a:sym typeface="Calibri"/>
              </a:rPr>
              <a:t>These studies are useful to know about our </a:t>
            </a:r>
            <a:r>
              <a:rPr lang="en-IN" dirty="0" err="1" smtClean="0">
                <a:latin typeface="Calibri"/>
                <a:ea typeface="Calibri"/>
                <a:cs typeface="Calibri"/>
                <a:sym typeface="Calibri"/>
              </a:rPr>
              <a:t>bioresources</a:t>
            </a:r>
            <a:r>
              <a:rPr lang="en-IN" dirty="0" smtClean="0">
                <a:latin typeface="Calibri"/>
                <a:ea typeface="Calibri"/>
                <a:cs typeface="Calibri"/>
                <a:sym typeface="Calibri"/>
              </a:rPr>
              <a:t> and their diversity.</a:t>
            </a:r>
          </a:p>
          <a:p>
            <a:pPr>
              <a:buSzPts val="1400"/>
              <a:buFont typeface="Arial" pitchFamily="34" charset="0"/>
              <a:buChar char="•"/>
            </a:pPr>
            <a:r>
              <a:rPr lang="en-IN" dirty="0" smtClean="0">
                <a:latin typeface="Calibri"/>
                <a:ea typeface="Calibri"/>
                <a:cs typeface="Calibri"/>
                <a:sym typeface="Calibri"/>
              </a:rPr>
              <a:t>These help in identification, naming, and classification of organisms.</a:t>
            </a:r>
          </a:p>
          <a:p>
            <a:pPr>
              <a:buSzPts val="1400"/>
              <a:buFont typeface="Arial" pitchFamily="34" charset="0"/>
              <a:buChar char="•"/>
            </a:pPr>
            <a:r>
              <a:rPr lang="en-IN" dirty="0" smtClean="0">
                <a:solidFill>
                  <a:schemeClr val="tx1"/>
                </a:solidFill>
                <a:latin typeface="Calibri"/>
                <a:ea typeface="Calibri"/>
                <a:cs typeface="Calibri"/>
                <a:sym typeface="Calibri"/>
              </a:rPr>
              <a:t>Following are the taxonomical aids : </a:t>
            </a:r>
          </a:p>
          <a:p>
            <a:pPr marL="447675">
              <a:buSzPts val="1400"/>
              <a:buFont typeface="Arial" pitchFamily="34" charset="0"/>
              <a:buChar char="•"/>
            </a:pPr>
            <a:r>
              <a:rPr lang="en-IN" dirty="0" smtClean="0">
                <a:solidFill>
                  <a:schemeClr val="tx1"/>
                </a:solidFill>
                <a:latin typeface="Calibri"/>
                <a:ea typeface="Calibri"/>
                <a:cs typeface="Calibri"/>
                <a:sym typeface="Calibri"/>
              </a:rPr>
              <a:t>Herbarium,</a:t>
            </a:r>
          </a:p>
          <a:p>
            <a:pPr marL="447675">
              <a:buSzPts val="1400"/>
              <a:buFont typeface="Arial" pitchFamily="34" charset="0"/>
              <a:buChar char="•"/>
            </a:pPr>
            <a:r>
              <a:rPr lang="en-IN" dirty="0" smtClean="0">
                <a:solidFill>
                  <a:schemeClr val="tx1"/>
                </a:solidFill>
                <a:latin typeface="Calibri"/>
                <a:ea typeface="Calibri"/>
                <a:cs typeface="Calibri"/>
                <a:sym typeface="Calibri"/>
              </a:rPr>
              <a:t> Botanical gardens,</a:t>
            </a:r>
          </a:p>
          <a:p>
            <a:pPr marL="447675">
              <a:buSzPts val="1400"/>
              <a:buFont typeface="Arial" pitchFamily="34" charset="0"/>
              <a:buChar char="•"/>
            </a:pPr>
            <a:r>
              <a:rPr lang="en-IN" dirty="0" smtClean="0">
                <a:solidFill>
                  <a:schemeClr val="tx1"/>
                </a:solidFill>
                <a:latin typeface="Calibri"/>
                <a:ea typeface="Calibri"/>
                <a:cs typeface="Calibri"/>
                <a:sym typeface="Calibri"/>
              </a:rPr>
              <a:t> Museum,</a:t>
            </a:r>
          </a:p>
          <a:p>
            <a:pPr marL="447675">
              <a:buSzPts val="1400"/>
              <a:buFont typeface="Arial" pitchFamily="34" charset="0"/>
              <a:buChar char="•"/>
            </a:pPr>
            <a:r>
              <a:rPr lang="en-IN" dirty="0" smtClean="0">
                <a:solidFill>
                  <a:schemeClr val="tx1"/>
                </a:solidFill>
                <a:latin typeface="Calibri"/>
                <a:ea typeface="Calibri"/>
                <a:cs typeface="Calibri"/>
                <a:sym typeface="Calibri"/>
              </a:rPr>
              <a:t> Zoological parks,</a:t>
            </a:r>
          </a:p>
          <a:p>
            <a:pPr marL="447675">
              <a:buSzPts val="1400"/>
              <a:buFont typeface="Arial" pitchFamily="34" charset="0"/>
              <a:buChar char="•"/>
            </a:pPr>
            <a:r>
              <a:rPr lang="en-IN" dirty="0" smtClean="0">
                <a:solidFill>
                  <a:schemeClr val="tx1"/>
                </a:solidFill>
                <a:latin typeface="Calibri"/>
                <a:ea typeface="Calibri"/>
                <a:cs typeface="Calibri"/>
                <a:sym typeface="Calibri"/>
              </a:rPr>
              <a:t>Key.</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1. </a:t>
            </a:r>
            <a:r>
              <a:rPr lang="en-IN" sz="2200" b="1" dirty="0" smtClean="0">
                <a:solidFill>
                  <a:srgbClr val="FF0000"/>
                </a:solidFill>
                <a:latin typeface="Calibri" pitchFamily="34" charset="0"/>
                <a:cs typeface="Calibri" pitchFamily="34" charset="0"/>
              </a:rPr>
              <a:t>HERBARIUM</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00667" y="868533"/>
            <a:ext cx="3832794"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cs typeface="Calibri" pitchFamily="34" charset="0"/>
              </a:rPr>
              <a:t> Herbarium is the storehouse of plant specimens</a:t>
            </a:r>
            <a:r>
              <a:rPr lang="en-IN" dirty="0" smtClean="0">
                <a:latin typeface="Calibri" pitchFamily="34" charset="0"/>
                <a:cs typeface="Calibri" pitchFamily="34" charset="0"/>
              </a:rPr>
              <a:t>.</a:t>
            </a:r>
          </a:p>
          <a:p>
            <a:endParaRPr lang="en-IN" dirty="0" smtClean="0">
              <a:latin typeface="Calibri" pitchFamily="34" charset="0"/>
              <a:cs typeface="Calibri" pitchFamily="34" charset="0"/>
            </a:endParaRPr>
          </a:p>
          <a:p>
            <a:pPr>
              <a:buFont typeface="Arial" pitchFamily="34" charset="0"/>
              <a:buChar char="•"/>
            </a:pPr>
            <a:r>
              <a:rPr lang="en-IN" dirty="0" smtClean="0">
                <a:latin typeface="Calibri" pitchFamily="34" charset="0"/>
                <a:cs typeface="Calibri" pitchFamily="34" charset="0"/>
              </a:rPr>
              <a:t> Specimens are dried, pressed, and preserved on </a:t>
            </a:r>
            <a:r>
              <a:rPr lang="en-IN" dirty="0" smtClean="0">
                <a:latin typeface="Calibri" pitchFamily="34" charset="0"/>
                <a:cs typeface="Calibri" pitchFamily="34" charset="0"/>
              </a:rPr>
              <a:t>sheets.</a:t>
            </a:r>
          </a:p>
          <a:p>
            <a:endParaRPr lang="en-IN" dirty="0" smtClean="0">
              <a:latin typeface="Calibri" pitchFamily="34" charset="0"/>
              <a:cs typeface="Calibri" pitchFamily="34" charset="0"/>
            </a:endParaRPr>
          </a:p>
          <a:p>
            <a:pPr>
              <a:buFont typeface="Arial" pitchFamily="34" charset="0"/>
              <a:buChar char="•"/>
            </a:pPr>
            <a:r>
              <a:rPr lang="en-IN" dirty="0" smtClean="0">
                <a:latin typeface="Calibri" pitchFamily="34" charset="0"/>
                <a:cs typeface="Calibri" pitchFamily="34" charset="0"/>
              </a:rPr>
              <a:t> These sheets are arranged systematically according to the universally accepted system of</a:t>
            </a:r>
          </a:p>
          <a:p>
            <a:r>
              <a:rPr lang="en-IN" dirty="0" smtClean="0">
                <a:latin typeface="Calibri" pitchFamily="34" charset="0"/>
                <a:cs typeface="Calibri" pitchFamily="34" charset="0"/>
              </a:rPr>
              <a:t>     classification.</a:t>
            </a:r>
          </a:p>
          <a:p>
            <a:endParaRPr lang="en-IN" dirty="0" smtClean="0">
              <a:latin typeface="Calibri" pitchFamily="34" charset="0"/>
              <a:cs typeface="Calibri" pitchFamily="34" charset="0"/>
            </a:endParaRPr>
          </a:p>
          <a:p>
            <a:pPr>
              <a:buFont typeface="Arial" pitchFamily="34" charset="0"/>
              <a:buChar char="•"/>
            </a:pPr>
            <a:r>
              <a:rPr lang="en-IN" dirty="0" smtClean="0">
                <a:latin typeface="Calibri" pitchFamily="34" charset="0"/>
                <a:cs typeface="Calibri" pitchFamily="34" charset="0"/>
              </a:rPr>
              <a:t> Herbarium sheet contains information about date and place of the collection, collector’s name, </a:t>
            </a:r>
            <a:r>
              <a:rPr lang="en-IN" dirty="0" smtClean="0">
                <a:latin typeface="Calibri" pitchFamily="34" charset="0"/>
                <a:cs typeface="Calibri" pitchFamily="34" charset="0"/>
              </a:rPr>
              <a:t>local   and </a:t>
            </a:r>
            <a:r>
              <a:rPr lang="en-IN" dirty="0" smtClean="0">
                <a:latin typeface="Calibri" pitchFamily="34" charset="0"/>
                <a:cs typeface="Calibri" pitchFamily="34" charset="0"/>
              </a:rPr>
              <a:t>scientific name, family, etc</a:t>
            </a:r>
            <a:r>
              <a:rPr lang="en-IN" dirty="0" smtClean="0">
                <a:latin typeface="Calibri" pitchFamily="34" charset="0"/>
                <a:cs typeface="Calibri" pitchFamily="34" charset="0"/>
              </a:rPr>
              <a:t>.</a:t>
            </a:r>
          </a:p>
          <a:p>
            <a:endParaRPr lang="en-IN" dirty="0" smtClean="0">
              <a:latin typeface="Calibri" pitchFamily="34" charset="0"/>
              <a:cs typeface="Calibri" pitchFamily="34" charset="0"/>
            </a:endParaRPr>
          </a:p>
          <a:p>
            <a:pPr>
              <a:buFont typeface="Arial" pitchFamily="34" charset="0"/>
              <a:buChar char="•"/>
            </a:pPr>
            <a:r>
              <a:rPr lang="en-IN" dirty="0" smtClean="0">
                <a:latin typeface="Calibri" pitchFamily="34" charset="0"/>
                <a:cs typeface="Calibri" pitchFamily="34" charset="0"/>
              </a:rPr>
              <a:t> It provides quick referral systems in taxonomical studies.</a:t>
            </a:r>
            <a:endParaRPr sz="1400" b="0" i="0" u="none" strike="noStrike" cap="none">
              <a:solidFill>
                <a:srgbClr val="000000"/>
              </a:solidFill>
              <a:latin typeface="Calibri" pitchFamily="34" charset="0"/>
              <a:ea typeface="Calibri"/>
              <a:cs typeface="Calibri" pitchFamily="34" charset="0"/>
              <a:sym typeface="Calibri"/>
            </a:endParaRPr>
          </a:p>
        </p:txBody>
      </p:sp>
      <p:pic>
        <p:nvPicPr>
          <p:cNvPr id="14338" name="Picture 2" descr="Stored specimens in a Herbarium"/>
          <p:cNvPicPr>
            <a:picLocks noChangeAspect="1" noChangeArrowheads="1"/>
          </p:cNvPicPr>
          <p:nvPr/>
        </p:nvPicPr>
        <p:blipFill>
          <a:blip r:embed="rId4"/>
          <a:srcRect/>
          <a:stretch>
            <a:fillRect/>
          </a:stretch>
        </p:blipFill>
        <p:spPr bwMode="auto">
          <a:xfrm>
            <a:off x="4419664" y="914400"/>
            <a:ext cx="4556385" cy="379755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2. </a:t>
            </a:r>
            <a:r>
              <a:rPr lang="en-IN" sz="2200" b="1" dirty="0" smtClean="0">
                <a:solidFill>
                  <a:srgbClr val="FF0000"/>
                </a:solidFill>
                <a:latin typeface="Calibri" pitchFamily="34" charset="0"/>
                <a:cs typeface="Calibri" pitchFamily="34" charset="0"/>
              </a:rPr>
              <a:t>BOTANICAL GARDENS</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328659" y="1045814"/>
            <a:ext cx="6212101"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 A botanical garden is a place where plants are grow and displayed for the </a:t>
            </a:r>
            <a:r>
              <a:rPr lang="en-IN" dirty="0" smtClean="0">
                <a:latin typeface="Calibri" pitchFamily="34" charset="0"/>
              </a:rPr>
              <a:t>    </a:t>
            </a:r>
          </a:p>
          <a:p>
            <a:r>
              <a:rPr lang="en-IN" dirty="0" smtClean="0">
                <a:latin typeface="Calibri" pitchFamily="34" charset="0"/>
              </a:rPr>
              <a:t>purposes </a:t>
            </a:r>
            <a:r>
              <a:rPr lang="en-IN" dirty="0" smtClean="0">
                <a:latin typeface="Calibri" pitchFamily="34" charset="0"/>
              </a:rPr>
              <a:t>of research </a:t>
            </a:r>
            <a:r>
              <a:rPr lang="en-IN" dirty="0" smtClean="0">
                <a:latin typeface="Calibri" pitchFamily="34" charset="0"/>
              </a:rPr>
              <a:t>and education.</a:t>
            </a:r>
          </a:p>
          <a:p>
            <a:endParaRPr lang="en-IN" dirty="0" smtClean="0">
              <a:latin typeface="Calibri" pitchFamily="34" charset="0"/>
            </a:endParaRPr>
          </a:p>
          <a:p>
            <a:pPr>
              <a:buFont typeface="Arial" pitchFamily="34" charset="0"/>
              <a:buChar char="•"/>
            </a:pPr>
            <a:r>
              <a:rPr lang="en-IN" dirty="0" smtClean="0">
                <a:latin typeface="Calibri" pitchFamily="34" charset="0"/>
              </a:rPr>
              <a:t> Each plant contains labels indicating their scientific name and family</a:t>
            </a:r>
            <a:r>
              <a:rPr lang="en-IN" dirty="0" smtClean="0">
                <a:latin typeface="Calibri" pitchFamily="34" charset="0"/>
              </a:rPr>
              <a:t>.</a:t>
            </a:r>
          </a:p>
          <a:p>
            <a:pPr>
              <a:buFont typeface="Arial" pitchFamily="34" charset="0"/>
              <a:buChar char="•"/>
            </a:pPr>
            <a:endParaRPr lang="en-IN" dirty="0" smtClean="0">
              <a:latin typeface="Calibri" pitchFamily="34" charset="0"/>
            </a:endParaRPr>
          </a:p>
          <a:p>
            <a:r>
              <a:rPr lang="en-IN" b="1" dirty="0" smtClean="0">
                <a:latin typeface="Calibri" pitchFamily="34" charset="0"/>
              </a:rPr>
              <a:t>Some famous botanical gardens:</a:t>
            </a:r>
          </a:p>
          <a:p>
            <a:pPr>
              <a:buFont typeface="Arial" pitchFamily="34" charset="0"/>
              <a:buChar char="•"/>
            </a:pPr>
            <a:r>
              <a:rPr lang="en-IN" dirty="0" smtClean="0">
                <a:latin typeface="Calibri" pitchFamily="34" charset="0"/>
              </a:rPr>
              <a:t> Indian Botanical Garden, </a:t>
            </a:r>
            <a:r>
              <a:rPr lang="en-IN" dirty="0" smtClean="0">
                <a:latin typeface="Calibri" pitchFamily="34" charset="0"/>
              </a:rPr>
              <a:t>Calcutta</a:t>
            </a:r>
          </a:p>
          <a:p>
            <a:endParaRPr lang="en-IN" dirty="0" smtClean="0">
              <a:latin typeface="Calibri" pitchFamily="34" charset="0"/>
            </a:endParaRPr>
          </a:p>
          <a:p>
            <a:pPr>
              <a:buFont typeface="Arial" pitchFamily="34" charset="0"/>
              <a:buChar char="•"/>
            </a:pPr>
            <a:r>
              <a:rPr lang="en-IN" dirty="0" smtClean="0">
                <a:latin typeface="Calibri" pitchFamily="34" charset="0"/>
              </a:rPr>
              <a:t> National Botanical Research Institute, </a:t>
            </a:r>
            <a:r>
              <a:rPr lang="en-IN" dirty="0" err="1" smtClean="0">
                <a:latin typeface="Calibri" pitchFamily="34" charset="0"/>
              </a:rPr>
              <a:t>Lucknow</a:t>
            </a:r>
            <a:r>
              <a:rPr lang="en-IN" dirty="0" smtClean="0">
                <a:latin typeface="Calibri" pitchFamily="34" charset="0"/>
              </a:rPr>
              <a:t>.</a:t>
            </a:r>
          </a:p>
          <a:p>
            <a:endParaRPr lang="en-IN" dirty="0" smtClean="0">
              <a:latin typeface="Calibri" pitchFamily="34" charset="0"/>
            </a:endParaRPr>
          </a:p>
          <a:p>
            <a:pPr>
              <a:buFont typeface="Arial" pitchFamily="34" charset="0"/>
              <a:buChar char="•"/>
            </a:pPr>
            <a:r>
              <a:rPr lang="en-IN" dirty="0" smtClean="0">
                <a:latin typeface="Calibri" pitchFamily="34" charset="0"/>
              </a:rPr>
              <a:t> Garden of Medicinal Plants, North Bengal University, West </a:t>
            </a:r>
            <a:r>
              <a:rPr lang="en-IN" dirty="0" smtClean="0">
                <a:latin typeface="Calibri" pitchFamily="34" charset="0"/>
              </a:rPr>
              <a:t>Bengal</a:t>
            </a:r>
          </a:p>
          <a:p>
            <a:endParaRPr lang="en-IN" dirty="0" smtClean="0">
              <a:latin typeface="Calibri" pitchFamily="34" charset="0"/>
            </a:endParaRPr>
          </a:p>
          <a:p>
            <a:pPr>
              <a:buFont typeface="Arial" pitchFamily="34" charset="0"/>
              <a:buChar char="•"/>
            </a:pPr>
            <a:r>
              <a:rPr lang="en-IN" dirty="0" smtClean="0">
                <a:latin typeface="Calibri" pitchFamily="34" charset="0"/>
                <a:ea typeface="Calibri"/>
                <a:cs typeface="Calibri"/>
                <a:sym typeface="Calibri"/>
              </a:rPr>
              <a:t>Royal botanical garden, Kew (London)</a:t>
            </a:r>
            <a:endParaRPr sz="1400" b="0" i="0" u="none" strike="noStrike" cap="none">
              <a:solidFill>
                <a:srgbClr val="000000"/>
              </a:solidFill>
              <a:latin typeface="Calibri" pitchFamily="34" charset="0"/>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253126"/>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r>
              <a:rPr lang="en-IN" sz="2200" b="1" dirty="0" smtClean="0">
                <a:solidFill>
                  <a:srgbClr val="FF0000"/>
                </a:solidFill>
                <a:latin typeface="Calibri" pitchFamily="34" charset="0"/>
              </a:rPr>
              <a:t>3. MUSEUM</a:t>
            </a:r>
          </a:p>
        </p:txBody>
      </p:sp>
      <p:sp>
        <p:nvSpPr>
          <p:cNvPr id="64" name="Google Shape;64;p14"/>
          <p:cNvSpPr txBox="1"/>
          <p:nvPr/>
        </p:nvSpPr>
        <p:spPr>
          <a:xfrm>
            <a:off x="272675" y="1232427"/>
            <a:ext cx="5857537"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 Museum is the place of collection of preserved plant </a:t>
            </a:r>
            <a:r>
              <a:rPr lang="en-IN" dirty="0" err="1" smtClean="0">
                <a:latin typeface="Calibri" pitchFamily="34" charset="0"/>
              </a:rPr>
              <a:t>plant</a:t>
            </a:r>
            <a:r>
              <a:rPr lang="en-IN" dirty="0" smtClean="0">
                <a:latin typeface="Calibri" pitchFamily="34" charset="0"/>
              </a:rPr>
              <a:t> and animal specimens for study </a:t>
            </a:r>
            <a:r>
              <a:rPr lang="en-IN" dirty="0" err="1" smtClean="0">
                <a:latin typeface="Calibri" pitchFamily="34" charset="0"/>
              </a:rPr>
              <a:t>andreference</a:t>
            </a:r>
            <a:r>
              <a:rPr lang="en-IN" dirty="0" smtClean="0">
                <a:latin typeface="Calibri" pitchFamily="34" charset="0"/>
              </a:rPr>
              <a:t>.</a:t>
            </a:r>
          </a:p>
          <a:p>
            <a:endParaRPr lang="en-IN" dirty="0" smtClean="0">
              <a:latin typeface="Calibri" pitchFamily="34" charset="0"/>
            </a:endParaRPr>
          </a:p>
          <a:p>
            <a:pPr>
              <a:buFont typeface="Arial" pitchFamily="34" charset="0"/>
              <a:buChar char="•"/>
            </a:pPr>
            <a:r>
              <a:rPr lang="en-IN" dirty="0" smtClean="0">
                <a:latin typeface="Calibri" pitchFamily="34" charset="0"/>
              </a:rPr>
              <a:t> Specimens are preserved in containers or jars in preservative solutions and can be preserved as dry </a:t>
            </a:r>
            <a:r>
              <a:rPr lang="en-IN" dirty="0" smtClean="0">
                <a:latin typeface="Calibri" pitchFamily="34" charset="0"/>
              </a:rPr>
              <a:t>also.</a:t>
            </a:r>
          </a:p>
          <a:p>
            <a:endParaRPr lang="en-IN" dirty="0" smtClean="0">
              <a:latin typeface="Calibri" pitchFamily="34" charset="0"/>
            </a:endParaRPr>
          </a:p>
          <a:p>
            <a:pPr>
              <a:buFont typeface="Arial" pitchFamily="34" charset="0"/>
              <a:buChar char="•"/>
            </a:pPr>
            <a:r>
              <a:rPr lang="en-IN" dirty="0" smtClean="0">
                <a:latin typeface="Calibri" pitchFamily="34" charset="0"/>
              </a:rPr>
              <a:t> Insects are preserved in insect boxes after collecting, killing, and pinning</a:t>
            </a:r>
            <a:r>
              <a:rPr lang="en-IN" dirty="0" smtClean="0">
                <a:latin typeface="Calibri" pitchFamily="34" charset="0"/>
              </a:rPr>
              <a:t>.</a:t>
            </a:r>
          </a:p>
          <a:p>
            <a:endParaRPr lang="en-IN" dirty="0" smtClean="0">
              <a:latin typeface="Calibri" pitchFamily="34" charset="0"/>
            </a:endParaRPr>
          </a:p>
          <a:p>
            <a:pPr>
              <a:buFont typeface="Arial" pitchFamily="34" charset="0"/>
              <a:buChar char="•"/>
            </a:pPr>
            <a:r>
              <a:rPr lang="en-IN" dirty="0" smtClean="0">
                <a:latin typeface="Calibri" pitchFamily="34" charset="0"/>
              </a:rPr>
              <a:t> Large animals are stuffed and preserved.</a:t>
            </a:r>
            <a:endParaRPr sz="1400" b="0" i="0" u="none" strike="noStrike" cap="none">
              <a:solidFill>
                <a:srgbClr val="000000"/>
              </a:solidFill>
              <a:latin typeface="Calibri" pitchFamily="34" charset="0"/>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r>
              <a:rPr lang="en-IN" sz="2200" b="1" dirty="0" smtClean="0">
                <a:solidFill>
                  <a:srgbClr val="FF0000"/>
                </a:solidFill>
                <a:latin typeface="Calibri" pitchFamily="34" charset="0"/>
              </a:rPr>
              <a:t>4. </a:t>
            </a:r>
            <a:r>
              <a:rPr lang="en-IN" sz="2200" b="1" dirty="0" smtClean="0">
                <a:solidFill>
                  <a:srgbClr val="FF0000"/>
                </a:solidFill>
                <a:latin typeface="Calibri" pitchFamily="34" charset="0"/>
              </a:rPr>
              <a:t>ZOOLOGICAL PARKS</a:t>
            </a:r>
            <a:endParaRPr lang="en-IN" sz="2200" b="1" dirty="0" smtClean="0">
              <a:solidFill>
                <a:srgbClr val="FF0000"/>
              </a:solidFill>
              <a:latin typeface="Calibri" pitchFamily="34" charset="0"/>
            </a:endParaRPr>
          </a:p>
        </p:txBody>
      </p:sp>
      <p:sp>
        <p:nvSpPr>
          <p:cNvPr id="64" name="Google Shape;64;p14"/>
          <p:cNvSpPr txBox="1"/>
          <p:nvPr/>
        </p:nvSpPr>
        <p:spPr>
          <a:xfrm>
            <a:off x="254014" y="1204435"/>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 Zoological park is the place where wild animals are protected under similar to their natural habitat.</a:t>
            </a:r>
          </a:p>
          <a:p>
            <a:pPr>
              <a:buFont typeface="Arial" pitchFamily="34" charset="0"/>
              <a:buChar char="•"/>
            </a:pPr>
            <a:r>
              <a:rPr lang="en-IN" dirty="0" smtClean="0">
                <a:latin typeface="Calibri" pitchFamily="34" charset="0"/>
              </a:rPr>
              <a:t> It provides opportunity for studying the behaviour and food habits of the animals.</a:t>
            </a:r>
          </a:p>
          <a:p>
            <a:pPr>
              <a:buFont typeface="Arial" pitchFamily="34" charset="0"/>
              <a:buChar char="•"/>
            </a:pPr>
            <a:endParaRPr lang="en-IN" dirty="0" smtClean="0">
              <a:latin typeface="Calibri" pitchFamily="34" charset="0"/>
            </a:endParaRPr>
          </a:p>
          <a:p>
            <a:r>
              <a:rPr lang="en-IN" b="1" dirty="0" smtClean="0">
                <a:latin typeface="Calibri" pitchFamily="34" charset="0"/>
              </a:rPr>
              <a:t>Some famous Zoo in India:</a:t>
            </a:r>
          </a:p>
          <a:p>
            <a:pPr>
              <a:buFont typeface="Arial" pitchFamily="34" charset="0"/>
              <a:buChar char="•"/>
            </a:pPr>
            <a:r>
              <a:rPr lang="en-IN" dirty="0" smtClean="0">
                <a:latin typeface="Calibri" pitchFamily="34" charset="0"/>
              </a:rPr>
              <a:t> Zoological Park, Mysore</a:t>
            </a:r>
          </a:p>
          <a:p>
            <a:pPr>
              <a:buFont typeface="Arial" pitchFamily="34" charset="0"/>
              <a:buChar char="•"/>
            </a:pPr>
            <a:r>
              <a:rPr lang="en-IN" dirty="0" smtClean="0">
                <a:latin typeface="Calibri" pitchFamily="34" charset="0"/>
              </a:rPr>
              <a:t> Nehru Zoological Park, Hyderabad</a:t>
            </a:r>
          </a:p>
          <a:p>
            <a:pPr>
              <a:buFont typeface="Arial" pitchFamily="34" charset="0"/>
              <a:buChar char="•"/>
            </a:pPr>
            <a:r>
              <a:rPr lang="en-IN" dirty="0" smtClean="0">
                <a:latin typeface="Calibri" pitchFamily="34" charset="0"/>
              </a:rPr>
              <a:t> Trivandrum Zoo</a:t>
            </a:r>
          </a:p>
          <a:p>
            <a:pPr>
              <a:buFont typeface="Arial" pitchFamily="34" charset="0"/>
              <a:buChar char="•"/>
            </a:pPr>
            <a:r>
              <a:rPr lang="en-IN" dirty="0" smtClean="0">
                <a:latin typeface="Calibri" pitchFamily="34" charset="0"/>
              </a:rPr>
              <a:t> Chennai Zoo</a:t>
            </a:r>
            <a:endParaRPr lang="en-IN" b="1" dirty="0" smtClean="0">
              <a:latin typeface="Calibri" pitchFamily="34" charset="0"/>
            </a:endParaRPr>
          </a:p>
          <a:p>
            <a:pPr>
              <a:buFont typeface="Arial" pitchFamily="34" charset="0"/>
              <a:buChar char="•"/>
            </a:pPr>
            <a:r>
              <a:rPr lang="en-IN" b="1" dirty="0" smtClean="0">
                <a:latin typeface="Calibri" pitchFamily="34" charset="0"/>
                <a:ea typeface="Calibri"/>
                <a:cs typeface="Calibri"/>
                <a:sym typeface="Calibri"/>
              </a:rPr>
              <a:t>The Role of Zoological Parks In Wildlife Conservation</a:t>
            </a:r>
          </a:p>
          <a:p>
            <a:r>
              <a:rPr lang="en-IN" dirty="0" smtClean="0">
                <a:latin typeface="Calibri" pitchFamily="34" charset="0"/>
                <a:ea typeface="Calibri"/>
                <a:cs typeface="Calibri"/>
                <a:sym typeface="Calibri"/>
              </a:rPr>
              <a:t>The regular zoo movement in India began in the year 1885 when the first zoo was set up in Chennai. In the Zoological Park animals enjoy protection, fine sun shine, fresh air and above all ample open space to play about. They have now become repositories of threatened wild life and a store house of the knowledge on animal </a:t>
            </a:r>
            <a:r>
              <a:rPr lang="en-IN" dirty="0" err="1" smtClean="0">
                <a:latin typeface="Calibri" pitchFamily="34" charset="0"/>
                <a:ea typeface="Calibri"/>
                <a:cs typeface="Calibri"/>
                <a:sym typeface="Calibri"/>
              </a:rPr>
              <a:t>behavior</a:t>
            </a:r>
            <a:r>
              <a:rPr lang="en-IN" dirty="0" smtClean="0">
                <a:latin typeface="Calibri" pitchFamily="34" charset="0"/>
                <a:ea typeface="Calibri"/>
                <a:cs typeface="Calibri"/>
                <a:sym typeface="Calibri"/>
              </a:rPr>
              <a:t>, their breeding habit, etc. zoological park is the place where they are assured of food, medical care and treatment and where they also feel safe from their natural enemies. Zoological Parks are very useful in spreading knowledge on the wildlife wealth of the country.</a:t>
            </a:r>
          </a:p>
          <a:p>
            <a:pPr>
              <a:buFont typeface="Arial" pitchFamily="34" charset="0"/>
              <a:buChar char="•"/>
            </a:pPr>
            <a:endParaRPr sz="1400" b="0" i="0" u="none" strike="noStrike" cap="none">
              <a:solidFill>
                <a:srgbClr val="000000"/>
              </a:solidFill>
              <a:latin typeface="Calibri" pitchFamily="34" charset="0"/>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5. </a:t>
            </a:r>
            <a:r>
              <a:rPr lang="en-IN" sz="2200" b="1" dirty="0" smtClean="0">
                <a:solidFill>
                  <a:srgbClr val="FF0000"/>
                </a:solidFill>
              </a:rPr>
              <a:t>KEY</a:t>
            </a:r>
            <a:endParaRPr lang="en-IN" sz="2200" b="1" dirty="0" smtClean="0">
              <a:solidFill>
                <a:srgbClr val="FF0000"/>
              </a:solidFil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 Keys are used for identification of plants and animals based on similarities and dissimilarities.</a:t>
            </a:r>
          </a:p>
          <a:p>
            <a:pPr>
              <a:buFont typeface="Arial" pitchFamily="34" charset="0"/>
              <a:buChar char="•"/>
            </a:pPr>
            <a:r>
              <a:rPr lang="en-IN" dirty="0" smtClean="0">
                <a:latin typeface="Calibri" pitchFamily="34" charset="0"/>
              </a:rPr>
              <a:t> Keys are analytical in nature and based on contrasting characters in a pair called couplet.</a:t>
            </a:r>
          </a:p>
          <a:p>
            <a:pPr>
              <a:buFont typeface="Arial" pitchFamily="34" charset="0"/>
              <a:buChar char="•"/>
            </a:pPr>
            <a:r>
              <a:rPr lang="en-IN" dirty="0" smtClean="0">
                <a:latin typeface="Calibri" pitchFamily="34" charset="0"/>
              </a:rPr>
              <a:t> Out of two proposed characters, only one which is relevant is accepted while the other is rejected.</a:t>
            </a:r>
          </a:p>
          <a:p>
            <a:pPr>
              <a:buFont typeface="Arial" pitchFamily="34" charset="0"/>
              <a:buChar char="•"/>
            </a:pPr>
            <a:r>
              <a:rPr lang="en-IN" dirty="0" smtClean="0">
                <a:latin typeface="Calibri" pitchFamily="34" charset="0"/>
              </a:rPr>
              <a:t> Each statement in a key is called a lead.</a:t>
            </a:r>
          </a:p>
          <a:p>
            <a:pPr>
              <a:buFont typeface="Arial" pitchFamily="34" charset="0"/>
              <a:buChar char="•"/>
            </a:pPr>
            <a:r>
              <a:rPr lang="en-IN" dirty="0" smtClean="0">
                <a:latin typeface="Calibri" pitchFamily="34" charset="0"/>
              </a:rPr>
              <a:t> Separate taxonomic keys are required for each taxonomic category such as family, genus, order, etc.</a:t>
            </a:r>
            <a:endParaRPr sz="1400" b="0" i="0" u="none" strike="noStrike" cap="none">
              <a:solidFill>
                <a:srgbClr val="000000"/>
              </a:solidFill>
              <a:latin typeface="Calibri" pitchFamily="34" charset="0"/>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US" sz="2200" b="1" i="0" u="none" strike="noStrike" cap="none" dirty="0" smtClean="0">
                <a:solidFill>
                  <a:srgbClr val="FF0000"/>
                </a:solidFill>
                <a:latin typeface="Calibri" pitchFamily="34" charset="0"/>
                <a:cs typeface="Calibri" pitchFamily="34" charset="0"/>
                <a:sym typeface="Arial"/>
              </a:rPr>
              <a:t>OTHER TAXONOMICAL AIDS</a:t>
            </a:r>
            <a:endParaRPr sz="2200" b="1" i="0" u="none"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 Flora, manuals, monographs, and catalogues are other taxonomical aids.</a:t>
            </a:r>
          </a:p>
          <a:p>
            <a:pPr lvl="0">
              <a:buSzPts val="1400"/>
              <a:buFont typeface="Arial" pitchFamily="34" charset="0"/>
              <a:buChar char="•"/>
            </a:pPr>
            <a:r>
              <a:rPr lang="en-IN" dirty="0" smtClean="0">
                <a:latin typeface="Calibri"/>
                <a:ea typeface="Calibri"/>
                <a:cs typeface="Calibri"/>
                <a:sym typeface="Calibri"/>
              </a:rPr>
              <a:t> They help in correct identification </a:t>
            </a:r>
          </a:p>
          <a:p>
            <a:pPr lvl="0">
              <a:buSzPts val="1400"/>
              <a:buFont typeface="Arial" pitchFamily="34" charset="0"/>
              <a:buChar char="•"/>
            </a:pPr>
            <a:r>
              <a:rPr lang="en-IN" dirty="0" smtClean="0">
                <a:latin typeface="Calibri"/>
                <a:ea typeface="Calibri"/>
                <a:cs typeface="Calibri"/>
                <a:sym typeface="Calibri"/>
              </a:rPr>
              <a:t> Manuals provide information for identification of names of various species in a given area.</a:t>
            </a:r>
          </a:p>
          <a:p>
            <a:pPr lvl="0">
              <a:buSzPts val="1400"/>
              <a:buFont typeface="Arial" pitchFamily="34" charset="0"/>
              <a:buChar char="•"/>
            </a:pPr>
            <a:r>
              <a:rPr lang="en-IN" dirty="0" smtClean="0">
                <a:latin typeface="Calibri"/>
                <a:ea typeface="Calibri"/>
                <a:cs typeface="Calibri"/>
                <a:sym typeface="Calibri"/>
              </a:rPr>
              <a:t> Monograph contain information on any particular </a:t>
            </a:r>
            <a:r>
              <a:rPr lang="en-IN" dirty="0" err="1" smtClean="0">
                <a:latin typeface="Calibri"/>
                <a:ea typeface="Calibri"/>
                <a:cs typeface="Calibri"/>
                <a:sym typeface="Calibri"/>
              </a:rPr>
              <a:t>taxon</a:t>
            </a:r>
            <a:r>
              <a:rPr lang="en-IN" dirty="0" smtClean="0">
                <a:latin typeface="Calibri"/>
                <a:ea typeface="Calibri"/>
                <a:cs typeface="Calibri"/>
                <a:sym typeface="Calibri"/>
              </a:rPr>
              <a:t>.</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374424"/>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456</Words>
  <Application>Microsoft Office PowerPoint</Application>
  <PresentationFormat>On-screen Show (16:9)</PresentationFormat>
  <Paragraphs>73</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8</cp:revision>
  <dcterms:modified xsi:type="dcterms:W3CDTF">2020-07-26T13:25:29Z</dcterms:modified>
</cp:coreProperties>
</file>