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4" r:id="rId2"/>
    <p:sldId id="361" r:id="rId3"/>
    <p:sldId id="257" r:id="rId4"/>
    <p:sldId id="363" r:id="rId5"/>
    <p:sldId id="258" r:id="rId6"/>
    <p:sldId id="259" r:id="rId7"/>
    <p:sldId id="260" r:id="rId8"/>
    <p:sldId id="261" r:id="rId9"/>
    <p:sldId id="262" r:id="rId10"/>
    <p:sldId id="263" r:id="rId11"/>
    <p:sldId id="3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9E6A4-AD66-4490-B2E9-0576768AAA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AE5334-279E-46F4-BB1A-94A7AC534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DA7E0-B3F7-48B9-9724-5E036B231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B2FC7-AF82-4D3A-A6BA-2F1A6D18D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1183F-A8BE-4B7E-9288-ECC9F11E7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099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86EB-061A-4D0B-AC35-D2398CC70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873EDB-61DE-45CA-B63E-0F5D61858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34B66-0434-48F3-A220-B284F9DDE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8BA02-D05D-49EE-B4CA-AF72BDFC1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8907D-7B9B-4746-BAF5-DD966930D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208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2BE63B-B04E-4F56-A101-9DEF538602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7B69D9-57C5-469C-A998-3804E4B32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58666-CA6D-4C8C-A278-14051AB22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F65BB-F8B7-4E07-83DC-790223787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4A21C-05B6-4BD7-8BFE-9BBDF8545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526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11FF7-8727-45CB-9E9E-3FD771AB2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B3157-EDCE-4636-878B-355A4EF9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E1F89-5ECB-45B0-BA24-938E5C77F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8A323-7A0A-464D-8EE9-0AE747A09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C3022-A750-4A96-9D56-E8C32DDAD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676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B888A-483E-441B-860E-7680DAF31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068E15-9287-48E9-AA43-D970E0BDF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11AF86-8C1D-452E-8E8D-4090D775A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9C226-64D2-4EF5-92F1-898DB6846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38B0C-8CA4-42E7-BD9B-441D37163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8860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2E2B5-2188-4B4A-BB52-4A52EFA25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E86B0-AB36-428F-9E36-CA02466D86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C63C1-6C04-498F-9838-1E96BB30E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5ED292-06A4-400F-94DB-40C4A8486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794C1-6117-404C-A81D-0F011121D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8FF4D-A0F5-4106-85E6-F1FCB653B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4705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5EECB-0E9A-41B8-8950-61BBCB60C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797A8A-BFDD-490D-B6AF-31D11E742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0BEAF6-3003-4E7F-A9B9-BF4819924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B12A0C-E45B-4490-BCE0-26361FE9CE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2B1B2C-A752-4110-A4C7-8060637E4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A93CD1-049B-4717-9308-E73CBC662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86563-FE2E-45DF-B46F-3F5E5B475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8AF47A-21B2-4E59-AFB0-09753D319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5288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0096E-1CDF-4331-BCD9-CA297BD29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064591-FB66-41E0-A412-0AED62DF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368017-3832-48B1-93F8-7F31404A2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6BF993-FD11-4A24-BCE9-EE87225A3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12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FAA026-31A0-470F-ABE7-292F9CBC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50C96-A002-45BC-B965-210563C31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35AF6-7C3E-42D6-961D-F6443D45C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3426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7E380-42E4-4E81-AD3B-507EF4BE0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D0D6F-6472-4780-8ECA-4F87CCEA9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74459E-245D-4787-983A-E84489FB71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5DD3DE-8F50-48FB-B03A-5135D5834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3E6E38-7520-47C2-A73C-21077E000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1A7E75-3C43-4751-B4B5-DFFB94EB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760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7FA24-537C-4362-97AC-2451D3C05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1F1951-45A3-43CC-9F72-C70D62609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69761E-1223-466E-8FD5-C0C64A707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81184E-5C85-43A1-AF21-F3A19ED66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F17259-28B2-4CFD-B173-DA942EBA9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DEB200-3957-4B4F-8A89-870BDBE9B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797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A811D3-D3EB-4509-8FEE-BC1BF12EA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CBD921-2096-49F7-BA4C-6F9DCB113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0881C-247C-4B2A-ACB8-DB25A3DCE9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CC772-BED3-4EC4-A839-40F3DA0440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5B4A1-4CC7-42B7-8686-8D248BF4A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7B08A-A611-4446-8E99-F3E123C76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D11D5-CDE6-400C-AB97-02E8DB97D6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549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108857" y="1550015"/>
            <a:ext cx="1090879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REPRODUCTION IN HUMANS</a:t>
            </a:r>
          </a:p>
          <a:p>
            <a:pPr algn="ctr"/>
            <a:r>
              <a:rPr lang="en-US" sz="2400" dirty="0"/>
              <a:t>SUBJECT:BIOLOGY </a:t>
            </a:r>
          </a:p>
          <a:p>
            <a:pPr algn="ctr"/>
            <a:r>
              <a:rPr lang="en-US" sz="2400" dirty="0"/>
              <a:t>CHAPTER:3</a:t>
            </a:r>
          </a:p>
          <a:p>
            <a:pPr algn="ctr"/>
            <a:r>
              <a:rPr lang="en-US" sz="2400" dirty="0"/>
              <a:t>ASEXUAL REPRODUCTION</a:t>
            </a:r>
          </a:p>
          <a:p>
            <a:pPr algn="ctr"/>
            <a:r>
              <a:rPr lang="en-US" sz="2400" dirty="0"/>
              <a:t>PERIOD-1</a:t>
            </a:r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D05CE37F-E32E-4B0A-B2E7-7F61FDAA1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656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61C3C-A083-4CB3-B83E-3E600432F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+mn-lt"/>
              </a:rPr>
              <a:t>semen</a:t>
            </a:r>
            <a:endParaRPr lang="en-IN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A281B-C78E-497A-A90F-5E43FA507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Semen is a mixture of sperm and the secretions of seminal vesicles, prostate gland ,and Cowper's gland</a:t>
            </a:r>
          </a:p>
          <a:p>
            <a:r>
              <a:rPr lang="en-US" sz="2000" dirty="0"/>
              <a:t>It is a milky white fluid.</a:t>
            </a:r>
          </a:p>
          <a:p>
            <a:r>
              <a:rPr lang="en-US" sz="2000" dirty="0"/>
              <a:t>A single ejaculation contains 2-3 ml semen.</a:t>
            </a:r>
          </a:p>
          <a:p>
            <a:r>
              <a:rPr lang="en-US" sz="2000" dirty="0"/>
              <a:t>A single ejaculation contains 20,000,000 – 40,000,000 sperms.</a:t>
            </a:r>
            <a:endParaRPr lang="en-IN" sz="2000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44AFA22A-9283-46D9-9546-60A46F506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23679" y="5372663"/>
            <a:ext cx="2722465" cy="11202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6396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6480" y="5344160"/>
            <a:ext cx="3269728" cy="13025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4983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48B89-247A-4B86-99E2-8FC6A88C2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Male</a:t>
            </a:r>
            <a:r>
              <a:rPr lang="en-US" sz="1800" b="1" spc="-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Reproductive</a:t>
            </a:r>
            <a:r>
              <a:rPr lang="en-US" sz="1800" b="1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System: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pic>
        <p:nvPicPr>
          <p:cNvPr id="1026" name="Picture 2" descr="Male Reproductive System | Fertility Center in Utah">
            <a:extLst>
              <a:ext uri="{FF2B5EF4-FFF2-40B4-BE49-F238E27FC236}">
                <a16:creationId xmlns:a16="http://schemas.microsoft.com/office/drawing/2014/main" id="{7A73FEF5-6FC3-4FA4-8C65-92210A61359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15465"/>
            <a:ext cx="6095506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4BF94FF3-D858-4201-B5FE-F98D2CC53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6919" y="5065394"/>
            <a:ext cx="3469226" cy="14274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41709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1A65D-5323-4695-96F9-7FA8EB466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Male</a:t>
            </a:r>
            <a:r>
              <a:rPr lang="en-US" sz="2400" b="1" spc="-10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Reproductive</a:t>
            </a:r>
            <a:r>
              <a:rPr lang="en-US" sz="2400" b="1" spc="10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System:</a:t>
            </a:r>
            <a:br>
              <a:rPr lang="en-IN" sz="2400" dirty="0">
                <a:solidFill>
                  <a:srgbClr val="FF0000"/>
                </a:solidFill>
                <a:effectLst/>
                <a:latin typeface="+mn-lt"/>
                <a:ea typeface="Calibri" panose="020F0502020204030204" pitchFamily="34" charset="0"/>
              </a:rPr>
            </a:br>
            <a:endParaRPr lang="en-IN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326CF-23B9-472C-A820-D7A62C46A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88900">
              <a:lnSpc>
                <a:spcPct val="101000"/>
              </a:lnSpc>
              <a:spcBef>
                <a:spcPts val="1400"/>
              </a:spcBef>
              <a:spcAft>
                <a:spcPts val="0"/>
              </a:spcAft>
              <a:tabLst>
                <a:tab pos="535940" algn="l"/>
                <a:tab pos="536575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male</a:t>
            </a:r>
            <a:r>
              <a:rPr lang="en-US" sz="2000" spc="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reproductive</a:t>
            </a:r>
            <a:r>
              <a:rPr lang="en-US" sz="2000" spc="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system</a:t>
            </a:r>
            <a:r>
              <a:rPr lang="en-US" sz="2000" spc="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in</a:t>
            </a:r>
            <a:r>
              <a:rPr lang="en-US" sz="2000" spc="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human</a:t>
            </a:r>
            <a:r>
              <a:rPr lang="en-US" sz="2000" spc="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beings</a:t>
            </a:r>
            <a:r>
              <a:rPr lang="en-US" sz="2000" spc="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is</a:t>
            </a:r>
            <a:r>
              <a:rPr lang="en-US" sz="2000" spc="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composed</a:t>
            </a:r>
            <a:r>
              <a:rPr lang="en-US" sz="2000" spc="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of</a:t>
            </a:r>
            <a:r>
              <a:rPr lang="en-US" sz="2000" spc="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following</a:t>
            </a:r>
            <a:r>
              <a:rPr lang="en-US" sz="2000" spc="-26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parts: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pPr>
              <a:spcBef>
                <a:spcPts val="50"/>
              </a:spcBef>
            </a:pP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 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pPr>
              <a:tabLst>
                <a:tab pos="536575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a-Testis: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05"/>
              </a:spcBef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There</a:t>
            </a:r>
            <a:r>
              <a:rPr lang="en-US" sz="2000" spc="4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is</a:t>
            </a:r>
            <a:r>
              <a:rPr lang="en-US" sz="2000" spc="4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a</a:t>
            </a:r>
            <a:r>
              <a:rPr lang="en-US" sz="2000" spc="4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pair</a:t>
            </a:r>
            <a:r>
              <a:rPr lang="en-US" sz="2000" spc="3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of</a:t>
            </a:r>
            <a:r>
              <a:rPr lang="en-US" sz="2000" spc="3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testes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;</a:t>
            </a:r>
            <a:r>
              <a:rPr lang="en-US" sz="2000" spc="5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which</a:t>
            </a:r>
            <a:r>
              <a:rPr lang="en-US" sz="2000" spc="4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lie</a:t>
            </a:r>
            <a:r>
              <a:rPr lang="en-US" sz="2000" spc="3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in</a:t>
            </a:r>
            <a:r>
              <a:rPr lang="en-US" sz="2000" spc="4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a</a:t>
            </a:r>
            <a:r>
              <a:rPr lang="en-US" sz="2000" spc="3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skin</a:t>
            </a:r>
            <a:r>
              <a:rPr lang="en-US" sz="2000" spc="2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pouch;</a:t>
            </a:r>
            <a:r>
              <a:rPr lang="en-US" sz="2000" spc="5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called</a:t>
            </a:r>
            <a:r>
              <a:rPr lang="en-US" sz="2000" spc="5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scrotum.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spcBef>
                <a:spcPts val="55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Scrotum</a:t>
            </a:r>
            <a:r>
              <a:rPr lang="en-US" sz="2000" spc="-3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is</a:t>
            </a:r>
            <a:r>
              <a:rPr lang="en-US" sz="2000" spc="-2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suspended</a:t>
            </a:r>
            <a:r>
              <a:rPr lang="en-US" sz="2000" spc="-3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outside</a:t>
            </a:r>
            <a:r>
              <a:rPr lang="en-US" sz="2000" spc="-2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-2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body;</a:t>
            </a:r>
            <a:r>
              <a:rPr lang="en-US" sz="2000" spc="-2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below</a:t>
            </a:r>
            <a:r>
              <a:rPr lang="en-US" sz="2000" spc="-3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-2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abdominal</a:t>
            </a:r>
            <a:r>
              <a:rPr lang="en-US" sz="2000" spc="-2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cavity.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pPr marL="342900" marR="90170" lvl="0" indent="-342900">
              <a:lnSpc>
                <a:spcPct val="103000"/>
              </a:lnSpc>
              <a:spcBef>
                <a:spcPts val="55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This</a:t>
            </a:r>
            <a:r>
              <a:rPr lang="en-US" sz="2000" spc="22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helps</a:t>
            </a:r>
            <a:r>
              <a:rPr lang="en-US" sz="2000" spc="21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in</a:t>
            </a:r>
            <a:r>
              <a:rPr lang="en-US" sz="2000" spc="23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maintaining</a:t>
            </a:r>
            <a:r>
              <a:rPr lang="en-US" sz="2000" spc="22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22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temperature</a:t>
            </a:r>
            <a:r>
              <a:rPr lang="en-US" sz="2000" spc="22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of</a:t>
            </a:r>
            <a:r>
              <a:rPr lang="en-US" sz="2000" spc="23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testes</a:t>
            </a:r>
            <a:r>
              <a:rPr lang="en-US" sz="2000" spc="22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below</a:t>
            </a:r>
            <a:r>
              <a:rPr lang="en-US" sz="2000" spc="22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24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body</a:t>
            </a:r>
            <a:r>
              <a:rPr lang="en-US" sz="2000" spc="-26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temperature.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This</a:t>
            </a:r>
            <a:r>
              <a:rPr lang="en-US" sz="2000" spc="-1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is</a:t>
            </a:r>
            <a:r>
              <a:rPr lang="en-US" sz="2000" spc="-1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necessary</a:t>
            </a:r>
            <a:r>
              <a:rPr lang="en-US" sz="2000" spc="-1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for optimum</a:t>
            </a:r>
            <a:r>
              <a:rPr lang="en-US" sz="2000" spc="-2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sperm</a:t>
            </a:r>
            <a:r>
              <a:rPr lang="en-US" sz="2000" b="1" spc="-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production.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spcBef>
                <a:spcPts val="55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Sperms</a:t>
            </a:r>
            <a:r>
              <a:rPr lang="en-US" sz="2000" b="1" spc="-3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are</a:t>
            </a:r>
            <a:r>
              <a:rPr lang="en-US" sz="2000" spc="-3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-3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male</a:t>
            </a:r>
            <a:r>
              <a:rPr lang="en-US" sz="2000" b="1" spc="-2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gametes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.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pPr marL="342900" lvl="0" indent="-342900">
              <a:spcBef>
                <a:spcPts val="55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Apart</a:t>
            </a:r>
            <a:r>
              <a:rPr lang="en-US" sz="2000" spc="4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from</a:t>
            </a:r>
            <a:r>
              <a:rPr lang="en-US" sz="2000" spc="4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that,</a:t>
            </a:r>
            <a:r>
              <a:rPr lang="en-US" sz="2000" spc="6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testis</a:t>
            </a:r>
            <a:r>
              <a:rPr lang="en-US" sz="2000" spc="4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also</a:t>
            </a:r>
            <a:r>
              <a:rPr lang="en-US" sz="2000" spc="5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produces</a:t>
            </a:r>
            <a:r>
              <a:rPr lang="en-US" sz="2000" spc="4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testosterone.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pPr marL="342900" marR="90170" lvl="0" indent="-342900">
              <a:lnSpc>
                <a:spcPct val="102000"/>
              </a:lnSpc>
              <a:spcBef>
                <a:spcPts val="6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Testosterone</a:t>
            </a:r>
            <a:r>
              <a:rPr lang="en-US" sz="2000" spc="14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is</a:t>
            </a:r>
            <a:r>
              <a:rPr lang="en-US" sz="2000" spc="16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also</a:t>
            </a:r>
            <a:r>
              <a:rPr lang="en-US" sz="2000" spc="16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called</a:t>
            </a:r>
            <a:r>
              <a:rPr lang="en-US" sz="2000" spc="15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14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male</a:t>
            </a:r>
            <a:r>
              <a:rPr lang="en-US" sz="2000" spc="14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hormone,</a:t>
            </a:r>
            <a:r>
              <a:rPr lang="en-US" sz="2000" spc="15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as</a:t>
            </a:r>
            <a:r>
              <a:rPr lang="en-US" sz="2000" spc="15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it</a:t>
            </a:r>
            <a:r>
              <a:rPr lang="en-US" sz="2000" spc="15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is</a:t>
            </a:r>
            <a:r>
              <a:rPr lang="en-US" sz="2000" spc="14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responsible</a:t>
            </a:r>
            <a:r>
              <a:rPr lang="en-US" sz="2000" spc="14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for</a:t>
            </a:r>
            <a:r>
              <a:rPr lang="en-US" sz="2000" spc="-26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developing</a:t>
            </a:r>
            <a:r>
              <a:rPr lang="en-US" sz="2000" spc="2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certain</a:t>
            </a:r>
            <a:r>
              <a:rPr lang="en-US" sz="2000" spc="3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secondary</a:t>
            </a:r>
            <a:r>
              <a:rPr lang="en-US" sz="2000" spc="1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sexual</a:t>
            </a:r>
            <a:r>
              <a:rPr lang="en-US" sz="2000" spc="4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characters</a:t>
            </a:r>
            <a:r>
              <a:rPr lang="en-US" sz="2000" spc="3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in</a:t>
            </a:r>
            <a:r>
              <a:rPr lang="en-US" sz="2000" spc="35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ea typeface="Cambria" panose="02040503050406030204" pitchFamily="18" charset="0"/>
                <a:cs typeface="Calibri" panose="020F0502020204030204" pitchFamily="34" charset="0"/>
              </a:rPr>
              <a:t>boys.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CFDBD9BE-A856-4919-A112-835446D55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46531" y="5532437"/>
            <a:ext cx="3221533" cy="13255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289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BC26-15F5-45F6-921F-6305FD386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b- epididymis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95080-4D3E-483B-B887-12855CCA6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It is highly coiled structure found on the upper side of the testes.</a:t>
            </a:r>
          </a:p>
          <a:p>
            <a:r>
              <a:rPr lang="en-US" sz="2000" dirty="0" err="1"/>
              <a:t>i</a:t>
            </a:r>
            <a:r>
              <a:rPr lang="en-US" sz="2000" dirty="0"/>
              <a:t>- site of sperm maturation : about 10-14 days are required for the sperm to mature.</a:t>
            </a:r>
          </a:p>
          <a:p>
            <a:r>
              <a:rPr lang="en-US" sz="2000" dirty="0"/>
              <a:t>ii- store mature sperm: sperms may remain in storage for up to 4 weeks .After that they are expelled from the epididymis or reabsorbed.</a:t>
            </a:r>
            <a:endParaRPr lang="en-IN" sz="2000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5E19EE9A-C750-400F-A817-0349E0993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62719" y="5347580"/>
            <a:ext cx="2783425" cy="11452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50937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9C3C-F8D8-4A0E-8EF6-337FB9B2D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500062"/>
            <a:ext cx="10515600" cy="1325563"/>
          </a:xfrm>
        </p:spPr>
        <p:txBody>
          <a:bodyPr>
            <a:normAutofit fontScale="90000"/>
          </a:bodyPr>
          <a:lstStyle/>
          <a:p>
            <a:pPr>
              <a:spcBef>
                <a:spcPts val="200"/>
              </a:spcBef>
              <a:tabLst>
                <a:tab pos="536575" algn="l"/>
              </a:tabLst>
            </a:pPr>
            <a:r>
              <a:rPr lang="en-US" sz="27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7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-Vas Deferens</a:t>
            </a:r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IN" sz="4400" b="1" dirty="0">
                <a:solidFill>
                  <a:srgbClr val="365F9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br>
              <a:rPr lang="en-IN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81F5E-36A6-4AA4-9368-13BDC97C5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Vas</a:t>
            </a:r>
            <a:r>
              <a:rPr lang="en-US" sz="1800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deferens</a:t>
            </a:r>
            <a:r>
              <a:rPr lang="en-US" sz="1800" spc="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n-US" sz="1800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n-US" sz="1800" spc="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tube</a:t>
            </a:r>
            <a:r>
              <a:rPr lang="en-US" sz="1800" spc="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en-US" sz="1800" spc="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carries</a:t>
            </a:r>
            <a:r>
              <a:rPr lang="en-US" sz="1800" spc="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sperms</a:t>
            </a:r>
            <a:r>
              <a:rPr lang="en-US" sz="1800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n-US" sz="1800" spc="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n-US" sz="1800" spc="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seminal</a:t>
            </a:r>
            <a:r>
              <a:rPr lang="en-US" sz="1800" spc="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vesicle.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2" descr="The Physiology of the Testis | SpringerLink">
            <a:extLst>
              <a:ext uri="{FF2B5EF4-FFF2-40B4-BE49-F238E27FC236}">
                <a16:creationId xmlns:a16="http://schemas.microsoft.com/office/drawing/2014/main" id="{C3899A43-2A0E-4F87-B96A-079E87BDA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435" y="2865120"/>
            <a:ext cx="4515485" cy="291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A74D8A75-69CF-4090-BB91-B032F760B5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57359" y="5468816"/>
            <a:ext cx="2488785" cy="10240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97301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5FD17-76F9-4A07-96EE-0EBF87A20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-Seminal</a:t>
            </a:r>
            <a:r>
              <a:rPr lang="en-US" sz="2400" b="1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Vesicle:</a:t>
            </a:r>
            <a:br>
              <a:rPr lang="en-IN" sz="24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F9131-512C-4D8A-A012-549259545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25"/>
              </a:spcBef>
              <a:buNone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05"/>
              </a:spcBef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the</a:t>
            </a:r>
            <a:r>
              <a:rPr lang="en-US" sz="20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place</a:t>
            </a:r>
            <a:r>
              <a:rPr lang="en-US" sz="2000" spc="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where</a:t>
            </a:r>
            <a:r>
              <a:rPr lang="en-US" sz="2000" spc="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sperms</a:t>
            </a:r>
            <a:r>
              <a:rPr lang="en-US" sz="2000" spc="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en-US" sz="2000" spc="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stored.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IN" sz="2000" dirty="0"/>
              <a:t>it provide alkaline substances which contains carbohydrate, proteins and hormones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000" dirty="0"/>
              <a:t>Carbohydrates  provides the energy source for the sperms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000" dirty="0"/>
              <a:t>Protein helps in sperm coagulation.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000" dirty="0"/>
              <a:t>Alkaline nature of the fluid protect the sperm from acidic condition.</a:t>
            </a:r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2B4CAF58-B4A5-49BA-9609-ACF5A0E10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19859" y="5659120"/>
            <a:ext cx="2026285" cy="8337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6413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D6F8-718E-4469-8A05-A25D9BEEF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 – prostate gland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C1FF7-9366-4302-92D3-E0A467031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It is present at the base of the urinary bladder which encircling the urethra</a:t>
            </a:r>
          </a:p>
          <a:p>
            <a:r>
              <a:rPr lang="en-US" sz="2000" dirty="0"/>
              <a:t>It secretes thin , alkaline ,milky substances which contributes to sperm motility and viability.</a:t>
            </a:r>
            <a:endParaRPr lang="en-IN" sz="2000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87ED6F2E-4445-4B0C-BA47-132884B9C1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74479" y="5393566"/>
            <a:ext cx="2671665" cy="10993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1388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F68B7-46EE-4686-A75E-8F5CEA75E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f- </a:t>
            </a:r>
            <a:r>
              <a:rPr lang="en-US" sz="2400" dirty="0" err="1">
                <a:solidFill>
                  <a:srgbClr val="FF0000"/>
                </a:solidFill>
              </a:rPr>
              <a:t>cowper’s</a:t>
            </a:r>
            <a:r>
              <a:rPr lang="en-US" sz="2400" dirty="0">
                <a:solidFill>
                  <a:srgbClr val="FF0000"/>
                </a:solidFill>
              </a:rPr>
              <a:t> glands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BA680-2261-4393-8E97-BD6D70093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located under the prostate gland </a:t>
            </a:r>
          </a:p>
          <a:p>
            <a:r>
              <a:rPr lang="en-US" dirty="0"/>
              <a:t>It secretes the mucus which lubricates the end of the penis during sexual intercourse.</a:t>
            </a:r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0CF3E495-D5AA-4A71-87A6-4A98FE44A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11919" y="5326678"/>
            <a:ext cx="2834225" cy="11661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96363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7FCF2-7BC8-4E41-9116-2E2C0C271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g-Penis:</a:t>
            </a:r>
            <a:br>
              <a:rPr lang="en-IN" sz="24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AF4B3-5CE5-48F4-BD95-D97AEAF40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5"/>
              </a:spcBef>
              <a:buFont typeface="Wingdings" panose="05000000000000000000" pitchFamily="2" charset="2"/>
              <a:buChar char="Ø"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en-US" sz="1800" spc="-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n-US" sz="1800" spc="-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800" spc="-6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muscular</a:t>
            </a:r>
            <a:r>
              <a:rPr lang="en-US" sz="1800" spc="-7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</a:t>
            </a:r>
            <a:endParaRPr lang="en-US" sz="1800" spc="-5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1800" spc="-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carries urine.</a:t>
            </a:r>
          </a:p>
          <a:p>
            <a:pPr marL="342900" lvl="0" indent="-342900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1800" spc="-5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Transfers  the sperm in to the female body.</a:t>
            </a:r>
          </a:p>
          <a:p>
            <a:pPr marL="0" marR="2199640" indent="0" algn="just">
              <a:lnSpc>
                <a:spcPct val="98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69B3FCD0-DE21-4707-94F4-5665E17EF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39199" y="5255609"/>
            <a:ext cx="3006945" cy="12372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7324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387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Wingdings</vt:lpstr>
      <vt:lpstr>Office Theme</vt:lpstr>
      <vt:lpstr>PowerPoint Presentation</vt:lpstr>
      <vt:lpstr>Male Reproductive System: </vt:lpstr>
      <vt:lpstr>Male Reproductive System: </vt:lpstr>
      <vt:lpstr>b- epididymis</vt:lpstr>
      <vt:lpstr>c-Vas Deferens:   </vt:lpstr>
      <vt:lpstr>d-Seminal Vesicle: </vt:lpstr>
      <vt:lpstr>e – prostate gland</vt:lpstr>
      <vt:lpstr>f- cowper’s glands</vt:lpstr>
      <vt:lpstr>g-Penis: </vt:lpstr>
      <vt:lpstr>semen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15</cp:revision>
  <dcterms:created xsi:type="dcterms:W3CDTF">2021-05-08T18:42:54Z</dcterms:created>
  <dcterms:modified xsi:type="dcterms:W3CDTF">2021-12-18T11:09:31Z</dcterms:modified>
</cp:coreProperties>
</file>