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65" r:id="rId5"/>
    <p:sldId id="259" r:id="rId6"/>
    <p:sldId id="260" r:id="rId7"/>
    <p:sldId id="261" r:id="rId8"/>
    <p:sldId id="262" r:id="rId9"/>
    <p:sldId id="263" r:id="rId10"/>
    <p:sldId id="264"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4" d="100"/>
          <a:sy n="84" d="100"/>
        </p:scale>
        <p:origin x="-96" y="-192"/>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118"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118" y="0"/>
    <p:text>+amanrouniyar@odmegroup.org How come the website here is ODM Egroup and not ODM PS?
_Assigned to you_
-Swoyan Satyendu</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4" name="PlaceHolder 2"/>
          <p:cNvSpPr>
            <a:spLocks noGrp="1"/>
          </p:cNvSpPr>
          <p:nvPr>
            <p:ph type="body"/>
          </p:nvPr>
        </p:nvSpPr>
        <p:spPr>
          <a:xfrm>
            <a:off x="457200" y="120348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5" name="PlaceHolder 3"/>
          <p:cNvSpPr>
            <a:spLocks noGrp="1"/>
          </p:cNvSpPr>
          <p:nvPr>
            <p:ph type="body"/>
          </p:nvPr>
        </p:nvSpPr>
        <p:spPr>
          <a:xfrm>
            <a:off x="457200" y="276192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7"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8"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9" name="PlaceHolder 4"/>
          <p:cNvSpPr>
            <a:spLocks noGrp="1"/>
          </p:cNvSpPr>
          <p:nvPr>
            <p:ph type="body"/>
          </p:nvPr>
        </p:nvSpPr>
        <p:spPr>
          <a:xfrm>
            <a:off x="467424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30" name="PlaceHolder 5"/>
          <p:cNvSpPr>
            <a:spLocks noGrp="1"/>
          </p:cNvSpPr>
          <p:nvPr>
            <p:ph type="body"/>
          </p:nvPr>
        </p:nvSpPr>
        <p:spPr>
          <a:xfrm>
            <a:off x="45720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32" name="PlaceHolder 2"/>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33" name="PlaceHolder 3"/>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pic>
        <p:nvPicPr>
          <p:cNvPr id="34" name="Picture 33"/>
          <p:cNvPicPr/>
          <p:nvPr/>
        </p:nvPicPr>
        <p:blipFill>
          <a:blip r:embed="rId2"/>
          <a:stretch/>
        </p:blipFill>
        <p:spPr>
          <a:xfrm>
            <a:off x="2702160" y="1203480"/>
            <a:ext cx="3738600" cy="2982960"/>
          </a:xfrm>
          <a:prstGeom prst="rect">
            <a:avLst/>
          </a:prstGeom>
          <a:ln>
            <a:noFill/>
          </a:ln>
        </p:spPr>
      </p:pic>
      <p:pic>
        <p:nvPicPr>
          <p:cNvPr id="35" name="Picture 34"/>
          <p:cNvPicPr/>
          <p:nvPr/>
        </p:nvPicPr>
        <p:blipFill>
          <a:blip r:embed="rId2"/>
          <a:stretch/>
        </p:blipFill>
        <p:spPr>
          <a:xfrm>
            <a:off x="2702160" y="1203480"/>
            <a:ext cx="3738600" cy="298296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3" name="PlaceHolder 2"/>
          <p:cNvSpPr>
            <a:spLocks noGrp="1"/>
          </p:cNvSpPr>
          <p:nvPr>
            <p:ph type="subTitle"/>
          </p:nvPr>
        </p:nvSpPr>
        <p:spPr>
          <a:xfrm>
            <a:off x="457200" y="1203480"/>
            <a:ext cx="8229240" cy="2982960"/>
          </a:xfrm>
          <a:prstGeom prst="rect">
            <a:avLst/>
          </a:prstGeom>
        </p:spPr>
        <p:txBody>
          <a:bodyPr lIns="0" tIns="0" rIns="0" bIns="0" anchor="ctr"/>
          <a:lstStyle/>
          <a:p>
            <a:pPr algn="ctr"/>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5" name="PlaceHolder 2"/>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7" name="PlaceHolder 2"/>
          <p:cNvSpPr>
            <a:spLocks noGrp="1"/>
          </p:cNvSpPr>
          <p:nvPr>
            <p:ph type="body"/>
          </p:nvPr>
        </p:nvSpPr>
        <p:spPr>
          <a:xfrm>
            <a:off x="45720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8" name="PlaceHolder 3"/>
          <p:cNvSpPr>
            <a:spLocks noGrp="1"/>
          </p:cNvSpPr>
          <p:nvPr>
            <p:ph type="body"/>
          </p:nvPr>
        </p:nvSpPr>
        <p:spPr>
          <a:xfrm>
            <a:off x="467424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05200"/>
            <a:ext cx="8229240" cy="3981240"/>
          </a:xfrm>
          <a:prstGeom prst="rect">
            <a:avLst/>
          </a:prstGeom>
        </p:spPr>
        <p:txBody>
          <a:bodyPr lIns="0" tIns="0" rIns="0" bIns="0" anchor="ctr"/>
          <a:lstStyle/>
          <a:p>
            <a:pPr algn="ctr"/>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12"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3" name="PlaceHolder 3"/>
          <p:cNvSpPr>
            <a:spLocks noGrp="1"/>
          </p:cNvSpPr>
          <p:nvPr>
            <p:ph type="body"/>
          </p:nvPr>
        </p:nvSpPr>
        <p:spPr>
          <a:xfrm>
            <a:off x="45720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4" name="PlaceHolder 4"/>
          <p:cNvSpPr>
            <a:spLocks noGrp="1"/>
          </p:cNvSpPr>
          <p:nvPr>
            <p:ph type="body"/>
          </p:nvPr>
        </p:nvSpPr>
        <p:spPr>
          <a:xfrm>
            <a:off x="467424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16" name="PlaceHolder 2"/>
          <p:cNvSpPr>
            <a:spLocks noGrp="1"/>
          </p:cNvSpPr>
          <p:nvPr>
            <p:ph type="body"/>
          </p:nvPr>
        </p:nvSpPr>
        <p:spPr>
          <a:xfrm>
            <a:off x="45720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7"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8" name="PlaceHolder 4"/>
          <p:cNvSpPr>
            <a:spLocks noGrp="1"/>
          </p:cNvSpPr>
          <p:nvPr>
            <p:ph type="body"/>
          </p:nvPr>
        </p:nvSpPr>
        <p:spPr>
          <a:xfrm>
            <a:off x="467424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0"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1"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2" name="PlaceHolder 4"/>
          <p:cNvSpPr>
            <a:spLocks noGrp="1"/>
          </p:cNvSpPr>
          <p:nvPr>
            <p:ph type="body"/>
          </p:nvPr>
        </p:nvSpPr>
        <p:spPr>
          <a:xfrm>
            <a:off x="457200" y="276192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pPr algn="ctr"/>
            <a:r>
              <a:rPr lang="en-IN" sz="4400" b="0" strike="noStrike" spc="-1">
                <a:solidFill>
                  <a:srgbClr val="000000"/>
                </a:solidFill>
                <a:uFill>
                  <a:solidFill>
                    <a:srgbClr val="FFFFFF"/>
                  </a:solidFill>
                </a:uFill>
                <a:latin typeface="Arial"/>
              </a:rPr>
              <a:t>Click to edit the title text format</a:t>
            </a:r>
          </a:p>
        </p:txBody>
      </p:sp>
      <p:sp>
        <p:nvSpPr>
          <p:cNvPr id="3" name="PlaceHolder 2"/>
          <p:cNvSpPr>
            <a:spLocks noGrp="1"/>
          </p:cNvSpPr>
          <p:nvPr>
            <p:ph type="body"/>
          </p:nvPr>
        </p:nvSpPr>
        <p:spPr>
          <a:xfrm>
            <a:off x="457200" y="1203480"/>
            <a:ext cx="8229240" cy="2982960"/>
          </a:xfrm>
          <a:prstGeom prst="rect">
            <a:avLst/>
          </a:prstGeom>
        </p:spPr>
        <p:txBody>
          <a:bodyPr lIns="0" tIns="0" rIns="0" bIns="0"/>
          <a:lstStyle/>
          <a:p>
            <a:pPr marL="432000" indent="-324000">
              <a:buClr>
                <a:srgbClr val="000000"/>
              </a:buClr>
              <a:buSzPct val="45000"/>
              <a:buFont typeface="Wingdings" charset="2"/>
              <a:buChar char=""/>
            </a:pPr>
            <a:r>
              <a:rPr lang="en-IN" sz="3200" b="0" strike="noStrike" spc="-1">
                <a:solidFill>
                  <a:srgbClr val="000000"/>
                </a:solidFill>
                <a:uFill>
                  <a:solidFill>
                    <a:srgbClr val="FFFFFF"/>
                  </a:solidFill>
                </a:uFill>
                <a:latin typeface="Arial"/>
              </a:rPr>
              <a:t>Click to edit the outline text format</a:t>
            </a:r>
          </a:p>
          <a:p>
            <a:pPr marL="864000" lvl="1" indent="-324000">
              <a:buClr>
                <a:srgbClr val="000000"/>
              </a:buClr>
              <a:buSzPct val="75000"/>
              <a:buFont typeface="Symbol" charset="2"/>
              <a:buChar char=""/>
            </a:pPr>
            <a:r>
              <a:rPr lang="en-IN" sz="2800" b="0" strike="noStrike" spc="-1">
                <a:solidFill>
                  <a:srgbClr val="000000"/>
                </a:solidFill>
                <a:uFill>
                  <a:solidFill>
                    <a:srgbClr val="FFFFFF"/>
                  </a:solidFill>
                </a:uFill>
                <a:latin typeface="Arial"/>
              </a:rPr>
              <a:t>Second Outline Level</a:t>
            </a:r>
          </a:p>
          <a:p>
            <a:pPr marL="1296000" lvl="2" indent="-288000">
              <a:buClr>
                <a:srgbClr val="000000"/>
              </a:buClr>
              <a:buSzPct val="45000"/>
              <a:buFont typeface="Wingdings" charset="2"/>
              <a:buChar char=""/>
            </a:pPr>
            <a:r>
              <a:rPr lang="en-IN" sz="2400" b="0" strike="noStrike" spc="-1">
                <a:solidFill>
                  <a:srgbClr val="000000"/>
                </a:solidFill>
                <a:uFill>
                  <a:solidFill>
                    <a:srgbClr val="FFFFFF"/>
                  </a:solidFill>
                </a:uFill>
                <a:latin typeface="Arial"/>
              </a:rPr>
              <a:t>Third Outline Level</a:t>
            </a:r>
          </a:p>
          <a:p>
            <a:pPr marL="1728000" lvl="3" indent="-216000">
              <a:buClr>
                <a:srgbClr val="000000"/>
              </a:buClr>
              <a:buSzPct val="75000"/>
              <a:buFont typeface="Symbol" charset="2"/>
              <a:buChar char=""/>
            </a:pPr>
            <a:r>
              <a:rPr lang="en-IN" sz="2000" b="0" strike="noStrike" spc="-1">
                <a:solidFill>
                  <a:srgbClr val="000000"/>
                </a:solidFill>
                <a:uFill>
                  <a:solidFill>
                    <a:srgbClr val="FFFFFF"/>
                  </a:solidFill>
                </a:uFill>
                <a:latin typeface="Arial"/>
              </a:rPr>
              <a:t>Fourth Outline Level</a:t>
            </a:r>
          </a:p>
          <a:p>
            <a:pPr marL="2160000" lvl="4"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Fifth Outline Level</a:t>
            </a:r>
          </a:p>
          <a:p>
            <a:pPr marL="2592000" lvl="5"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Sixth Outline Level</a:t>
            </a:r>
          </a:p>
          <a:p>
            <a:pPr marL="3024000" lvl="6"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Google Shape;54;p13"/>
          <p:cNvPicPr/>
          <p:nvPr/>
        </p:nvPicPr>
        <p:blipFill>
          <a:blip r:embed="rId2"/>
          <a:stretch/>
        </p:blipFill>
        <p:spPr>
          <a:xfrm>
            <a:off x="0" y="3777480"/>
            <a:ext cx="9139320" cy="1361160"/>
          </a:xfrm>
          <a:prstGeom prst="rect">
            <a:avLst/>
          </a:prstGeom>
          <a:ln>
            <a:noFill/>
          </a:ln>
        </p:spPr>
      </p:pic>
      <p:pic>
        <p:nvPicPr>
          <p:cNvPr id="37" name="Google Shape;55;p13"/>
          <p:cNvPicPr/>
          <p:nvPr/>
        </p:nvPicPr>
        <p:blipFill>
          <a:blip r:embed="rId3"/>
          <a:stretch/>
        </p:blipFill>
        <p:spPr>
          <a:xfrm>
            <a:off x="7904880" y="105840"/>
            <a:ext cx="1165680" cy="1165680"/>
          </a:xfrm>
          <a:prstGeom prst="rect">
            <a:avLst/>
          </a:prstGeom>
          <a:ln>
            <a:noFill/>
          </a:ln>
        </p:spPr>
      </p:pic>
      <p:sp>
        <p:nvSpPr>
          <p:cNvPr id="38" name="CustomShape 1"/>
          <p:cNvSpPr/>
          <p:nvPr/>
        </p:nvSpPr>
        <p:spPr>
          <a:xfrm>
            <a:off x="240120" y="396000"/>
            <a:ext cx="8758440" cy="104256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15000"/>
              </a:lnSpc>
            </a:pPr>
            <a:r>
              <a:rPr lang="en-IN" sz="3000" b="1" strike="noStrike" spc="-1" dirty="0">
                <a:solidFill>
                  <a:srgbClr val="FF0000"/>
                </a:solidFill>
                <a:uFill>
                  <a:solidFill>
                    <a:srgbClr val="FFFFFF"/>
                  </a:solidFill>
                </a:uFill>
                <a:latin typeface="Calibri"/>
                <a:ea typeface="Calibri"/>
              </a:rPr>
              <a:t>	  </a:t>
            </a:r>
            <a:r>
              <a:rPr lang="en-IN" sz="3000" b="1" strike="noStrike" spc="-1" dirty="0" smtClean="0">
                <a:solidFill>
                  <a:srgbClr val="FF0000"/>
                </a:solidFill>
                <a:uFill>
                  <a:solidFill>
                    <a:srgbClr val="FFFFFF"/>
                  </a:solidFill>
                </a:uFill>
                <a:latin typeface="Calibri"/>
                <a:ea typeface="Calibri"/>
              </a:rPr>
              <a:t>  </a:t>
            </a:r>
            <a:r>
              <a:rPr lang="en-IN" sz="3000" b="1" strike="noStrike" spc="-1" dirty="0">
                <a:solidFill>
                  <a:srgbClr val="FF0000"/>
                </a:solidFill>
                <a:uFill>
                  <a:solidFill>
                    <a:srgbClr val="FFFFFF"/>
                  </a:solidFill>
                </a:uFill>
                <a:latin typeface="Calibri"/>
                <a:ea typeface="Calibri"/>
              </a:rPr>
              <a:t>CHEMICAL CONTROL AND INTEGRATION	</a:t>
            </a:r>
            <a:endParaRPr lang="en-IN" sz="1800" b="0" strike="noStrike" spc="-1" dirty="0">
              <a:solidFill>
                <a:srgbClr val="000000"/>
              </a:solidFill>
              <a:uFill>
                <a:solidFill>
                  <a:srgbClr val="FFFFFF"/>
                </a:solidFill>
              </a:uFill>
              <a:latin typeface="Arial"/>
            </a:endParaRPr>
          </a:p>
          <a:p>
            <a:pPr>
              <a:lnSpc>
                <a:spcPct val="115000"/>
              </a:lnSpc>
            </a:pPr>
            <a:endParaRPr lang="en-IN" sz="1800" b="0" strike="noStrike" spc="-1" dirty="0">
              <a:solidFill>
                <a:srgbClr val="000000"/>
              </a:solidFill>
              <a:uFill>
                <a:solidFill>
                  <a:srgbClr val="FFFFFF"/>
                </a:solidFill>
              </a:uFill>
              <a:latin typeface="Arial"/>
            </a:endParaRPr>
          </a:p>
          <a:p>
            <a:pPr algn="just">
              <a:lnSpc>
                <a:spcPct val="115000"/>
              </a:lnSpc>
            </a:pPr>
            <a:r>
              <a:rPr lang="en-IN" sz="2500" b="1" strike="noStrike" spc="-1" dirty="0">
                <a:solidFill>
                  <a:srgbClr val="000000"/>
                </a:solidFill>
                <a:uFill>
                  <a:solidFill>
                    <a:srgbClr val="FFFFFF"/>
                  </a:solidFill>
                </a:uFill>
                <a:latin typeface="Calibri"/>
                <a:ea typeface="Calibri"/>
              </a:rPr>
              <a:t>                               </a:t>
            </a:r>
            <a:endParaRPr lang="en-IN" sz="1800" b="0" strike="noStrike" spc="-1" dirty="0">
              <a:solidFill>
                <a:srgbClr val="000000"/>
              </a:solidFill>
              <a:uFill>
                <a:solidFill>
                  <a:srgbClr val="FFFFFF"/>
                </a:solidFill>
              </a:uFill>
              <a:latin typeface="Arial"/>
            </a:endParaRPr>
          </a:p>
          <a:p>
            <a:pPr>
              <a:lnSpc>
                <a:spcPct val="115000"/>
              </a:lnSpc>
            </a:pPr>
            <a:r>
              <a:rPr lang="en-IN" sz="1800" b="0" strike="noStrike" spc="-1" dirty="0">
                <a:solidFill>
                  <a:srgbClr val="000000"/>
                </a:solidFill>
                <a:uFill>
                  <a:solidFill>
                    <a:srgbClr val="FFFFFF"/>
                  </a:solidFill>
                </a:uFill>
                <a:latin typeface="Arial"/>
                <a:ea typeface="DejaVu Sans"/>
              </a:rPr>
              <a:t> </a:t>
            </a:r>
            <a:endParaRPr lang="en-IN" sz="1800" b="0" strike="noStrike" spc="-1" dirty="0">
              <a:solidFill>
                <a:srgbClr val="000000"/>
              </a:solidFill>
              <a:uFill>
                <a:solidFill>
                  <a:srgbClr val="FFFFFF"/>
                </a:solidFill>
              </a:uFill>
              <a:latin typeface="Arial"/>
            </a:endParaRPr>
          </a:p>
        </p:txBody>
      </p:sp>
      <p:sp>
        <p:nvSpPr>
          <p:cNvPr id="39" name="CustomShape 2"/>
          <p:cNvSpPr/>
          <p:nvPr/>
        </p:nvSpPr>
        <p:spPr>
          <a:xfrm>
            <a:off x="1979640" y="2355840"/>
            <a:ext cx="5752800" cy="122076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en-IN" sz="1400" b="1" strike="noStrike" spc="-1" dirty="0">
                <a:solidFill>
                  <a:srgbClr val="000000"/>
                </a:solidFill>
                <a:uFill>
                  <a:solidFill>
                    <a:srgbClr val="FFFFFF"/>
                  </a:solidFill>
                </a:uFill>
                <a:latin typeface="Arial"/>
                <a:ea typeface="Arial"/>
              </a:rPr>
              <a:t>SUBJECT : BIOLOGY</a:t>
            </a:r>
            <a:endParaRPr lang="en-IN" sz="1800" b="0" strike="noStrike" spc="-1" dirty="0">
              <a:solidFill>
                <a:srgbClr val="000000"/>
              </a:solidFill>
              <a:uFill>
                <a:solidFill>
                  <a:srgbClr val="FFFFFF"/>
                </a:solidFill>
              </a:uFill>
              <a:latin typeface="Arial"/>
            </a:endParaRPr>
          </a:p>
          <a:p>
            <a:pPr>
              <a:lnSpc>
                <a:spcPct val="100000"/>
              </a:lnSpc>
            </a:pPr>
            <a:r>
              <a:rPr lang="en-IN" sz="1400" b="1" strike="noStrike" spc="-1" dirty="0" smtClean="0">
                <a:solidFill>
                  <a:srgbClr val="000000"/>
                </a:solidFill>
                <a:uFill>
                  <a:solidFill>
                    <a:srgbClr val="FFFFFF"/>
                  </a:solidFill>
                </a:uFill>
                <a:latin typeface="Arial"/>
                <a:ea typeface="Arial"/>
              </a:rPr>
              <a:t>CHAPTER </a:t>
            </a:r>
            <a:r>
              <a:rPr lang="en-IN" sz="1400" b="1" strike="noStrike" spc="-1" dirty="0">
                <a:solidFill>
                  <a:srgbClr val="000000"/>
                </a:solidFill>
                <a:uFill>
                  <a:solidFill>
                    <a:srgbClr val="FFFFFF"/>
                  </a:solidFill>
                </a:uFill>
                <a:latin typeface="Arial"/>
                <a:ea typeface="Arial"/>
              </a:rPr>
              <a:t>NUMBER: 22</a:t>
            </a:r>
            <a:endParaRPr lang="en-IN" sz="1800" b="0" strike="noStrike" spc="-1" dirty="0">
              <a:solidFill>
                <a:srgbClr val="000000"/>
              </a:solidFill>
              <a:uFill>
                <a:solidFill>
                  <a:srgbClr val="FFFFFF"/>
                </a:solidFill>
              </a:uFill>
              <a:latin typeface="Arial"/>
            </a:endParaRPr>
          </a:p>
          <a:p>
            <a:pPr>
              <a:lnSpc>
                <a:spcPct val="100000"/>
              </a:lnSpc>
            </a:pPr>
            <a:r>
              <a:rPr lang="en-IN" sz="1400" b="1" strike="noStrike" spc="-1" dirty="0">
                <a:solidFill>
                  <a:srgbClr val="000000"/>
                </a:solidFill>
                <a:uFill>
                  <a:solidFill>
                    <a:srgbClr val="FFFFFF"/>
                  </a:solidFill>
                </a:uFill>
                <a:latin typeface="Arial"/>
                <a:ea typeface="Arial"/>
              </a:rPr>
              <a:t>CHAPTER NAME : CHEMICAL CONTROL AND INTEGRATION</a:t>
            </a:r>
            <a:endParaRPr lang="en-IN" sz="1800" b="0" strike="noStrike" spc="-1" dirty="0">
              <a:solidFill>
                <a:srgbClr val="000000"/>
              </a:solidFill>
              <a:uFill>
                <a:solidFill>
                  <a:srgbClr val="FFFFFF"/>
                </a:solidFill>
              </a:uFill>
              <a:latin typeface="Arial"/>
            </a:endParaRPr>
          </a:p>
        </p:txBody>
      </p:sp>
      <p:sp>
        <p:nvSpPr>
          <p:cNvPr id="40" name="CustomShape 3"/>
          <p:cNvSpPr/>
          <p:nvPr/>
        </p:nvSpPr>
        <p:spPr>
          <a:xfrm>
            <a:off x="1944000" y="1394640"/>
            <a:ext cx="4606920" cy="476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15000"/>
              </a:lnSpc>
            </a:pPr>
            <a:r>
              <a:rPr lang="en-IN" sz="2200" b="1" strike="noStrike" spc="-1">
                <a:solidFill>
                  <a:srgbClr val="000000"/>
                </a:solidFill>
                <a:uFill>
                  <a:solidFill>
                    <a:srgbClr val="FFFFFF"/>
                  </a:solidFill>
                </a:uFill>
                <a:latin typeface="Calibri"/>
                <a:ea typeface="Calibri"/>
              </a:rPr>
              <a:t>THYROID GLAND AND  PARATHYROID</a:t>
            </a:r>
            <a:endParaRPr lang="en-IN"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 name="Google Shape;76;p16"/>
          <p:cNvPicPr/>
          <p:nvPr/>
        </p:nvPicPr>
        <p:blipFill>
          <a:blip r:embed="rId2"/>
          <a:stretch/>
        </p:blipFill>
        <p:spPr>
          <a:xfrm>
            <a:off x="8208000" y="72000"/>
            <a:ext cx="920880" cy="920880"/>
          </a:xfrm>
          <a:prstGeom prst="rect">
            <a:avLst/>
          </a:prstGeom>
          <a:ln>
            <a:noFill/>
          </a:ln>
        </p:spPr>
      </p:pic>
      <p:sp>
        <p:nvSpPr>
          <p:cNvPr id="64" name="CustomShape 1"/>
          <p:cNvSpPr/>
          <p:nvPr/>
        </p:nvSpPr>
        <p:spPr>
          <a:xfrm>
            <a:off x="621360" y="743400"/>
            <a:ext cx="7796520" cy="35575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ctr"/>
          <a:lstStyle/>
          <a:p>
            <a:pPr marL="457200" algn="ctr">
              <a:lnSpc>
                <a:spcPct val="115000"/>
              </a:lnSpc>
            </a:pPr>
            <a:r>
              <a:rPr lang="en-IN" sz="4000" b="1" strike="noStrike" spc="-1">
                <a:solidFill>
                  <a:srgbClr val="000000"/>
                </a:solidFill>
                <a:uFill>
                  <a:solidFill>
                    <a:srgbClr val="FFFFFF"/>
                  </a:solidFill>
                </a:uFill>
                <a:latin typeface="Arial"/>
                <a:ea typeface="Arial"/>
              </a:rPr>
              <a:t>THANKING YOU</a:t>
            </a:r>
            <a:endParaRPr lang="en-IN" sz="1800" b="0" strike="noStrike" spc="-1">
              <a:solidFill>
                <a:srgbClr val="000000"/>
              </a:solidFill>
              <a:uFill>
                <a:solidFill>
                  <a:srgbClr val="FFFFFF"/>
                </a:solidFill>
              </a:uFill>
              <a:latin typeface="Arial"/>
            </a:endParaRPr>
          </a:p>
          <a:p>
            <a:pPr marL="457200" algn="ctr">
              <a:lnSpc>
                <a:spcPct val="115000"/>
              </a:lnSpc>
            </a:pPr>
            <a:r>
              <a:rPr lang="en-IN" sz="4000" b="1" strike="noStrike" spc="-1">
                <a:solidFill>
                  <a:srgbClr val="FF0000"/>
                </a:solidFill>
                <a:uFill>
                  <a:solidFill>
                    <a:srgbClr val="FFFFFF"/>
                  </a:solidFill>
                </a:uFill>
                <a:latin typeface="Arial"/>
                <a:ea typeface="Arial"/>
              </a:rPr>
              <a:t>ODM EDUCATIONAL GROUP</a:t>
            </a:r>
            <a:endParaRPr lang="en-IN" sz="1800" b="0" strike="noStrike" spc="-1">
              <a:solidFill>
                <a:srgbClr val="000000"/>
              </a:solidFill>
              <a:uFill>
                <a:solidFill>
                  <a:srgbClr val="FFFFFF"/>
                </a:solidFill>
              </a:uFill>
              <a:latin typeface="Arial"/>
            </a:endParaRPr>
          </a:p>
          <a:p>
            <a:pPr marL="457200">
              <a:lnSpc>
                <a:spcPct val="100000"/>
              </a:lnSpc>
            </a:pPr>
            <a:endParaRPr lang="en-IN"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 name="Google Shape;62;p14"/>
          <p:cNvPicPr/>
          <p:nvPr/>
        </p:nvPicPr>
        <p:blipFill>
          <a:blip r:embed="rId2"/>
          <a:stretch/>
        </p:blipFill>
        <p:spPr>
          <a:xfrm>
            <a:off x="8172360" y="62640"/>
            <a:ext cx="920880" cy="725400"/>
          </a:xfrm>
          <a:prstGeom prst="rect">
            <a:avLst/>
          </a:prstGeom>
          <a:ln>
            <a:noFill/>
          </a:ln>
        </p:spPr>
      </p:pic>
      <p:sp>
        <p:nvSpPr>
          <p:cNvPr id="42" name="CustomShape 1"/>
          <p:cNvSpPr/>
          <p:nvPr/>
        </p:nvSpPr>
        <p:spPr>
          <a:xfrm>
            <a:off x="2736000" y="360000"/>
            <a:ext cx="3755880" cy="502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endParaRPr lang="en-IN" sz="1800" b="0" strike="noStrike" spc="-1" dirty="0">
              <a:solidFill>
                <a:srgbClr val="000000"/>
              </a:solidFill>
              <a:uFill>
                <a:solidFill>
                  <a:srgbClr val="FFFFFF"/>
                </a:solidFill>
              </a:uFill>
              <a:latin typeface="Arial"/>
            </a:endParaRPr>
          </a:p>
        </p:txBody>
      </p:sp>
      <p:sp>
        <p:nvSpPr>
          <p:cNvPr id="43" name="CustomShape 2"/>
          <p:cNvSpPr/>
          <p:nvPr/>
        </p:nvSpPr>
        <p:spPr>
          <a:xfrm>
            <a:off x="304800" y="285750"/>
            <a:ext cx="6551640" cy="4572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r>
              <a:rPr lang="en-IN" sz="2200" b="1" spc="-1" dirty="0" smtClean="0">
                <a:solidFill>
                  <a:srgbClr val="FF0000"/>
                </a:solidFill>
                <a:uFill>
                  <a:solidFill>
                    <a:srgbClr val="FFFFFF"/>
                  </a:solidFill>
                </a:uFill>
                <a:latin typeface="Calibri"/>
              </a:rPr>
              <a:t>THYROID GLAND</a:t>
            </a:r>
          </a:p>
          <a:p>
            <a:pPr algn="just"/>
            <a:endParaRPr lang="en-IN" sz="2200" spc="-1" dirty="0" smtClean="0">
              <a:solidFill>
                <a:srgbClr val="000000"/>
              </a:solidFill>
              <a:uFill>
                <a:solidFill>
                  <a:srgbClr val="FFFFFF"/>
                </a:solidFill>
              </a:uFill>
            </a:endParaRPr>
          </a:p>
          <a:p>
            <a:pPr algn="just"/>
            <a:r>
              <a:rPr lang="en-IN" sz="1400" b="0" strike="noStrike" spc="-1" dirty="0" smtClean="0">
                <a:solidFill>
                  <a:srgbClr val="231F20"/>
                </a:solidFill>
                <a:uFill>
                  <a:solidFill>
                    <a:srgbClr val="FFFFFF"/>
                  </a:solidFill>
                </a:uFill>
                <a:latin typeface="Calibri"/>
                <a:ea typeface="DejaVu Sans"/>
              </a:rPr>
              <a:t>The </a:t>
            </a:r>
            <a:r>
              <a:rPr lang="en-IN" sz="1400" b="0" strike="noStrike" spc="-1" dirty="0">
                <a:solidFill>
                  <a:srgbClr val="231F20"/>
                </a:solidFill>
                <a:uFill>
                  <a:solidFill>
                    <a:srgbClr val="FFFFFF"/>
                  </a:solidFill>
                </a:uFill>
                <a:latin typeface="Calibri"/>
                <a:ea typeface="DejaVu Sans"/>
              </a:rPr>
              <a:t>thyroid gland is composed of two lobes which are located on either side of the trachea. </a:t>
            </a:r>
            <a:endParaRPr lang="en-IN" sz="1400" b="0" strike="noStrike" spc="-1" dirty="0" smtClean="0">
              <a:solidFill>
                <a:srgbClr val="231F20"/>
              </a:solidFill>
              <a:uFill>
                <a:solidFill>
                  <a:srgbClr val="FFFFFF"/>
                </a:solidFill>
              </a:uFill>
              <a:latin typeface="Calibri"/>
              <a:ea typeface="DejaVu Sans"/>
            </a:endParaRPr>
          </a:p>
          <a:p>
            <a:pPr algn="just"/>
            <a:endParaRPr lang="en-IN" sz="1400" spc="-1" dirty="0" smtClean="0">
              <a:solidFill>
                <a:srgbClr val="231F20"/>
              </a:solidFill>
              <a:uFill>
                <a:solidFill>
                  <a:srgbClr val="FFFFFF"/>
                </a:solidFill>
              </a:uFill>
              <a:latin typeface="Calibri"/>
              <a:ea typeface="DejaVu Sans"/>
            </a:endParaRPr>
          </a:p>
          <a:p>
            <a:pPr algn="just"/>
            <a:r>
              <a:rPr lang="en-IN" sz="1400" b="0" strike="noStrike" spc="-1" dirty="0" smtClean="0">
                <a:solidFill>
                  <a:srgbClr val="231F20"/>
                </a:solidFill>
                <a:uFill>
                  <a:solidFill>
                    <a:srgbClr val="FFFFFF"/>
                  </a:solidFill>
                </a:uFill>
                <a:latin typeface="Calibri"/>
                <a:ea typeface="DejaVu Sans"/>
              </a:rPr>
              <a:t>Both </a:t>
            </a:r>
            <a:r>
              <a:rPr lang="en-IN" sz="1400" b="0" strike="noStrike" spc="-1" dirty="0">
                <a:solidFill>
                  <a:srgbClr val="231F20"/>
                </a:solidFill>
                <a:uFill>
                  <a:solidFill>
                    <a:srgbClr val="FFFFFF"/>
                  </a:solidFill>
                </a:uFill>
                <a:latin typeface="Calibri"/>
                <a:ea typeface="DejaVu Sans"/>
              </a:rPr>
              <a:t>the lobes are interconnected with a thin flap of connective tissue called isthmus. </a:t>
            </a:r>
            <a:endParaRPr lang="en-IN" sz="1400" b="0" strike="noStrike" spc="-1" dirty="0">
              <a:solidFill>
                <a:srgbClr val="000000"/>
              </a:solidFill>
              <a:uFill>
                <a:solidFill>
                  <a:srgbClr val="FFFFFF"/>
                </a:solidFill>
              </a:uFill>
              <a:latin typeface="Arial"/>
            </a:endParaRPr>
          </a:p>
          <a:p>
            <a:pPr algn="just"/>
            <a:endParaRPr lang="en-IN" sz="1400" b="0" strike="noStrike" spc="-1" dirty="0">
              <a:solidFill>
                <a:srgbClr val="000000"/>
              </a:solidFill>
              <a:uFill>
                <a:solidFill>
                  <a:srgbClr val="FFFFFF"/>
                </a:solidFill>
              </a:uFill>
              <a:latin typeface="Arial"/>
            </a:endParaRPr>
          </a:p>
          <a:p>
            <a:pPr algn="just"/>
            <a:r>
              <a:rPr lang="en-IN" sz="1400" b="0" strike="noStrike" spc="-1" dirty="0">
                <a:solidFill>
                  <a:srgbClr val="231F20"/>
                </a:solidFill>
                <a:uFill>
                  <a:solidFill>
                    <a:srgbClr val="FFFFFF"/>
                  </a:solidFill>
                </a:uFill>
                <a:latin typeface="Calibri"/>
                <a:ea typeface="DejaVu Sans"/>
              </a:rPr>
              <a:t>The thyroid gland is composed of </a:t>
            </a:r>
            <a:r>
              <a:rPr lang="en-IN" sz="1400" b="1" strike="noStrike" spc="-1" dirty="0">
                <a:solidFill>
                  <a:srgbClr val="231F20"/>
                </a:solidFill>
                <a:uFill>
                  <a:solidFill>
                    <a:srgbClr val="FFFFFF"/>
                  </a:solidFill>
                </a:uFill>
                <a:latin typeface="Calibri"/>
                <a:ea typeface="Berlin Sans FB Demi"/>
              </a:rPr>
              <a:t>follicles</a:t>
            </a:r>
            <a:r>
              <a:rPr lang="en-IN" sz="1400" b="0" strike="noStrike" spc="-1" dirty="0">
                <a:solidFill>
                  <a:srgbClr val="231F20"/>
                </a:solidFill>
                <a:uFill>
                  <a:solidFill>
                    <a:srgbClr val="FFFFFF"/>
                  </a:solidFill>
                </a:uFill>
                <a:latin typeface="Calibri"/>
                <a:ea typeface="Microsoft JhengHei Light"/>
              </a:rPr>
              <a:t> and </a:t>
            </a:r>
            <a:r>
              <a:rPr lang="en-IN" sz="1400" b="1" strike="noStrike" spc="-1" dirty="0" err="1">
                <a:solidFill>
                  <a:srgbClr val="231F20"/>
                </a:solidFill>
                <a:uFill>
                  <a:solidFill>
                    <a:srgbClr val="FFFFFF"/>
                  </a:solidFill>
                </a:uFill>
                <a:latin typeface="Calibri"/>
                <a:ea typeface="Berlin Sans FB Demi"/>
              </a:rPr>
              <a:t>stromal</a:t>
            </a:r>
            <a:r>
              <a:rPr lang="en-IN" sz="1400" b="1" strike="noStrike" spc="-1" dirty="0">
                <a:solidFill>
                  <a:srgbClr val="231F20"/>
                </a:solidFill>
                <a:uFill>
                  <a:solidFill>
                    <a:srgbClr val="FFFFFF"/>
                  </a:solidFill>
                </a:uFill>
                <a:latin typeface="Calibri"/>
                <a:ea typeface="Berlin Sans FB Demi"/>
              </a:rPr>
              <a:t> tissues</a:t>
            </a:r>
            <a:r>
              <a:rPr lang="en-IN" sz="1400" b="0" strike="noStrike" spc="-1" dirty="0" smtClean="0">
                <a:solidFill>
                  <a:srgbClr val="231F20"/>
                </a:solidFill>
                <a:uFill>
                  <a:solidFill>
                    <a:srgbClr val="FFFFFF"/>
                  </a:solidFill>
                </a:uFill>
                <a:latin typeface="Calibri"/>
                <a:ea typeface="Microsoft JhengHei Light"/>
              </a:rPr>
              <a:t>.</a:t>
            </a:r>
          </a:p>
          <a:p>
            <a:pPr algn="just"/>
            <a:endParaRPr lang="en-IN" sz="1400" spc="-1" dirty="0" smtClean="0">
              <a:solidFill>
                <a:srgbClr val="231F20"/>
              </a:solidFill>
              <a:uFill>
                <a:solidFill>
                  <a:srgbClr val="FFFFFF"/>
                </a:solidFill>
              </a:uFill>
              <a:latin typeface="Calibri"/>
              <a:ea typeface="Microsoft JhengHei Light"/>
            </a:endParaRPr>
          </a:p>
          <a:p>
            <a:pPr algn="just"/>
            <a:r>
              <a:rPr lang="en-IN" sz="1400" b="0" strike="noStrike" spc="-1" dirty="0" smtClean="0">
                <a:solidFill>
                  <a:srgbClr val="231F20"/>
                </a:solidFill>
                <a:uFill>
                  <a:solidFill>
                    <a:srgbClr val="FFFFFF"/>
                  </a:solidFill>
                </a:uFill>
                <a:latin typeface="Calibri"/>
                <a:ea typeface="Microsoft JhengHei Light"/>
              </a:rPr>
              <a:t>Each </a:t>
            </a:r>
            <a:r>
              <a:rPr lang="en-IN" sz="1400" b="0" strike="noStrike" spc="-1" dirty="0">
                <a:solidFill>
                  <a:srgbClr val="231F20"/>
                </a:solidFill>
                <a:uFill>
                  <a:solidFill>
                    <a:srgbClr val="FFFFFF"/>
                  </a:solidFill>
                </a:uFill>
                <a:latin typeface="Calibri"/>
                <a:ea typeface="Microsoft JhengHei Light"/>
              </a:rPr>
              <a:t>thyroid follicle is composed of follicular cells, enclosing a cavity. </a:t>
            </a:r>
            <a:endParaRPr lang="en-IN" sz="1400" b="0" strike="noStrike" spc="-1" dirty="0" smtClean="0">
              <a:solidFill>
                <a:srgbClr val="231F20"/>
              </a:solidFill>
              <a:uFill>
                <a:solidFill>
                  <a:srgbClr val="FFFFFF"/>
                </a:solidFill>
              </a:uFill>
              <a:latin typeface="Calibri"/>
              <a:ea typeface="Microsoft JhengHei Light"/>
            </a:endParaRPr>
          </a:p>
          <a:p>
            <a:pPr algn="just"/>
            <a:endParaRPr lang="en-IN" sz="1400" spc="-1" dirty="0" smtClean="0">
              <a:solidFill>
                <a:srgbClr val="231F20"/>
              </a:solidFill>
              <a:uFill>
                <a:solidFill>
                  <a:srgbClr val="FFFFFF"/>
                </a:solidFill>
              </a:uFill>
              <a:latin typeface="Calibri"/>
              <a:ea typeface="Microsoft JhengHei Light"/>
            </a:endParaRPr>
          </a:p>
          <a:p>
            <a:pPr algn="just"/>
            <a:r>
              <a:rPr lang="en-IN" sz="1400" b="0" strike="noStrike" spc="-1" dirty="0" smtClean="0">
                <a:solidFill>
                  <a:srgbClr val="231F20"/>
                </a:solidFill>
                <a:uFill>
                  <a:solidFill>
                    <a:srgbClr val="FFFFFF"/>
                  </a:solidFill>
                </a:uFill>
                <a:latin typeface="Calibri"/>
                <a:ea typeface="Microsoft JhengHei Light"/>
              </a:rPr>
              <a:t>These </a:t>
            </a:r>
            <a:r>
              <a:rPr lang="en-IN" sz="1400" b="0" strike="noStrike" spc="-1" dirty="0">
                <a:solidFill>
                  <a:srgbClr val="231F20"/>
                </a:solidFill>
                <a:uFill>
                  <a:solidFill>
                    <a:srgbClr val="FFFFFF"/>
                  </a:solidFill>
                </a:uFill>
                <a:latin typeface="Calibri"/>
                <a:ea typeface="Microsoft JhengHei Light"/>
              </a:rPr>
              <a:t>follicular cells synthesise two hormones, </a:t>
            </a:r>
            <a:r>
              <a:rPr lang="en-IN" sz="1400" b="1" strike="noStrike" spc="-1" dirty="0" err="1">
                <a:solidFill>
                  <a:srgbClr val="231F20"/>
                </a:solidFill>
                <a:uFill>
                  <a:solidFill>
                    <a:srgbClr val="FFFFFF"/>
                  </a:solidFill>
                </a:uFill>
                <a:latin typeface="Calibri"/>
                <a:ea typeface="Berlin Sans FB Demi"/>
              </a:rPr>
              <a:t>tetraiodothyronine</a:t>
            </a:r>
            <a:r>
              <a:rPr lang="en-IN" sz="1400" b="0" strike="noStrike" spc="-1" dirty="0">
                <a:solidFill>
                  <a:srgbClr val="231F20"/>
                </a:solidFill>
                <a:uFill>
                  <a:solidFill>
                    <a:srgbClr val="FFFFFF"/>
                  </a:solidFill>
                </a:uFill>
                <a:latin typeface="Calibri"/>
                <a:ea typeface="Microsoft JhengHei Light"/>
              </a:rPr>
              <a:t> or </a:t>
            </a:r>
            <a:r>
              <a:rPr lang="en-IN" sz="1400" b="1" strike="noStrike" spc="-1" dirty="0" err="1">
                <a:solidFill>
                  <a:srgbClr val="231F20"/>
                </a:solidFill>
                <a:uFill>
                  <a:solidFill>
                    <a:srgbClr val="FFFFFF"/>
                  </a:solidFill>
                </a:uFill>
                <a:latin typeface="Calibri"/>
                <a:ea typeface="Berlin Sans FB Demi"/>
              </a:rPr>
              <a:t>thyroxine</a:t>
            </a:r>
            <a:r>
              <a:rPr lang="en-IN" sz="1400" b="0" strike="noStrike" spc="-1" dirty="0">
                <a:solidFill>
                  <a:srgbClr val="231F20"/>
                </a:solidFill>
                <a:uFill>
                  <a:solidFill>
                    <a:srgbClr val="FFFFFF"/>
                  </a:solidFill>
                </a:uFill>
                <a:latin typeface="Calibri"/>
                <a:ea typeface="Microsoft JhengHei Light"/>
              </a:rPr>
              <a:t> (T ) and </a:t>
            </a:r>
            <a:r>
              <a:rPr lang="en-IN" sz="1400" b="1" strike="noStrike" spc="-1" dirty="0" err="1">
                <a:solidFill>
                  <a:srgbClr val="231F20"/>
                </a:solidFill>
                <a:uFill>
                  <a:solidFill>
                    <a:srgbClr val="FFFFFF"/>
                  </a:solidFill>
                </a:uFill>
                <a:latin typeface="Calibri"/>
                <a:ea typeface="Berlin Sans FB Demi"/>
              </a:rPr>
              <a:t>triiodothyronine</a:t>
            </a:r>
            <a:r>
              <a:rPr lang="en-IN" sz="1400" b="1" strike="noStrike" spc="-1" dirty="0">
                <a:solidFill>
                  <a:srgbClr val="231F20"/>
                </a:solidFill>
                <a:uFill>
                  <a:solidFill>
                    <a:srgbClr val="FFFFFF"/>
                  </a:solidFill>
                </a:uFill>
                <a:latin typeface="Calibri"/>
                <a:ea typeface="Berlin Sans FB Demi"/>
              </a:rPr>
              <a:t> </a:t>
            </a:r>
            <a:r>
              <a:rPr lang="en-IN" sz="1400" b="0" strike="noStrike" spc="-1" dirty="0">
                <a:solidFill>
                  <a:srgbClr val="231F20"/>
                </a:solidFill>
                <a:uFill>
                  <a:solidFill>
                    <a:srgbClr val="FFFFFF"/>
                  </a:solidFill>
                </a:uFill>
                <a:latin typeface="Calibri"/>
                <a:ea typeface="Microsoft JhengHei Light"/>
              </a:rPr>
              <a:t>(T ). </a:t>
            </a:r>
            <a:endParaRPr lang="en-IN" sz="1400" b="0" strike="noStrike" spc="-1" dirty="0">
              <a:solidFill>
                <a:srgbClr val="000000"/>
              </a:solidFill>
              <a:uFill>
                <a:solidFill>
                  <a:srgbClr val="FFFFFF"/>
                </a:solidFill>
              </a:uFill>
              <a:latin typeface="Arial"/>
            </a:endParaRPr>
          </a:p>
          <a:p>
            <a:pPr algn="just"/>
            <a:endParaRPr lang="en-IN" sz="1400" b="0" strike="noStrike" spc="-1" dirty="0">
              <a:solidFill>
                <a:srgbClr val="000000"/>
              </a:solidFill>
              <a:uFill>
                <a:solidFill>
                  <a:srgbClr val="FFFFFF"/>
                </a:solidFill>
              </a:uFill>
              <a:latin typeface="Arial"/>
            </a:endParaRPr>
          </a:p>
          <a:p>
            <a:pPr algn="just"/>
            <a:r>
              <a:rPr lang="en-IN" sz="1400" b="0" strike="noStrike" spc="-1" dirty="0">
                <a:solidFill>
                  <a:srgbClr val="231F20"/>
                </a:solidFill>
                <a:uFill>
                  <a:solidFill>
                    <a:srgbClr val="FFFFFF"/>
                  </a:solidFill>
                </a:uFill>
                <a:latin typeface="Calibri"/>
                <a:ea typeface="Microsoft JhengHei Light"/>
              </a:rPr>
              <a:t>Iodine is essential for the normal rate of hormone synthesis in the thyroid. </a:t>
            </a:r>
            <a:endParaRPr lang="en-IN" sz="1400" b="0" strike="noStrike" spc="-1" dirty="0" smtClean="0">
              <a:solidFill>
                <a:srgbClr val="231F20"/>
              </a:solidFill>
              <a:uFill>
                <a:solidFill>
                  <a:srgbClr val="FFFFFF"/>
                </a:solidFill>
              </a:uFill>
              <a:latin typeface="Calibri"/>
              <a:ea typeface="Microsoft JhengHei Light"/>
            </a:endParaRPr>
          </a:p>
          <a:p>
            <a:pPr algn="just"/>
            <a:endParaRPr lang="en-IN" sz="1400" spc="-1" dirty="0" smtClean="0">
              <a:solidFill>
                <a:srgbClr val="231F20"/>
              </a:solidFill>
              <a:uFill>
                <a:solidFill>
                  <a:srgbClr val="FFFFFF"/>
                </a:solidFill>
              </a:uFill>
              <a:latin typeface="Calibri"/>
              <a:ea typeface="Microsoft JhengHei Light"/>
            </a:endParaRPr>
          </a:p>
          <a:p>
            <a:pPr algn="just"/>
            <a:r>
              <a:rPr lang="en-IN" sz="1400" b="0" strike="noStrike" spc="-1" dirty="0" smtClean="0">
                <a:solidFill>
                  <a:srgbClr val="231F20"/>
                </a:solidFill>
                <a:uFill>
                  <a:solidFill>
                    <a:srgbClr val="FFFFFF"/>
                  </a:solidFill>
                </a:uFill>
                <a:latin typeface="Calibri"/>
                <a:ea typeface="Microsoft JhengHei Light"/>
              </a:rPr>
              <a:t>Deficiency </a:t>
            </a:r>
            <a:r>
              <a:rPr lang="en-IN" sz="1400" b="0" strike="noStrike" spc="-1" dirty="0">
                <a:solidFill>
                  <a:srgbClr val="231F20"/>
                </a:solidFill>
                <a:uFill>
                  <a:solidFill>
                    <a:srgbClr val="FFFFFF"/>
                  </a:solidFill>
                </a:uFill>
                <a:latin typeface="Calibri"/>
                <a:ea typeface="Microsoft JhengHei Light"/>
              </a:rPr>
              <a:t>of iodine in our diet results in </a:t>
            </a:r>
            <a:r>
              <a:rPr lang="en-IN" sz="1400" b="1" strike="noStrike" spc="-1" dirty="0">
                <a:solidFill>
                  <a:srgbClr val="231F20"/>
                </a:solidFill>
                <a:uFill>
                  <a:solidFill>
                    <a:srgbClr val="FFFFFF"/>
                  </a:solidFill>
                </a:uFill>
                <a:latin typeface="Calibri"/>
                <a:ea typeface="Berlin Sans FB Demi"/>
              </a:rPr>
              <a:t>hypothyroidism</a:t>
            </a:r>
            <a:r>
              <a:rPr lang="en-IN" sz="1400" b="0" strike="noStrike" spc="-1" dirty="0">
                <a:solidFill>
                  <a:srgbClr val="231F20"/>
                </a:solidFill>
                <a:uFill>
                  <a:solidFill>
                    <a:srgbClr val="FFFFFF"/>
                  </a:solidFill>
                </a:uFill>
                <a:latin typeface="Calibri"/>
                <a:ea typeface="Microsoft JhengHei Light"/>
              </a:rPr>
              <a:t> and enlargement of the thyroid gland, commonly called </a:t>
            </a:r>
            <a:r>
              <a:rPr lang="en-IN" sz="1400" b="1" strike="noStrike" spc="-1" dirty="0">
                <a:solidFill>
                  <a:srgbClr val="231F20"/>
                </a:solidFill>
                <a:uFill>
                  <a:solidFill>
                    <a:srgbClr val="FFFFFF"/>
                  </a:solidFill>
                </a:uFill>
                <a:latin typeface="Calibri"/>
                <a:ea typeface="Berlin Sans FB Demi"/>
              </a:rPr>
              <a:t>goitre</a:t>
            </a:r>
            <a:r>
              <a:rPr lang="en-IN" sz="1400" b="0" strike="noStrike" spc="-1" dirty="0">
                <a:solidFill>
                  <a:srgbClr val="231F20"/>
                </a:solidFill>
                <a:uFill>
                  <a:solidFill>
                    <a:srgbClr val="FFFFFF"/>
                  </a:solidFill>
                </a:uFill>
                <a:latin typeface="Calibri"/>
                <a:ea typeface="Microsoft JhengHei Light"/>
              </a:rPr>
              <a:t>. </a:t>
            </a:r>
            <a:endParaRPr lang="en-IN" sz="1400" b="0" strike="noStrike" spc="-1" dirty="0">
              <a:solidFill>
                <a:srgbClr val="000000"/>
              </a:solidFill>
              <a:uFill>
                <a:solidFill>
                  <a:srgbClr val="FFFFFF"/>
                </a:solidFill>
              </a:uFill>
              <a:latin typeface="Arial"/>
            </a:endParaRPr>
          </a:p>
          <a:p>
            <a:pPr algn="just"/>
            <a:endParaRPr lang="en-IN" sz="1800" b="0" strike="noStrike" spc="-1" dirty="0">
              <a:solidFill>
                <a:srgbClr val="000000"/>
              </a:solidFill>
              <a:uFill>
                <a:solidFill>
                  <a:srgbClr val="FFFFFF"/>
                </a:solidFill>
              </a:uFill>
              <a:latin typeface="Arial"/>
            </a:endParaRPr>
          </a:p>
          <a:p>
            <a:pPr algn="just"/>
            <a:endParaRPr lang="en-IN"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Google Shape;62;p14"/>
          <p:cNvPicPr/>
          <p:nvPr/>
        </p:nvPicPr>
        <p:blipFill>
          <a:blip r:embed="rId2"/>
          <a:stretch/>
        </p:blipFill>
        <p:spPr>
          <a:xfrm>
            <a:off x="8172360" y="62640"/>
            <a:ext cx="920880" cy="725400"/>
          </a:xfrm>
          <a:prstGeom prst="rect">
            <a:avLst/>
          </a:prstGeom>
          <a:ln>
            <a:noFill/>
          </a:ln>
        </p:spPr>
      </p:pic>
      <p:pic>
        <p:nvPicPr>
          <p:cNvPr id="45" name="Picture 44"/>
          <p:cNvPicPr/>
          <p:nvPr/>
        </p:nvPicPr>
        <p:blipFill>
          <a:blip r:embed="rId3"/>
          <a:stretch/>
        </p:blipFill>
        <p:spPr>
          <a:xfrm>
            <a:off x="366840" y="603720"/>
            <a:ext cx="3443160" cy="42922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srcRect l="6660" t="2769" r="9342" b="5888"/>
          <a:stretch/>
        </p:blipFill>
        <p:spPr>
          <a:xfrm>
            <a:off x="1066800" y="895350"/>
            <a:ext cx="4103640" cy="3383640"/>
          </a:xfrm>
          <a:prstGeom prst="rect">
            <a:avLst/>
          </a:prstGeom>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 name="Google Shape;62;p14"/>
          <p:cNvPicPr/>
          <p:nvPr/>
        </p:nvPicPr>
        <p:blipFill>
          <a:blip r:embed="rId2"/>
          <a:stretch/>
        </p:blipFill>
        <p:spPr>
          <a:xfrm>
            <a:off x="8172360" y="62640"/>
            <a:ext cx="920880" cy="725400"/>
          </a:xfrm>
          <a:prstGeom prst="rect">
            <a:avLst/>
          </a:prstGeom>
          <a:ln>
            <a:noFill/>
          </a:ln>
        </p:spPr>
      </p:pic>
      <p:sp>
        <p:nvSpPr>
          <p:cNvPr id="49" name="CustomShape 1"/>
          <p:cNvSpPr/>
          <p:nvPr/>
        </p:nvSpPr>
        <p:spPr>
          <a:xfrm>
            <a:off x="2736000" y="360000"/>
            <a:ext cx="3755880" cy="502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en-IN" sz="2200" b="1" strike="noStrike" spc="-1" dirty="0">
                <a:solidFill>
                  <a:srgbClr val="FF0000"/>
                </a:solidFill>
                <a:uFill>
                  <a:solidFill>
                    <a:srgbClr val="FFFFFF"/>
                  </a:solidFill>
                </a:uFill>
                <a:latin typeface="Calibri"/>
                <a:ea typeface="DejaVu Sans"/>
              </a:rPr>
              <a:t>THYROID GLAND</a:t>
            </a:r>
            <a:endParaRPr lang="en-IN" sz="1800" b="0" strike="noStrike" spc="-1" dirty="0">
              <a:solidFill>
                <a:srgbClr val="000000"/>
              </a:solidFill>
              <a:uFill>
                <a:solidFill>
                  <a:srgbClr val="FFFFFF"/>
                </a:solidFill>
              </a:uFill>
              <a:latin typeface="Arial"/>
            </a:endParaRPr>
          </a:p>
        </p:txBody>
      </p:sp>
      <p:sp>
        <p:nvSpPr>
          <p:cNvPr id="50" name="CustomShape 2"/>
          <p:cNvSpPr/>
          <p:nvPr/>
        </p:nvSpPr>
        <p:spPr>
          <a:xfrm>
            <a:off x="152400" y="58500"/>
            <a:ext cx="7271640" cy="464685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endParaRPr lang="en-IN" sz="1600" b="0" strike="noStrike" spc="-1" dirty="0" smtClean="0">
              <a:solidFill>
                <a:srgbClr val="231F20"/>
              </a:solidFill>
              <a:uFill>
                <a:solidFill>
                  <a:srgbClr val="FFFFFF"/>
                </a:solidFill>
              </a:uFill>
              <a:latin typeface="Calibri" pitchFamily="34" charset="0"/>
              <a:ea typeface="Microsoft JhengHei Light"/>
              <a:cs typeface="Calibri" pitchFamily="34" charset="0"/>
            </a:endParaRPr>
          </a:p>
          <a:p>
            <a:pPr algn="just">
              <a:lnSpc>
                <a:spcPct val="100000"/>
              </a:lnSpc>
            </a:pPr>
            <a:endParaRPr lang="en-IN" sz="1600" spc="-1" dirty="0" smtClean="0">
              <a:solidFill>
                <a:srgbClr val="231F20"/>
              </a:solidFill>
              <a:uFill>
                <a:solidFill>
                  <a:srgbClr val="FFFFFF"/>
                </a:solidFill>
              </a:uFill>
              <a:latin typeface="Calibri" pitchFamily="34" charset="0"/>
              <a:ea typeface="Microsoft JhengHei Light"/>
              <a:cs typeface="Calibri" pitchFamily="34" charset="0"/>
            </a:endParaRPr>
          </a:p>
          <a:p>
            <a:pPr algn="just">
              <a:lnSpc>
                <a:spcPct val="100000"/>
              </a:lnSpc>
            </a:pPr>
            <a:endParaRPr lang="en-IN" sz="1600" b="0" strike="noStrike" spc="-1" dirty="0" smtClean="0">
              <a:solidFill>
                <a:srgbClr val="231F20"/>
              </a:solidFill>
              <a:uFill>
                <a:solidFill>
                  <a:srgbClr val="FFFFFF"/>
                </a:solidFill>
              </a:uFill>
              <a:latin typeface="Calibri" pitchFamily="34" charset="0"/>
              <a:ea typeface="Microsoft JhengHei Light"/>
              <a:cs typeface="Calibri" pitchFamily="34" charset="0"/>
            </a:endParaRPr>
          </a:p>
          <a:p>
            <a:pPr algn="just">
              <a:lnSpc>
                <a:spcPct val="100000"/>
              </a:lnSpc>
            </a:pPr>
            <a:endParaRPr lang="en-IN" sz="1400" b="0" strike="noStrike" spc="-1" dirty="0" smtClean="0">
              <a:solidFill>
                <a:srgbClr val="231F20"/>
              </a:solidFill>
              <a:uFill>
                <a:solidFill>
                  <a:srgbClr val="FFFFFF"/>
                </a:solidFill>
              </a:uFill>
              <a:latin typeface="Calibri" pitchFamily="34" charset="0"/>
              <a:ea typeface="Microsoft JhengHei Light"/>
              <a:cs typeface="Calibri" pitchFamily="34" charset="0"/>
            </a:endParaRPr>
          </a:p>
          <a:p>
            <a:pPr algn="just">
              <a:lnSpc>
                <a:spcPct val="100000"/>
              </a:lnSpc>
            </a:pPr>
            <a:endParaRPr lang="en-IN" sz="1400" spc="-1" dirty="0" smtClean="0">
              <a:solidFill>
                <a:srgbClr val="231F20"/>
              </a:solidFill>
              <a:uFill>
                <a:solidFill>
                  <a:srgbClr val="FFFFFF"/>
                </a:solidFill>
              </a:uFill>
              <a:latin typeface="Calibri" pitchFamily="34" charset="0"/>
              <a:ea typeface="Microsoft JhengHei Light"/>
              <a:cs typeface="Calibri" pitchFamily="34" charset="0"/>
            </a:endParaRPr>
          </a:p>
          <a:p>
            <a:pPr algn="just">
              <a:lnSpc>
                <a:spcPct val="100000"/>
              </a:lnSpc>
            </a:pPr>
            <a:endParaRPr lang="en-IN" sz="1400" b="0" strike="noStrike" spc="-1" dirty="0" smtClean="0">
              <a:solidFill>
                <a:srgbClr val="231F20"/>
              </a:solidFill>
              <a:uFill>
                <a:solidFill>
                  <a:srgbClr val="FFFFFF"/>
                </a:solidFill>
              </a:uFill>
              <a:latin typeface="Calibri" pitchFamily="34" charset="0"/>
              <a:ea typeface="Microsoft JhengHei Light"/>
              <a:cs typeface="Calibri" pitchFamily="34" charset="0"/>
            </a:endParaRPr>
          </a:p>
          <a:p>
            <a:pPr algn="just">
              <a:lnSpc>
                <a:spcPct val="100000"/>
              </a:lnSpc>
            </a:pPr>
            <a:r>
              <a:rPr lang="en-IN" sz="1400" b="0" strike="noStrike" spc="-1" dirty="0" smtClean="0">
                <a:solidFill>
                  <a:srgbClr val="231F20"/>
                </a:solidFill>
                <a:uFill>
                  <a:solidFill>
                    <a:srgbClr val="FFFFFF"/>
                  </a:solidFill>
                </a:uFill>
                <a:latin typeface="Calibri" pitchFamily="34" charset="0"/>
                <a:ea typeface="Microsoft JhengHei Light"/>
                <a:cs typeface="Calibri" pitchFamily="34" charset="0"/>
              </a:rPr>
              <a:t>Hypothyroidism </a:t>
            </a:r>
            <a:r>
              <a:rPr lang="en-IN" sz="1400" b="0" strike="noStrike" spc="-1" dirty="0">
                <a:solidFill>
                  <a:srgbClr val="231F20"/>
                </a:solidFill>
                <a:uFill>
                  <a:solidFill>
                    <a:srgbClr val="FFFFFF"/>
                  </a:solidFill>
                </a:uFill>
                <a:latin typeface="Calibri" pitchFamily="34" charset="0"/>
                <a:ea typeface="Microsoft JhengHei Light"/>
                <a:cs typeface="Calibri" pitchFamily="34" charset="0"/>
              </a:rPr>
              <a:t>during pregnancy causes defective development and maturation of the growing </a:t>
            </a:r>
            <a:r>
              <a:rPr lang="en-IN" sz="1400" b="0" strike="noStrike" spc="-1" dirty="0">
                <a:solidFill>
                  <a:srgbClr val="231F20"/>
                </a:solidFill>
                <a:uFill>
                  <a:solidFill>
                    <a:srgbClr val="FFFFFF"/>
                  </a:solidFill>
                </a:uFill>
                <a:latin typeface="Calibri" pitchFamily="34" charset="0"/>
                <a:ea typeface="DejaVu Sans"/>
                <a:cs typeface="Calibri" pitchFamily="34" charset="0"/>
              </a:rPr>
              <a:t>baby leading to stunted growth (cretinism), mental retardation, low intelligence quotient, abnormal skin, deaf-</a:t>
            </a:r>
            <a:r>
              <a:rPr lang="en-IN" sz="1400" b="0" strike="noStrike" spc="-1" dirty="0" err="1">
                <a:solidFill>
                  <a:srgbClr val="231F20"/>
                </a:solidFill>
                <a:uFill>
                  <a:solidFill>
                    <a:srgbClr val="FFFFFF"/>
                  </a:solidFill>
                </a:uFill>
                <a:latin typeface="Calibri" pitchFamily="34" charset="0"/>
                <a:ea typeface="DejaVu Sans"/>
                <a:cs typeface="Calibri" pitchFamily="34" charset="0"/>
              </a:rPr>
              <a:t>mutism</a:t>
            </a:r>
            <a:r>
              <a:rPr lang="en-IN" sz="1400" b="0" strike="noStrike" spc="-1" dirty="0">
                <a:solidFill>
                  <a:srgbClr val="231F20"/>
                </a:solidFill>
                <a:uFill>
                  <a:solidFill>
                    <a:srgbClr val="FFFFFF"/>
                  </a:solidFill>
                </a:uFill>
                <a:latin typeface="Calibri" pitchFamily="34" charset="0"/>
                <a:ea typeface="DejaVu Sans"/>
                <a:cs typeface="Calibri" pitchFamily="34" charset="0"/>
              </a:rPr>
              <a:t>, etc. </a:t>
            </a: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smtClean="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r>
              <a:rPr lang="en-IN" sz="1400" b="0" strike="noStrike" spc="-1" dirty="0">
                <a:solidFill>
                  <a:srgbClr val="231F20"/>
                </a:solidFill>
                <a:uFill>
                  <a:solidFill>
                    <a:srgbClr val="FFFFFF"/>
                  </a:solidFill>
                </a:uFill>
                <a:latin typeface="Calibri" pitchFamily="34" charset="0"/>
                <a:ea typeface="DejaVu Sans"/>
                <a:cs typeface="Calibri" pitchFamily="34" charset="0"/>
              </a:rPr>
              <a:t>In adult women, hypothyroidism may cause menstrual cycle to become irregular. </a:t>
            </a: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r>
              <a:rPr lang="en-IN" sz="1400" b="0" strike="noStrike" spc="-1" dirty="0">
                <a:solidFill>
                  <a:srgbClr val="231F20"/>
                </a:solidFill>
                <a:uFill>
                  <a:solidFill>
                    <a:srgbClr val="FFFFFF"/>
                  </a:solidFill>
                </a:uFill>
                <a:latin typeface="Calibri" pitchFamily="34" charset="0"/>
                <a:ea typeface="DejaVu Sans"/>
                <a:cs typeface="Calibri" pitchFamily="34" charset="0"/>
              </a:rPr>
              <a:t>Due to cancer of the thyroid gland or due to development of nodules of the thyroid glands, the rate of synthesis and secretion of the thyroid hormones is increased to abnormal high levels leading to a condition called hyperthyroidism which adversely affects the body physiology. </a:t>
            </a:r>
            <a:endParaRPr lang="en-IN" sz="1400" b="0" strike="noStrike" spc="-1" dirty="0">
              <a:solidFill>
                <a:srgbClr val="000000"/>
              </a:solidFill>
              <a:uFill>
                <a:solidFill>
                  <a:srgbClr val="FFFFFF"/>
                </a:solidFill>
              </a:uFill>
              <a:latin typeface="Calibri" pitchFamily="34" charset="0"/>
              <a:cs typeface="Calibri"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 name="Google Shape;62;p14"/>
          <p:cNvPicPr/>
          <p:nvPr/>
        </p:nvPicPr>
        <p:blipFill>
          <a:blip r:embed="rId2"/>
          <a:stretch/>
        </p:blipFill>
        <p:spPr>
          <a:xfrm>
            <a:off x="8172360" y="62640"/>
            <a:ext cx="920880" cy="725400"/>
          </a:xfrm>
          <a:prstGeom prst="rect">
            <a:avLst/>
          </a:prstGeom>
          <a:ln>
            <a:noFill/>
          </a:ln>
        </p:spPr>
      </p:pic>
      <p:sp>
        <p:nvSpPr>
          <p:cNvPr id="53" name="CustomShape 2"/>
          <p:cNvSpPr/>
          <p:nvPr/>
        </p:nvSpPr>
        <p:spPr>
          <a:xfrm>
            <a:off x="228600" y="285750"/>
            <a:ext cx="8001000" cy="4648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endParaRPr lang="en-IN" sz="1400" b="0" strike="noStrike" spc="-1" dirty="0" smtClean="0">
              <a:solidFill>
                <a:srgbClr val="231F20"/>
              </a:solidFill>
              <a:uFill>
                <a:solidFill>
                  <a:srgbClr val="FFFFFF"/>
                </a:solidFill>
              </a:uFill>
              <a:latin typeface="Calibri" pitchFamily="34" charset="0"/>
              <a:ea typeface="DejaVu Sans"/>
              <a:cs typeface="Calibri" pitchFamily="34" charset="0"/>
            </a:endParaRPr>
          </a:p>
          <a:p>
            <a:pPr algn="just">
              <a:lnSpc>
                <a:spcPct val="100000"/>
              </a:lnSpc>
            </a:pPr>
            <a:endParaRPr lang="en-IN" sz="1400" spc="-1" dirty="0" smtClean="0">
              <a:solidFill>
                <a:srgbClr val="231F20"/>
              </a:solidFill>
              <a:uFill>
                <a:solidFill>
                  <a:srgbClr val="FFFFFF"/>
                </a:solidFill>
              </a:uFill>
              <a:latin typeface="Calibri" pitchFamily="34" charset="0"/>
              <a:ea typeface="DejaVu Sans"/>
              <a:cs typeface="Calibri" pitchFamily="34" charset="0"/>
            </a:endParaRPr>
          </a:p>
          <a:p>
            <a:pPr algn="just">
              <a:lnSpc>
                <a:spcPct val="100000"/>
              </a:lnSpc>
            </a:pPr>
            <a:r>
              <a:rPr lang="en-IN" sz="1400" b="0" strike="noStrike" spc="-1" dirty="0" err="1" smtClean="0">
                <a:solidFill>
                  <a:srgbClr val="231F20"/>
                </a:solidFill>
                <a:uFill>
                  <a:solidFill>
                    <a:srgbClr val="FFFFFF"/>
                  </a:solidFill>
                </a:uFill>
                <a:latin typeface="Calibri" pitchFamily="34" charset="0"/>
                <a:ea typeface="DejaVu Sans"/>
                <a:cs typeface="Calibri" pitchFamily="34" charset="0"/>
              </a:rPr>
              <a:t>Exopthalmic</a:t>
            </a:r>
            <a:r>
              <a:rPr lang="en-IN" sz="1400" b="0" strike="noStrike" spc="-1" dirty="0" smtClean="0">
                <a:solidFill>
                  <a:srgbClr val="231F20"/>
                </a:solidFill>
                <a:uFill>
                  <a:solidFill>
                    <a:srgbClr val="FFFFFF"/>
                  </a:solidFill>
                </a:uFill>
                <a:latin typeface="Calibri" pitchFamily="34" charset="0"/>
                <a:ea typeface="DejaVu Sans"/>
                <a:cs typeface="Calibri" pitchFamily="34" charset="0"/>
              </a:rPr>
              <a:t> </a:t>
            </a:r>
            <a:r>
              <a:rPr lang="en-IN" sz="1400" b="0" strike="noStrike" spc="-1" dirty="0">
                <a:solidFill>
                  <a:srgbClr val="231F20"/>
                </a:solidFill>
                <a:uFill>
                  <a:solidFill>
                    <a:srgbClr val="FFFFFF"/>
                  </a:solidFill>
                </a:uFill>
                <a:latin typeface="Calibri" pitchFamily="34" charset="0"/>
                <a:ea typeface="DejaVu Sans"/>
                <a:cs typeface="Calibri" pitchFamily="34" charset="0"/>
              </a:rPr>
              <a:t>goitre is a form of hyperthyroidism, characterised by enlargement of the thyroid gland, protrusion of the eyeballs, increased basal metabolic rate, and weight loss, also called Graves’ disease. </a:t>
            </a: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r>
              <a:rPr lang="en-IN" sz="1400" b="0" strike="noStrike" spc="-1" dirty="0">
                <a:solidFill>
                  <a:srgbClr val="231F20"/>
                </a:solidFill>
                <a:uFill>
                  <a:solidFill>
                    <a:srgbClr val="FFFFFF"/>
                  </a:solidFill>
                </a:uFill>
                <a:latin typeface="Calibri" pitchFamily="34" charset="0"/>
                <a:ea typeface="DejaVu Sans"/>
                <a:cs typeface="Calibri" pitchFamily="34" charset="0"/>
              </a:rPr>
              <a:t>Thyroid hormones play an important role in the regulation of the basal metabolic rate.</a:t>
            </a: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r>
              <a:rPr lang="en-IN" sz="1400" b="0" strike="noStrike" spc="-1" dirty="0">
                <a:solidFill>
                  <a:srgbClr val="231F20"/>
                </a:solidFill>
                <a:uFill>
                  <a:solidFill>
                    <a:srgbClr val="FFFFFF"/>
                  </a:solidFill>
                </a:uFill>
                <a:latin typeface="Calibri" pitchFamily="34" charset="0"/>
                <a:ea typeface="DejaVu Sans"/>
                <a:cs typeface="Calibri" pitchFamily="34" charset="0"/>
              </a:rPr>
              <a:t>These hormones also support the process of red blood cell formation. </a:t>
            </a: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r>
              <a:rPr lang="en-IN" sz="1400" b="0" strike="noStrike" spc="-1" dirty="0">
                <a:solidFill>
                  <a:srgbClr val="231F20"/>
                </a:solidFill>
                <a:uFill>
                  <a:solidFill>
                    <a:srgbClr val="FFFFFF"/>
                  </a:solidFill>
                </a:uFill>
                <a:latin typeface="Calibri" pitchFamily="34" charset="0"/>
                <a:ea typeface="DejaVu Sans"/>
                <a:cs typeface="Calibri" pitchFamily="34" charset="0"/>
              </a:rPr>
              <a:t>Thyroid hormones control the metabolism of carbohydrates, proteins and fats.</a:t>
            </a: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smtClean="0">
              <a:solidFill>
                <a:srgbClr val="231F20"/>
              </a:solidFill>
              <a:uFill>
                <a:solidFill>
                  <a:srgbClr val="FFFFFF"/>
                </a:solidFill>
              </a:uFill>
              <a:latin typeface="Calibri" pitchFamily="34" charset="0"/>
              <a:ea typeface="DejaVu Sans"/>
              <a:cs typeface="Calibri" pitchFamily="34" charset="0"/>
            </a:endParaRPr>
          </a:p>
          <a:p>
            <a:pPr algn="just">
              <a:lnSpc>
                <a:spcPct val="100000"/>
              </a:lnSpc>
            </a:pPr>
            <a:r>
              <a:rPr lang="en-IN" sz="1400" b="0" strike="noStrike" spc="-1" dirty="0" smtClean="0">
                <a:solidFill>
                  <a:srgbClr val="231F20"/>
                </a:solidFill>
                <a:uFill>
                  <a:solidFill>
                    <a:srgbClr val="FFFFFF"/>
                  </a:solidFill>
                </a:uFill>
                <a:latin typeface="Calibri" pitchFamily="34" charset="0"/>
                <a:ea typeface="DejaVu Sans"/>
                <a:cs typeface="Calibri" pitchFamily="34" charset="0"/>
              </a:rPr>
              <a:t>Maintenance </a:t>
            </a:r>
            <a:r>
              <a:rPr lang="en-IN" sz="1400" b="0" strike="noStrike" spc="-1" dirty="0">
                <a:solidFill>
                  <a:srgbClr val="231F20"/>
                </a:solidFill>
                <a:uFill>
                  <a:solidFill>
                    <a:srgbClr val="FFFFFF"/>
                  </a:solidFill>
                </a:uFill>
                <a:latin typeface="Calibri" pitchFamily="34" charset="0"/>
                <a:ea typeface="DejaVu Sans"/>
                <a:cs typeface="Calibri" pitchFamily="34" charset="0"/>
              </a:rPr>
              <a:t>of water and electrolyte balance is also influenced by thyroid hormones.</a:t>
            </a: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smtClean="0">
              <a:solidFill>
                <a:srgbClr val="231F20"/>
              </a:solidFill>
              <a:uFill>
                <a:solidFill>
                  <a:srgbClr val="FFFFFF"/>
                </a:solidFill>
              </a:uFill>
              <a:latin typeface="Calibri" pitchFamily="34" charset="0"/>
              <a:ea typeface="DejaVu Sans"/>
              <a:cs typeface="Calibri" pitchFamily="34" charset="0"/>
            </a:endParaRPr>
          </a:p>
          <a:p>
            <a:pPr algn="just">
              <a:lnSpc>
                <a:spcPct val="100000"/>
              </a:lnSpc>
            </a:pPr>
            <a:r>
              <a:rPr lang="en-IN" sz="1400" b="0" strike="noStrike" spc="-1" dirty="0" smtClean="0">
                <a:solidFill>
                  <a:srgbClr val="231F20"/>
                </a:solidFill>
                <a:uFill>
                  <a:solidFill>
                    <a:srgbClr val="FFFFFF"/>
                  </a:solidFill>
                </a:uFill>
                <a:latin typeface="Calibri" pitchFamily="34" charset="0"/>
                <a:ea typeface="DejaVu Sans"/>
                <a:cs typeface="Calibri" pitchFamily="34" charset="0"/>
              </a:rPr>
              <a:t>Thyroid </a:t>
            </a:r>
            <a:r>
              <a:rPr lang="en-IN" sz="1400" b="0" strike="noStrike" spc="-1" dirty="0">
                <a:solidFill>
                  <a:srgbClr val="231F20"/>
                </a:solidFill>
                <a:uFill>
                  <a:solidFill>
                    <a:srgbClr val="FFFFFF"/>
                  </a:solidFill>
                </a:uFill>
                <a:latin typeface="Calibri" pitchFamily="34" charset="0"/>
                <a:ea typeface="DejaVu Sans"/>
                <a:cs typeface="Calibri" pitchFamily="34" charset="0"/>
              </a:rPr>
              <a:t>gland also secretes a protein hormone called </a:t>
            </a:r>
            <a:r>
              <a:rPr lang="en-IN" sz="1400" b="0" strike="noStrike" spc="-1" dirty="0" err="1">
                <a:solidFill>
                  <a:srgbClr val="231F20"/>
                </a:solidFill>
                <a:uFill>
                  <a:solidFill>
                    <a:srgbClr val="FFFFFF"/>
                  </a:solidFill>
                </a:uFill>
                <a:latin typeface="Calibri" pitchFamily="34" charset="0"/>
                <a:ea typeface="DejaVu Sans"/>
                <a:cs typeface="Calibri" pitchFamily="34" charset="0"/>
              </a:rPr>
              <a:t>thyrocalcitonin</a:t>
            </a:r>
            <a:r>
              <a:rPr lang="en-IN" sz="1400" b="0" strike="noStrike" spc="-1" dirty="0">
                <a:solidFill>
                  <a:srgbClr val="231F20"/>
                </a:solidFill>
                <a:uFill>
                  <a:solidFill>
                    <a:srgbClr val="FFFFFF"/>
                  </a:solidFill>
                </a:uFill>
                <a:latin typeface="Calibri" pitchFamily="34" charset="0"/>
                <a:ea typeface="DejaVu Sans"/>
                <a:cs typeface="Calibri" pitchFamily="34" charset="0"/>
              </a:rPr>
              <a:t> (TCT) which regulates the blood calcium levels.</a:t>
            </a:r>
            <a:endParaRPr lang="en-IN" sz="1400" b="0" strike="noStrike" spc="-1" dirty="0">
              <a:solidFill>
                <a:srgbClr val="000000"/>
              </a:solidFill>
              <a:uFill>
                <a:solidFill>
                  <a:srgbClr val="FFFFFF"/>
                </a:solidFill>
              </a:uFill>
              <a:latin typeface="Calibri" pitchFamily="34" charset="0"/>
              <a:cs typeface="Calibri"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 name="Google Shape;62;p14"/>
          <p:cNvPicPr/>
          <p:nvPr/>
        </p:nvPicPr>
        <p:blipFill>
          <a:blip r:embed="rId2"/>
          <a:stretch/>
        </p:blipFill>
        <p:spPr>
          <a:xfrm>
            <a:off x="8172360" y="62640"/>
            <a:ext cx="920880" cy="725400"/>
          </a:xfrm>
          <a:prstGeom prst="rect">
            <a:avLst/>
          </a:prstGeom>
          <a:ln>
            <a:noFill/>
          </a:ln>
        </p:spPr>
      </p:pic>
      <p:sp>
        <p:nvSpPr>
          <p:cNvPr id="55" name="CustomShape 1"/>
          <p:cNvSpPr/>
          <p:nvPr/>
        </p:nvSpPr>
        <p:spPr>
          <a:xfrm>
            <a:off x="576000" y="216000"/>
            <a:ext cx="2808000" cy="502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en-IN" sz="2200" b="1" strike="noStrike" spc="-1">
                <a:solidFill>
                  <a:srgbClr val="FF0000"/>
                </a:solidFill>
                <a:uFill>
                  <a:solidFill>
                    <a:srgbClr val="FFFFFF"/>
                  </a:solidFill>
                </a:uFill>
                <a:latin typeface="Calibri"/>
                <a:ea typeface="DejaVu Sans"/>
              </a:rPr>
              <a:t>PARATHYROID GLAND</a:t>
            </a:r>
            <a:endParaRPr lang="en-IN" sz="1800" b="0" strike="noStrike" spc="-1">
              <a:solidFill>
                <a:srgbClr val="000000"/>
              </a:solidFill>
              <a:uFill>
                <a:solidFill>
                  <a:srgbClr val="FFFFFF"/>
                </a:solidFill>
              </a:uFill>
              <a:latin typeface="Arial"/>
            </a:endParaRPr>
          </a:p>
        </p:txBody>
      </p:sp>
      <p:pic>
        <p:nvPicPr>
          <p:cNvPr id="56" name="Picture 55"/>
          <p:cNvPicPr/>
          <p:nvPr/>
        </p:nvPicPr>
        <p:blipFill>
          <a:blip r:embed="rId3"/>
          <a:srcRect l="18425" r="16375" b="2619"/>
          <a:stretch/>
        </p:blipFill>
        <p:spPr>
          <a:xfrm>
            <a:off x="304800" y="895350"/>
            <a:ext cx="4967640" cy="389520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Google Shape;62;p14"/>
          <p:cNvPicPr/>
          <p:nvPr/>
        </p:nvPicPr>
        <p:blipFill>
          <a:blip r:embed="rId2"/>
          <a:stretch/>
        </p:blipFill>
        <p:spPr>
          <a:xfrm>
            <a:off x="8172360" y="62640"/>
            <a:ext cx="920880" cy="725400"/>
          </a:xfrm>
          <a:prstGeom prst="rect">
            <a:avLst/>
          </a:prstGeom>
          <a:ln>
            <a:noFill/>
          </a:ln>
        </p:spPr>
      </p:pic>
      <p:sp>
        <p:nvSpPr>
          <p:cNvPr id="58" name="CustomShape 1"/>
          <p:cNvSpPr/>
          <p:nvPr/>
        </p:nvSpPr>
        <p:spPr>
          <a:xfrm>
            <a:off x="2736000" y="216000"/>
            <a:ext cx="3755880" cy="502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endParaRPr lang="en-IN" sz="1800" b="0" strike="noStrike" spc="-1" dirty="0">
              <a:solidFill>
                <a:srgbClr val="000000"/>
              </a:solidFill>
              <a:uFill>
                <a:solidFill>
                  <a:srgbClr val="FFFFFF"/>
                </a:solidFill>
              </a:uFill>
              <a:latin typeface="Arial"/>
            </a:endParaRPr>
          </a:p>
        </p:txBody>
      </p:sp>
      <p:sp>
        <p:nvSpPr>
          <p:cNvPr id="59" name="CustomShape 2"/>
          <p:cNvSpPr/>
          <p:nvPr/>
        </p:nvSpPr>
        <p:spPr>
          <a:xfrm>
            <a:off x="381000" y="742950"/>
            <a:ext cx="5181600" cy="4191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50000"/>
              </a:lnSpc>
            </a:pPr>
            <a:r>
              <a:rPr lang="en-IN" sz="2200" b="1" spc="-1" dirty="0" smtClean="0">
                <a:solidFill>
                  <a:srgbClr val="FF0000"/>
                </a:solidFill>
                <a:uFill>
                  <a:solidFill>
                    <a:srgbClr val="FFFFFF"/>
                  </a:solidFill>
                </a:uFill>
                <a:latin typeface="Calibri" pitchFamily="34" charset="0"/>
                <a:cs typeface="Calibri" pitchFamily="34" charset="0"/>
              </a:rPr>
              <a:t>PARATHYROID GLAND</a:t>
            </a:r>
          </a:p>
          <a:p>
            <a:pPr algn="just">
              <a:lnSpc>
                <a:spcPct val="150000"/>
              </a:lnSpc>
            </a:pPr>
            <a:endParaRPr lang="en-IN" sz="2200" spc="-1" dirty="0" smtClean="0">
              <a:solidFill>
                <a:srgbClr val="000000"/>
              </a:solidFill>
              <a:uFill>
                <a:solidFill>
                  <a:srgbClr val="FFFFFF"/>
                </a:solidFill>
              </a:uFill>
              <a:latin typeface="Calibri" pitchFamily="34" charset="0"/>
              <a:cs typeface="Calibri" pitchFamily="34" charset="0"/>
            </a:endParaRPr>
          </a:p>
          <a:p>
            <a:pPr algn="just">
              <a:lnSpc>
                <a:spcPct val="150000"/>
              </a:lnSpc>
            </a:pPr>
            <a:r>
              <a:rPr lang="en-IN" sz="1400" b="0" strike="noStrike" spc="-1" dirty="0" smtClean="0">
                <a:solidFill>
                  <a:srgbClr val="231F20"/>
                </a:solidFill>
                <a:uFill>
                  <a:solidFill>
                    <a:srgbClr val="FFFFFF"/>
                  </a:solidFill>
                </a:uFill>
                <a:latin typeface="Calibri" pitchFamily="34" charset="0"/>
                <a:ea typeface="DejaVu Sans"/>
                <a:cs typeface="Calibri" pitchFamily="34" charset="0"/>
              </a:rPr>
              <a:t>In </a:t>
            </a:r>
            <a:r>
              <a:rPr lang="en-IN" sz="1400" b="0" strike="noStrike" spc="-1" dirty="0">
                <a:solidFill>
                  <a:srgbClr val="231F20"/>
                </a:solidFill>
                <a:uFill>
                  <a:solidFill>
                    <a:srgbClr val="FFFFFF"/>
                  </a:solidFill>
                </a:uFill>
                <a:latin typeface="Calibri" pitchFamily="34" charset="0"/>
                <a:ea typeface="DejaVu Sans"/>
                <a:cs typeface="Calibri" pitchFamily="34" charset="0"/>
              </a:rPr>
              <a:t>humans, four parathyroid glands are present on the back side of the thyroid gland, one pair each in the two lobes of the thyroid gland. </a:t>
            </a: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r>
              <a:rPr lang="en-IN" sz="1400" b="0" strike="noStrike" spc="-1" dirty="0">
                <a:solidFill>
                  <a:srgbClr val="231F20"/>
                </a:solidFill>
                <a:uFill>
                  <a:solidFill>
                    <a:srgbClr val="FFFFFF"/>
                  </a:solidFill>
                </a:uFill>
                <a:latin typeface="Calibri" pitchFamily="34" charset="0"/>
                <a:ea typeface="DejaVu Sans"/>
                <a:cs typeface="Calibri" pitchFamily="34" charset="0"/>
              </a:rPr>
              <a:t>The parathyroid glands secrete a peptide hormone called parathyroid hormone (PTH). </a:t>
            </a: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r>
              <a:rPr lang="en-IN" sz="1400" b="1" strike="noStrike" spc="-1" dirty="0">
                <a:solidFill>
                  <a:srgbClr val="231F20"/>
                </a:solidFill>
                <a:uFill>
                  <a:solidFill>
                    <a:srgbClr val="FFFFFF"/>
                  </a:solidFill>
                </a:uFill>
                <a:latin typeface="Calibri" pitchFamily="34" charset="0"/>
                <a:ea typeface="DejaVu Sans"/>
                <a:cs typeface="Calibri" pitchFamily="34" charset="0"/>
              </a:rPr>
              <a:t>The secretion of PTH is regulated by the </a:t>
            </a:r>
            <a:r>
              <a:rPr lang="en-IN" sz="1400" b="1" strike="noStrike" spc="-1" dirty="0" smtClean="0">
                <a:solidFill>
                  <a:srgbClr val="231F20"/>
                </a:solidFill>
                <a:uFill>
                  <a:solidFill>
                    <a:srgbClr val="FFFFFF"/>
                  </a:solidFill>
                </a:uFill>
                <a:latin typeface="Calibri" pitchFamily="34" charset="0"/>
                <a:ea typeface="DejaVu Sans"/>
                <a:cs typeface="Calibri" pitchFamily="34" charset="0"/>
              </a:rPr>
              <a:t>circulating levels </a:t>
            </a:r>
            <a:r>
              <a:rPr lang="en-IN" sz="1400" b="1" strike="noStrike" spc="-1" dirty="0">
                <a:solidFill>
                  <a:srgbClr val="231F20"/>
                </a:solidFill>
                <a:uFill>
                  <a:solidFill>
                    <a:srgbClr val="FFFFFF"/>
                  </a:solidFill>
                </a:uFill>
                <a:latin typeface="Calibri" pitchFamily="34" charset="0"/>
                <a:ea typeface="DejaVu Sans"/>
                <a:cs typeface="Calibri" pitchFamily="34" charset="0"/>
              </a:rPr>
              <a:t>of calcium ions</a:t>
            </a:r>
            <a:r>
              <a:rPr lang="en-IN" sz="1400" b="1" strike="noStrike" spc="-1" dirty="0" smtClean="0">
                <a:solidFill>
                  <a:srgbClr val="231F20"/>
                </a:solidFill>
                <a:uFill>
                  <a:solidFill>
                    <a:srgbClr val="FFFFFF"/>
                  </a:solidFill>
                </a:uFill>
                <a:latin typeface="Calibri" pitchFamily="34" charset="0"/>
                <a:ea typeface="DejaVu Sans"/>
                <a:cs typeface="Calibri" pitchFamily="34" charset="0"/>
              </a:rPr>
              <a:t>.</a:t>
            </a:r>
          </a:p>
          <a:p>
            <a:pPr algn="just">
              <a:lnSpc>
                <a:spcPct val="100000"/>
              </a:lnSpc>
            </a:pPr>
            <a:endParaRPr lang="en-IN" sz="1400" b="1" strike="noStrike" spc="-1" dirty="0" smtClean="0">
              <a:solidFill>
                <a:srgbClr val="231F20"/>
              </a:solidFill>
              <a:uFill>
                <a:solidFill>
                  <a:srgbClr val="FFFFFF"/>
                </a:solidFill>
              </a:uFill>
              <a:latin typeface="Calibri" pitchFamily="34" charset="0"/>
              <a:ea typeface="DejaVu Sans"/>
              <a:cs typeface="Calibri" pitchFamily="34" charset="0"/>
            </a:endParaRPr>
          </a:p>
          <a:p>
            <a:pPr algn="just"/>
            <a:r>
              <a:rPr lang="en-IN" sz="1400" spc="-1" dirty="0" smtClean="0">
                <a:solidFill>
                  <a:srgbClr val="231F20"/>
                </a:solidFill>
                <a:uFill>
                  <a:solidFill>
                    <a:srgbClr val="FFFFFF"/>
                  </a:solidFill>
                </a:uFill>
                <a:latin typeface="Calibri" pitchFamily="34" charset="0"/>
                <a:cs typeface="Calibri" pitchFamily="34" charset="0"/>
              </a:rPr>
              <a:t>Parathyroid hormone (PTH) increases the calcium level in blood.</a:t>
            </a:r>
            <a:endParaRPr lang="en-IN" sz="1400" spc="-1" dirty="0" smtClean="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600" b="1" strike="noStrike" spc="-1" dirty="0" smtClean="0">
              <a:solidFill>
                <a:srgbClr val="231F20"/>
              </a:solidFill>
              <a:uFill>
                <a:solidFill>
                  <a:srgbClr val="FFFFFF"/>
                </a:solidFill>
              </a:uFill>
              <a:latin typeface="Calibri" pitchFamily="34" charset="0"/>
              <a:ea typeface="DejaVu Sans"/>
              <a:cs typeface="Calibri" pitchFamily="34" charset="0"/>
            </a:endParaRPr>
          </a:p>
          <a:p>
            <a:pPr algn="just">
              <a:lnSpc>
                <a:spcPct val="100000"/>
              </a:lnSpc>
            </a:pPr>
            <a:endParaRPr lang="en-IN" sz="1600" b="1" spc="-1" dirty="0" smtClean="0">
              <a:solidFill>
                <a:srgbClr val="231F20"/>
              </a:solidFill>
              <a:uFill>
                <a:solidFill>
                  <a:srgbClr val="FFFFFF"/>
                </a:solidFill>
              </a:uFill>
              <a:latin typeface="Calibri" pitchFamily="34" charset="0"/>
              <a:cs typeface="Calibri" pitchFamily="34" charset="0"/>
            </a:endParaRPr>
          </a:p>
          <a:p>
            <a:pPr algn="just">
              <a:lnSpc>
                <a:spcPct val="100000"/>
              </a:lnSpc>
            </a:pPr>
            <a:endParaRPr lang="en-IN" sz="1800" b="1"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8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8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800" b="0" strike="noStrike" spc="-1" dirty="0">
              <a:solidFill>
                <a:srgbClr val="000000"/>
              </a:solidFill>
              <a:uFill>
                <a:solidFill>
                  <a:srgbClr val="FFFFFF"/>
                </a:solidFill>
              </a:uFill>
              <a:latin typeface="Calibri" pitchFamily="34" charset="0"/>
              <a:cs typeface="Calibri"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 name="Google Shape;62;p14"/>
          <p:cNvPicPr/>
          <p:nvPr/>
        </p:nvPicPr>
        <p:blipFill>
          <a:blip r:embed="rId2"/>
          <a:stretch/>
        </p:blipFill>
        <p:spPr>
          <a:xfrm>
            <a:off x="8172360" y="62640"/>
            <a:ext cx="920880" cy="725400"/>
          </a:xfrm>
          <a:prstGeom prst="rect">
            <a:avLst/>
          </a:prstGeom>
          <a:ln>
            <a:noFill/>
          </a:ln>
        </p:spPr>
      </p:pic>
      <p:sp>
        <p:nvSpPr>
          <p:cNvPr id="61" name="CustomShape 1"/>
          <p:cNvSpPr/>
          <p:nvPr/>
        </p:nvSpPr>
        <p:spPr>
          <a:xfrm>
            <a:off x="2736000" y="216000"/>
            <a:ext cx="3755880" cy="502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en-IN" sz="2200" b="1" strike="noStrike" spc="-1" dirty="0">
                <a:solidFill>
                  <a:srgbClr val="FF0000"/>
                </a:solidFill>
                <a:uFill>
                  <a:solidFill>
                    <a:srgbClr val="FFFFFF"/>
                  </a:solidFill>
                </a:uFill>
                <a:latin typeface="Calibri"/>
                <a:ea typeface="DejaVu Sans"/>
              </a:rPr>
              <a:t>PARATHYROID GLAND</a:t>
            </a:r>
            <a:endParaRPr lang="en-IN" sz="1800" b="0" strike="noStrike" spc="-1" dirty="0">
              <a:solidFill>
                <a:srgbClr val="000000"/>
              </a:solidFill>
              <a:uFill>
                <a:solidFill>
                  <a:srgbClr val="FFFFFF"/>
                </a:solidFill>
              </a:uFill>
              <a:latin typeface="Arial"/>
            </a:endParaRPr>
          </a:p>
        </p:txBody>
      </p:sp>
      <p:sp>
        <p:nvSpPr>
          <p:cNvPr id="62" name="CustomShape 2"/>
          <p:cNvSpPr/>
          <p:nvPr/>
        </p:nvSpPr>
        <p:spPr>
          <a:xfrm>
            <a:off x="381000" y="133350"/>
            <a:ext cx="6839640" cy="4419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endParaRPr lang="en-IN" sz="1600" b="0" strike="noStrike" spc="-1" dirty="0" smtClean="0">
              <a:solidFill>
                <a:srgbClr val="231F20"/>
              </a:solidFill>
              <a:uFill>
                <a:solidFill>
                  <a:srgbClr val="FFFFFF"/>
                </a:solidFill>
              </a:uFill>
              <a:latin typeface="Calibri" pitchFamily="34" charset="0"/>
              <a:ea typeface="DejaVu Sans"/>
              <a:cs typeface="Calibri" pitchFamily="34" charset="0"/>
            </a:endParaRPr>
          </a:p>
          <a:p>
            <a:pPr algn="just">
              <a:lnSpc>
                <a:spcPct val="100000"/>
              </a:lnSpc>
            </a:pPr>
            <a:endParaRPr lang="en-IN" sz="1600" spc="-1" dirty="0" smtClean="0">
              <a:solidFill>
                <a:srgbClr val="231F20"/>
              </a:solidFill>
              <a:uFill>
                <a:solidFill>
                  <a:srgbClr val="FFFFFF"/>
                </a:solidFill>
              </a:uFill>
              <a:latin typeface="Calibri" pitchFamily="34" charset="0"/>
              <a:ea typeface="DejaVu Sans"/>
              <a:cs typeface="Calibri" pitchFamily="34" charset="0"/>
            </a:endParaRPr>
          </a:p>
          <a:p>
            <a:pPr algn="just">
              <a:lnSpc>
                <a:spcPct val="100000"/>
              </a:lnSpc>
            </a:pPr>
            <a:endParaRPr lang="en-IN" sz="1600" b="0" strike="noStrike" spc="-1" dirty="0" smtClean="0">
              <a:solidFill>
                <a:srgbClr val="231F20"/>
              </a:solidFill>
              <a:uFill>
                <a:solidFill>
                  <a:srgbClr val="FFFFFF"/>
                </a:solidFill>
              </a:uFill>
              <a:latin typeface="Calibri" pitchFamily="34" charset="0"/>
              <a:ea typeface="DejaVu Sans"/>
              <a:cs typeface="Calibri" pitchFamily="34" charset="0"/>
            </a:endParaRPr>
          </a:p>
          <a:p>
            <a:pPr algn="just">
              <a:lnSpc>
                <a:spcPct val="100000"/>
              </a:lnSpc>
            </a:pPr>
            <a:endParaRPr lang="en-IN" sz="1600" spc="-1" dirty="0" smtClean="0">
              <a:solidFill>
                <a:srgbClr val="231F20"/>
              </a:solidFill>
              <a:uFill>
                <a:solidFill>
                  <a:srgbClr val="FFFFFF"/>
                </a:solidFill>
              </a:uFill>
              <a:latin typeface="Calibri" pitchFamily="34" charset="0"/>
              <a:ea typeface="DejaVu Sans"/>
              <a:cs typeface="Calibri" pitchFamily="34" charset="0"/>
            </a:endParaRPr>
          </a:p>
          <a:p>
            <a:pPr algn="just">
              <a:lnSpc>
                <a:spcPct val="100000"/>
              </a:lnSpc>
            </a:pPr>
            <a:r>
              <a:rPr lang="en-IN" sz="1400" b="0" strike="noStrike" spc="-1" dirty="0" smtClean="0">
                <a:solidFill>
                  <a:srgbClr val="231F20"/>
                </a:solidFill>
                <a:uFill>
                  <a:solidFill>
                    <a:srgbClr val="FFFFFF"/>
                  </a:solidFill>
                </a:uFill>
                <a:latin typeface="Calibri" pitchFamily="34" charset="0"/>
                <a:ea typeface="DejaVu Sans"/>
                <a:cs typeface="Calibri" pitchFamily="34" charset="0"/>
              </a:rPr>
              <a:t>PTH </a:t>
            </a:r>
            <a:r>
              <a:rPr lang="en-IN" sz="1400" b="0" strike="noStrike" spc="-1" dirty="0">
                <a:solidFill>
                  <a:srgbClr val="231F20"/>
                </a:solidFill>
                <a:uFill>
                  <a:solidFill>
                    <a:srgbClr val="FFFFFF"/>
                  </a:solidFill>
                </a:uFill>
                <a:latin typeface="Calibri" pitchFamily="34" charset="0"/>
                <a:ea typeface="DejaVu Sans"/>
                <a:cs typeface="Calibri" pitchFamily="34" charset="0"/>
              </a:rPr>
              <a:t>acts on bones and stimulates the process of bone </a:t>
            </a:r>
            <a:r>
              <a:rPr lang="en-IN" sz="1400" b="0" strike="noStrike" spc="-1" dirty="0" err="1">
                <a:solidFill>
                  <a:srgbClr val="231F20"/>
                </a:solidFill>
                <a:uFill>
                  <a:solidFill>
                    <a:srgbClr val="FFFFFF"/>
                  </a:solidFill>
                </a:uFill>
                <a:latin typeface="Calibri" pitchFamily="34" charset="0"/>
                <a:ea typeface="DejaVu Sans"/>
                <a:cs typeface="Calibri" pitchFamily="34" charset="0"/>
              </a:rPr>
              <a:t>resorption</a:t>
            </a:r>
            <a:r>
              <a:rPr lang="en-IN" sz="1400" b="0" strike="noStrike" spc="-1" dirty="0">
                <a:solidFill>
                  <a:srgbClr val="231F20"/>
                </a:solidFill>
                <a:uFill>
                  <a:solidFill>
                    <a:srgbClr val="FFFFFF"/>
                  </a:solidFill>
                </a:uFill>
                <a:latin typeface="Calibri" pitchFamily="34" charset="0"/>
                <a:ea typeface="DejaVu Sans"/>
                <a:cs typeface="Calibri" pitchFamily="34" charset="0"/>
              </a:rPr>
              <a:t> (dissolution/</a:t>
            </a: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r>
              <a:rPr lang="en-IN" sz="1400" b="0" strike="noStrike" spc="-1" dirty="0">
                <a:solidFill>
                  <a:srgbClr val="231F20"/>
                </a:solidFill>
                <a:uFill>
                  <a:solidFill>
                    <a:srgbClr val="FFFFFF"/>
                  </a:solidFill>
                </a:uFill>
                <a:latin typeface="Calibri" pitchFamily="34" charset="0"/>
                <a:ea typeface="DejaVu Sans"/>
                <a:cs typeface="Calibri" pitchFamily="34" charset="0"/>
              </a:rPr>
              <a:t>demineralisation). </a:t>
            </a: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smtClean="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r>
              <a:rPr lang="en-IN" sz="1400" b="0" strike="noStrike" spc="-1" dirty="0">
                <a:solidFill>
                  <a:srgbClr val="231F20"/>
                </a:solidFill>
                <a:uFill>
                  <a:solidFill>
                    <a:srgbClr val="FFFFFF"/>
                  </a:solidFill>
                </a:uFill>
                <a:latin typeface="Calibri" pitchFamily="34" charset="0"/>
                <a:ea typeface="DejaVu Sans"/>
                <a:cs typeface="Calibri" pitchFamily="34" charset="0"/>
              </a:rPr>
              <a:t>PTH also stimulates reabsorption of </a:t>
            </a:r>
            <a:r>
              <a:rPr lang="en-IN" sz="1400" b="0" strike="noStrike" spc="-1" dirty="0" smtClean="0">
                <a:solidFill>
                  <a:srgbClr val="231F20"/>
                </a:solidFill>
                <a:uFill>
                  <a:solidFill>
                    <a:srgbClr val="FFFFFF"/>
                  </a:solidFill>
                </a:uFill>
                <a:latin typeface="Calibri" pitchFamily="34" charset="0"/>
                <a:ea typeface="DejaVu Sans"/>
                <a:cs typeface="Calibri" pitchFamily="34" charset="0"/>
              </a:rPr>
              <a:t> calcium by </a:t>
            </a:r>
            <a:r>
              <a:rPr lang="en-IN" sz="1400" b="0" strike="noStrike" spc="-1" dirty="0">
                <a:solidFill>
                  <a:srgbClr val="231F20"/>
                </a:solidFill>
                <a:uFill>
                  <a:solidFill>
                    <a:srgbClr val="FFFFFF"/>
                  </a:solidFill>
                </a:uFill>
                <a:latin typeface="Calibri" pitchFamily="34" charset="0"/>
                <a:ea typeface="DejaVu Sans"/>
                <a:cs typeface="Calibri" pitchFamily="34" charset="0"/>
              </a:rPr>
              <a:t>the renal tubules and increases </a:t>
            </a:r>
            <a:r>
              <a:rPr lang="en-IN" sz="1400" b="0" strike="noStrike" spc="-1" dirty="0" smtClean="0">
                <a:solidFill>
                  <a:srgbClr val="231F20"/>
                </a:solidFill>
                <a:uFill>
                  <a:solidFill>
                    <a:srgbClr val="FFFFFF"/>
                  </a:solidFill>
                </a:uFill>
                <a:latin typeface="Calibri" pitchFamily="34" charset="0"/>
                <a:ea typeface="DejaVu Sans"/>
                <a:cs typeface="Calibri" pitchFamily="34" charset="0"/>
              </a:rPr>
              <a:t> calcium </a:t>
            </a:r>
            <a:r>
              <a:rPr lang="en-IN" sz="1400" b="0" strike="noStrike" spc="-1" dirty="0">
                <a:solidFill>
                  <a:srgbClr val="231F20"/>
                </a:solidFill>
                <a:uFill>
                  <a:solidFill>
                    <a:srgbClr val="FFFFFF"/>
                  </a:solidFill>
                </a:uFill>
                <a:latin typeface="Calibri" pitchFamily="34" charset="0"/>
                <a:ea typeface="DejaVu Sans"/>
                <a:cs typeface="Calibri" pitchFamily="34" charset="0"/>
              </a:rPr>
              <a:t>absorption from the digested food. It is, </a:t>
            </a:r>
            <a:r>
              <a:rPr lang="en-IN" sz="1400" b="0" strike="noStrike" spc="-1" dirty="0" smtClean="0">
                <a:solidFill>
                  <a:srgbClr val="231F20"/>
                </a:solidFill>
                <a:uFill>
                  <a:solidFill>
                    <a:srgbClr val="FFFFFF"/>
                  </a:solidFill>
                </a:uFill>
                <a:latin typeface="Calibri" pitchFamily="34" charset="0"/>
                <a:ea typeface="DejaVu Sans"/>
                <a:cs typeface="Calibri" pitchFamily="34" charset="0"/>
              </a:rPr>
              <a:t>thus</a:t>
            </a:r>
            <a:r>
              <a:rPr lang="en-IN" sz="1400" b="0" strike="noStrike" spc="-1" dirty="0">
                <a:solidFill>
                  <a:srgbClr val="231F20"/>
                </a:solidFill>
                <a:uFill>
                  <a:solidFill>
                    <a:srgbClr val="FFFFFF"/>
                  </a:solidFill>
                </a:uFill>
                <a:latin typeface="Calibri" pitchFamily="34" charset="0"/>
                <a:ea typeface="DejaVu Sans"/>
                <a:cs typeface="Calibri" pitchFamily="34" charset="0"/>
              </a:rPr>
              <a:t>, clear that PTH is a </a:t>
            </a:r>
            <a:r>
              <a:rPr lang="en-IN" sz="1400" b="0" strike="noStrike" spc="-1" dirty="0" err="1">
                <a:solidFill>
                  <a:srgbClr val="231F20"/>
                </a:solidFill>
                <a:uFill>
                  <a:solidFill>
                    <a:srgbClr val="FFFFFF"/>
                  </a:solidFill>
                </a:uFill>
                <a:latin typeface="Calibri" pitchFamily="34" charset="0"/>
                <a:ea typeface="DejaVu Sans"/>
                <a:cs typeface="Calibri" pitchFamily="34" charset="0"/>
              </a:rPr>
              <a:t>hypercalcemic</a:t>
            </a:r>
            <a:r>
              <a:rPr lang="en-IN" sz="1400" b="0" strike="noStrike" spc="-1" dirty="0">
                <a:solidFill>
                  <a:srgbClr val="231F20"/>
                </a:solidFill>
                <a:uFill>
                  <a:solidFill>
                    <a:srgbClr val="FFFFFF"/>
                  </a:solidFill>
                </a:uFill>
                <a:latin typeface="Calibri" pitchFamily="34" charset="0"/>
                <a:ea typeface="DejaVu Sans"/>
                <a:cs typeface="Calibri" pitchFamily="34" charset="0"/>
              </a:rPr>
              <a:t> hormone, i.e., it increases the blood </a:t>
            </a:r>
            <a:r>
              <a:rPr lang="en-IN" sz="1400" b="0" strike="noStrike" spc="-1" dirty="0" smtClean="0">
                <a:solidFill>
                  <a:srgbClr val="231F20"/>
                </a:solidFill>
                <a:uFill>
                  <a:solidFill>
                    <a:srgbClr val="FFFFFF"/>
                  </a:solidFill>
                </a:uFill>
                <a:latin typeface="Calibri" pitchFamily="34" charset="0"/>
                <a:ea typeface="DejaVu Sans"/>
                <a:cs typeface="Calibri" pitchFamily="34" charset="0"/>
              </a:rPr>
              <a:t>calcium </a:t>
            </a:r>
            <a:r>
              <a:rPr lang="en-IN" sz="1400" b="0" strike="noStrike" spc="-1" dirty="0">
                <a:solidFill>
                  <a:srgbClr val="231F20"/>
                </a:solidFill>
                <a:uFill>
                  <a:solidFill>
                    <a:srgbClr val="FFFFFF"/>
                  </a:solidFill>
                </a:uFill>
                <a:latin typeface="Calibri" pitchFamily="34" charset="0"/>
                <a:ea typeface="DejaVu Sans"/>
                <a:cs typeface="Calibri" pitchFamily="34" charset="0"/>
              </a:rPr>
              <a:t>levels. </a:t>
            </a: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endParaRPr lang="en-IN" sz="1400" b="0" strike="noStrike" spc="-1" dirty="0">
              <a:solidFill>
                <a:srgbClr val="000000"/>
              </a:solidFill>
              <a:uFill>
                <a:solidFill>
                  <a:srgbClr val="FFFFFF"/>
                </a:solidFill>
              </a:uFill>
              <a:latin typeface="Calibri" pitchFamily="34" charset="0"/>
              <a:cs typeface="Calibri" pitchFamily="34" charset="0"/>
            </a:endParaRPr>
          </a:p>
          <a:p>
            <a:pPr algn="just">
              <a:lnSpc>
                <a:spcPct val="100000"/>
              </a:lnSpc>
            </a:pPr>
            <a:r>
              <a:rPr lang="en-IN" sz="1400" b="0" strike="noStrike" spc="-1" dirty="0">
                <a:solidFill>
                  <a:srgbClr val="231F20"/>
                </a:solidFill>
                <a:uFill>
                  <a:solidFill>
                    <a:srgbClr val="FFFFFF"/>
                  </a:solidFill>
                </a:uFill>
                <a:latin typeface="Calibri" pitchFamily="34" charset="0"/>
                <a:ea typeface="DejaVu Sans"/>
                <a:cs typeface="Calibri" pitchFamily="34" charset="0"/>
              </a:rPr>
              <a:t>Along with TCT, it plays a significant role in calcium balance in the body.</a:t>
            </a:r>
            <a:endParaRPr lang="en-IN" sz="1400" b="0" strike="noStrike" spc="-1" dirty="0">
              <a:solidFill>
                <a:srgbClr val="000000"/>
              </a:solidFill>
              <a:uFill>
                <a:solidFill>
                  <a:srgbClr val="FFFFFF"/>
                </a:solidFill>
              </a:uFill>
              <a:latin typeface="Calibri" pitchFamily="34" charset="0"/>
              <a:cs typeface="Calibri"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472</TotalTime>
  <Words>483</Words>
  <Application>LibreOffice/5.1.2.2$Windows_X86_64 LibreOffice_project/d3bf12ecb743fc0d20e0be0c58ca359301eb705f</Application>
  <PresentationFormat>On-screen Show (16:9)</PresentationFormat>
  <Paragraphs>81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user</dc:creator>
  <dc:description/>
  <cp:lastModifiedBy>ODMPC037</cp:lastModifiedBy>
  <cp:revision>153</cp:revision>
  <dcterms:modified xsi:type="dcterms:W3CDTF">2020-08-14T09:47:47Z</dcterms:modified>
  <dc:language>en-IN</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On-screen Show (16:9)</vt:lpwstr>
  </property>
  <property fmtid="{D5CDD505-2E9C-101B-9397-08002B2CF9AE}" pid="9" name="ScaleCrop">
    <vt:bool>false</vt:bool>
  </property>
  <property fmtid="{D5CDD505-2E9C-101B-9397-08002B2CF9AE}" pid="10" name="ShareDoc">
    <vt:bool>false</vt:bool>
  </property>
  <property fmtid="{D5CDD505-2E9C-101B-9397-08002B2CF9AE}" pid="11" name="Slides">
    <vt:i4>3</vt:i4>
  </property>
</Properties>
</file>