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65" r:id="rId4"/>
    <p:sldId id="264" r:id="rId5"/>
    <p:sldId id="262" r:id="rId6"/>
    <p:sldId id="263" r:id="rId7"/>
    <p:sldId id="261" r:id="rId8"/>
    <p:sldId id="266" r:id="rId9"/>
    <p:sldId id="25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87990" y="122782"/>
            <a:ext cx="7727007" cy="2443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IN" sz="3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COAGULATION OF BLOOD,LYMPH,CIRCULATORY PATHWAY </a:t>
            </a:r>
            <a:endParaRPr lang="en" sz="30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3100"/>
            </a:pPr>
            <a:r>
              <a:rPr lang="en-IN" sz="2800" b="1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sz="2500" b="1" dirty="0" smtClean="0">
                <a:latin typeface="Calibri"/>
                <a:ea typeface="Calibri"/>
                <a:cs typeface="Calibri"/>
                <a:sym typeface="Calibri"/>
              </a:rPr>
              <a:t>BLOOD CLOTTING CASCADE,COMPOSITION OF LYMPH,OPEN CIRCULATORY SYSTEM,CLOSED CIRCULATORY SYSTEM </a:t>
            </a: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175521" y="2721028"/>
            <a:ext cx="5802151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NUMBER:18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:CIRCULATION  </a:t>
            </a:r>
            <a:r>
              <a:rPr lang="en-US" b="1" dirty="0" smtClean="0"/>
              <a:t>AND </a:t>
            </a:r>
            <a:r>
              <a:rPr lang="en" b="1" dirty="0" smtClean="0"/>
              <a:t> BODY FLUID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7848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7726" y="253160"/>
            <a:ext cx="226376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BLOOD CLOTTING</a:t>
            </a:r>
            <a:endParaRPr lang="en-US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7869" y="917901"/>
            <a:ext cx="7100596" cy="3060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139700">
              <a:lnSpc>
                <a:spcPct val="90000"/>
              </a:lnSpc>
              <a:buClr>
                <a:srgbClr val="333333"/>
              </a:buClr>
              <a:buSzPts val="1400"/>
              <a:buFont typeface="Calibri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Blood Coagulation is the process of forming a clot or thrombus in order to prevent excess loss of blood from the body.</a:t>
            </a:r>
          </a:p>
          <a:p>
            <a:pPr marL="228600" lvl="0" indent="-139700">
              <a:lnSpc>
                <a:spcPct val="90000"/>
              </a:lnSpc>
              <a:buClr>
                <a:srgbClr val="333333"/>
              </a:buClr>
              <a:buSzPts val="1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139700">
              <a:lnSpc>
                <a:spcPct val="90000"/>
              </a:lnSpc>
              <a:buClr>
                <a:srgbClr val="333333"/>
              </a:buClr>
              <a:buSzPts val="1400"/>
              <a:buFont typeface="Calibri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It is a gel-like mass which is formed by the platelets and fibrin in the blood.</a:t>
            </a:r>
          </a:p>
          <a:p>
            <a:pPr marL="228600" lvl="0" indent="-139700">
              <a:lnSpc>
                <a:spcPct val="90000"/>
              </a:lnSpc>
              <a:buClr>
                <a:srgbClr val="333333"/>
              </a:buClr>
              <a:buSzPts val="1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139700">
              <a:lnSpc>
                <a:spcPct val="90000"/>
              </a:lnSpc>
              <a:spcBef>
                <a:spcPts val="1000"/>
              </a:spcBef>
              <a:buClr>
                <a:srgbClr val="545454"/>
              </a:buClr>
              <a:buSzPts val="1400"/>
              <a:buFont typeface="Calibri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When an injury is caused to a blood vessel bleeding starts which is stopped by a process called blood clotting. </a:t>
            </a:r>
          </a:p>
          <a:p>
            <a:pPr marL="228600" lvl="0" indent="-139700">
              <a:lnSpc>
                <a:spcPct val="90000"/>
              </a:lnSpc>
              <a:spcBef>
                <a:spcPts val="1000"/>
              </a:spcBef>
              <a:buClr>
                <a:srgbClr val="545454"/>
              </a:buClr>
              <a:buSzPts val="1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139700">
              <a:lnSpc>
                <a:spcPct val="90000"/>
              </a:lnSpc>
              <a:spcBef>
                <a:spcPts val="1000"/>
              </a:spcBef>
              <a:buClr>
                <a:srgbClr val="545454"/>
              </a:buClr>
              <a:buSzPts val="1400"/>
              <a:buFont typeface="Calibri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 injury or trauma stimulates the platelets in the blood to release certain factors that activate the mechanism of coagulation.</a:t>
            </a:r>
          </a:p>
          <a:p>
            <a:pPr marL="228600" lvl="0" indent="-139700">
              <a:lnSpc>
                <a:spcPct val="90000"/>
              </a:lnSpc>
              <a:spcBef>
                <a:spcPts val="1000"/>
              </a:spcBef>
              <a:buClr>
                <a:srgbClr val="545454"/>
              </a:buClr>
              <a:buSzPts val="1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139700">
              <a:lnSpc>
                <a:spcPct val="90000"/>
              </a:lnSpc>
              <a:spcBef>
                <a:spcPts val="1000"/>
              </a:spcBef>
              <a:buClr>
                <a:srgbClr val="545454"/>
              </a:buClr>
              <a:buSzPts val="1400"/>
              <a:buFont typeface="Calibri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Calcium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playS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important role in blood clotting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7848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5741" y="0"/>
            <a:ext cx="434445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ea typeface="Roboto"/>
                <a:cs typeface="Calibri" pitchFamily="34" charset="0"/>
                <a:sym typeface="Roboto"/>
              </a:rPr>
              <a:t>PROCESS OF BLOOD COAGULATION</a:t>
            </a:r>
            <a:endParaRPr lang="en-US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8620" y="1117488"/>
            <a:ext cx="8406881" cy="6025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03200">
              <a:lnSpc>
                <a:spcPct val="90000"/>
              </a:lnSpc>
              <a:buClr>
                <a:srgbClr val="333333"/>
              </a:buClr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The mechanism which helps the body in order to prevent itself  from constant loss of blood is known as 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hemostasis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The entire process is divided here into three major steps:</a:t>
            </a:r>
          </a:p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The primary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hemostasis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involves the process of 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vasoconstriction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in response to the injury of the body in the vascular wall. </a:t>
            </a:r>
          </a:p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Once injured, the vascular walls react immediately by reducing the amount of blood flow in the infected area.</a:t>
            </a:r>
          </a:p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09550">
              <a:lnSpc>
                <a:spcPct val="90000"/>
              </a:lnSpc>
              <a:buClr>
                <a:srgbClr val="333333"/>
              </a:buClr>
              <a:buSzPts val="25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</a:t>
            </a:r>
            <a:r>
              <a:rPr lang="en-US" dirty="0" smtClean="0">
                <a:solidFill>
                  <a:srgbClr val="333333"/>
                </a:solidFill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Next, the platelets play a key role in covering the injured area to stop the bleeding. They also activate a process which forms a fibrin clot known as the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secondary 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hemostasis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This leads to release of stored granules content which includes ADP and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thromboxane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which results in further activation of platelets in the blood plasma.</a:t>
            </a:r>
          </a:p>
          <a:p>
            <a:pPr marL="228600" lvl="0" indent="-209550">
              <a:lnSpc>
                <a:spcPct val="90000"/>
              </a:lnSpc>
              <a:buClr>
                <a:srgbClr val="333333"/>
              </a:buClr>
              <a:buSzPts val="25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09550">
              <a:lnSpc>
                <a:spcPct val="90000"/>
              </a:lnSpc>
              <a:buClr>
                <a:srgbClr val="333333"/>
              </a:buClr>
              <a:buSzPts val="25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</a:t>
            </a:r>
          </a:p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7848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9837" y="1201119"/>
            <a:ext cx="7688424" cy="2675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09550">
              <a:lnSpc>
                <a:spcPct val="90000"/>
              </a:lnSpc>
              <a:buClr>
                <a:srgbClr val="333333"/>
              </a:buClr>
              <a:buSzPts val="25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Since the platelets alone could not secure the damages caused in the vessel walls, thus a blood clot should be formed necessarily. This formation of the blood clots depends on several clotting factors which activate each other in the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clotting cascade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228600" lvl="0" indent="-209550">
              <a:lnSpc>
                <a:spcPct val="90000"/>
              </a:lnSpc>
              <a:buClr>
                <a:srgbClr val="333333"/>
              </a:buClr>
              <a:buSzPts val="25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This cascade results in the formation of fibrinogen, which is a soluble plasma protein.</a:t>
            </a:r>
          </a:p>
          <a:p>
            <a:pPr marL="228600" lvl="0" indent="-2032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</a:pPr>
            <a:endParaRPr lang="en-US" u="sng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buSzPts val="28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These fibrin proteins finally stick together to form a clot. </a:t>
            </a:r>
          </a:p>
          <a:p>
            <a:pPr marL="228600" lvl="0" indent="-228600">
              <a:lnSpc>
                <a:spcPct val="90000"/>
              </a:lnSpc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buSzPts val="28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If the protein comprises of platelets only, it is termed white thrombus and if the red blood cells are present, it is called red thrombus.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7833" y="327805"/>
            <a:ext cx="434445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ea typeface="Roboto"/>
                <a:cs typeface="Calibri" pitchFamily="34" charset="0"/>
                <a:sym typeface="Roboto"/>
              </a:rPr>
              <a:t>PROCESS OF BLOOD COAGULATION</a:t>
            </a:r>
            <a:endParaRPr lang="en-US" sz="22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CLOTTING CASCADE</a:t>
            </a:r>
            <a:endParaRPr sz="2200" b="1" i="0" u="none" strike="noStrike" cap="none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126;g90f926bb27_0_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5942" y="690466"/>
            <a:ext cx="8360229" cy="40961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7848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580" y="0"/>
            <a:ext cx="141825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ea typeface="Roboto"/>
                <a:cs typeface="Calibri" pitchFamily="34" charset="0"/>
                <a:sym typeface="Roboto"/>
              </a:rPr>
              <a:t>LYMPH</a:t>
            </a:r>
            <a:br>
              <a:rPr lang="en-IN" sz="2200" b="1" dirty="0" smtClean="0">
                <a:solidFill>
                  <a:srgbClr val="FF0000"/>
                </a:solidFill>
                <a:latin typeface="Calibri" pitchFamily="34" charset="0"/>
                <a:ea typeface="Roboto"/>
                <a:cs typeface="Calibri" pitchFamily="34" charset="0"/>
                <a:sym typeface="Roboto"/>
              </a:rPr>
            </a:br>
            <a:endParaRPr lang="en-US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1297" y="702915"/>
            <a:ext cx="8117633" cy="5715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Roboto"/>
                <a:cs typeface="Calibri" pitchFamily="34" charset="0"/>
                <a:sym typeface="Roboto"/>
              </a:rPr>
              <a:t>  Lymph is a clear to pale-white fluid which circulates throughout the lymphatic system. </a:t>
            </a:r>
          </a:p>
          <a:p>
            <a:pPr marL="228600" lvl="0">
              <a:lnSpc>
                <a:spcPct val="90000"/>
              </a:lnSpc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Roboto"/>
                <a:cs typeface="Calibri" pitchFamily="34" charset="0"/>
                <a:sym typeface="Roboto"/>
              </a:rPr>
              <a:t>  The main role of the lymphatic system is to act as a filter against microbes, organic wastes and other debris.</a:t>
            </a: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Roboto"/>
              <a:cs typeface="Calibri" pitchFamily="34" charset="0"/>
              <a:sym typeface="Roboto"/>
            </a:endParaRP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800"/>
            </a:pP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1466" y="1699405"/>
            <a:ext cx="26516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800" b="1" dirty="0" smtClean="0">
                <a:latin typeface="Calibri" pitchFamily="34" charset="0"/>
                <a:cs typeface="Calibri" pitchFamily="34" charset="0"/>
              </a:rPr>
              <a:t>COMPOSITION OF LYMPH</a:t>
            </a:r>
            <a:endParaRPr lang="en-US" sz="1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9919" y="2153530"/>
            <a:ext cx="8574832" cy="1896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buClr>
                <a:schemeClr val="dk1"/>
              </a:buClr>
              <a:buSzPts val="2800"/>
            </a:pPr>
            <a:r>
              <a:rPr lang="en-IN" dirty="0" smtClean="0">
                <a:latin typeface="Calibri" pitchFamily="34" charset="0"/>
                <a:ea typeface="Roboto"/>
                <a:cs typeface="Calibri" pitchFamily="34" charset="0"/>
                <a:sym typeface="Roboto"/>
              </a:rPr>
              <a:t>Lymph Plasma</a:t>
            </a:r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2800"/>
            </a:pPr>
            <a:r>
              <a:rPr lang="en-IN" dirty="0" smtClean="0">
                <a:latin typeface="Calibri" pitchFamily="34" charset="0"/>
                <a:ea typeface="Roboto"/>
                <a:cs typeface="Calibri" pitchFamily="34" charset="0"/>
                <a:sym typeface="Roboto"/>
              </a:rPr>
              <a:t>It consists of less calcium, few blood proteins, less phosphorus, and high glucose concentration. 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2800"/>
            </a:pPr>
            <a:r>
              <a:rPr lang="en-IN" dirty="0" smtClean="0">
                <a:latin typeface="Calibri" pitchFamily="34" charset="0"/>
                <a:ea typeface="Roboto"/>
                <a:cs typeface="Calibri" pitchFamily="34" charset="0"/>
                <a:sym typeface="Roboto"/>
              </a:rPr>
              <a:t>Globulin proteins which are actual 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ea typeface="Roboto"/>
                <a:cs typeface="Calibri" pitchFamily="34" charset="0"/>
                <a:sym typeface="Roboto"/>
              </a:rPr>
              <a:t>antibodies </a:t>
            </a:r>
            <a:r>
              <a:rPr lang="en-IN" dirty="0" smtClean="0">
                <a:latin typeface="Calibri" pitchFamily="34" charset="0"/>
                <a:ea typeface="Roboto"/>
                <a:cs typeface="Calibri" pitchFamily="34" charset="0"/>
                <a:sym typeface="Roboto"/>
              </a:rPr>
              <a:t>are found in lymph plasma. 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SzPts val="2800"/>
            </a:pPr>
            <a:r>
              <a:rPr lang="en-IN" dirty="0" smtClean="0">
                <a:latin typeface="Calibri" pitchFamily="34" charset="0"/>
                <a:ea typeface="Roboto"/>
                <a:cs typeface="Calibri" pitchFamily="34" charset="0"/>
                <a:sym typeface="Roboto"/>
              </a:rPr>
              <a:t>Other substances include organic and inorganic substances.</a:t>
            </a:r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ts val="2800"/>
            </a:pPr>
            <a:r>
              <a:rPr lang="en-IN" dirty="0" smtClean="0">
                <a:latin typeface="Calibri" pitchFamily="34" charset="0"/>
                <a:ea typeface="Roboto"/>
                <a:cs typeface="Calibri" pitchFamily="34" charset="0"/>
                <a:sym typeface="Roboto"/>
              </a:rPr>
              <a:t>Lymph Corpuscles</a:t>
            </a:r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ts val="2800"/>
            </a:pPr>
            <a:r>
              <a:rPr lang="en-IN" dirty="0" smtClean="0">
                <a:latin typeface="Calibri" pitchFamily="34" charset="0"/>
                <a:ea typeface="Roboto"/>
                <a:cs typeface="Calibri" pitchFamily="34" charset="0"/>
                <a:sym typeface="Roboto"/>
              </a:rPr>
              <a:t>These comprise leucocytes and amoeboid cells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7848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7149" y="803666"/>
            <a:ext cx="3348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800" b="1" dirty="0" smtClean="0">
                <a:latin typeface="Calibri" pitchFamily="34" charset="0"/>
                <a:cs typeface="Calibri" pitchFamily="34" charset="0"/>
              </a:rPr>
              <a:t>OTHER COMPONENTS OF LYMPH</a:t>
            </a:r>
            <a:endParaRPr lang="en-US" sz="1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0588" y="1465037"/>
            <a:ext cx="4572000" cy="27546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 lvl="0" indent="-228600">
              <a:lnSpc>
                <a:spcPct val="70000"/>
              </a:lnSpc>
              <a:spcBef>
                <a:spcPts val="1000"/>
              </a:spcBef>
              <a:buClr>
                <a:srgbClr val="333333"/>
              </a:buClr>
              <a:buSzPts val="2380"/>
              <a:buChar char="•"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ea typeface="Roboto"/>
                <a:cs typeface="Calibri" pitchFamily="34" charset="0"/>
                <a:sym typeface="Roboto"/>
              </a:rPr>
              <a:t>Carbohydrates</a:t>
            </a: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70000"/>
              </a:lnSpc>
              <a:spcBef>
                <a:spcPts val="1000"/>
              </a:spcBef>
              <a:buClr>
                <a:srgbClr val="333333"/>
              </a:buClr>
              <a:buSzPts val="2380"/>
              <a:buChar char="•"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ea typeface="Roboto"/>
                <a:cs typeface="Calibri" pitchFamily="34" charset="0"/>
                <a:sym typeface="Roboto"/>
              </a:rPr>
              <a:t>Lymphocytes</a:t>
            </a: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70000"/>
              </a:lnSpc>
              <a:spcBef>
                <a:spcPts val="1000"/>
              </a:spcBef>
              <a:buClr>
                <a:srgbClr val="333333"/>
              </a:buClr>
              <a:buSzPts val="2380"/>
              <a:buChar char="•"/>
            </a:pP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ea typeface="Roboto"/>
                <a:cs typeface="Calibri" pitchFamily="34" charset="0"/>
                <a:sym typeface="Roboto"/>
              </a:rPr>
              <a:t>Creatinine</a:t>
            </a: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70000"/>
              </a:lnSpc>
              <a:spcBef>
                <a:spcPts val="1000"/>
              </a:spcBef>
              <a:buClr>
                <a:srgbClr val="333333"/>
              </a:buClr>
              <a:buSzPts val="2380"/>
              <a:buChar char="•"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ea typeface="Roboto"/>
                <a:cs typeface="Calibri" pitchFamily="34" charset="0"/>
                <a:sym typeface="Roboto"/>
              </a:rPr>
              <a:t>Water – 94%</a:t>
            </a: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70000"/>
              </a:lnSpc>
              <a:spcBef>
                <a:spcPts val="1000"/>
              </a:spcBef>
              <a:buClr>
                <a:srgbClr val="333333"/>
              </a:buClr>
              <a:buSzPts val="2380"/>
              <a:buChar char="•"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ea typeface="Roboto"/>
                <a:cs typeface="Calibri" pitchFamily="34" charset="0"/>
                <a:sym typeface="Roboto"/>
              </a:rPr>
              <a:t>Urea</a:t>
            </a: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70000"/>
              </a:lnSpc>
              <a:spcBef>
                <a:spcPts val="1000"/>
              </a:spcBef>
              <a:buClr>
                <a:srgbClr val="333333"/>
              </a:buClr>
              <a:buSzPts val="2380"/>
              <a:buChar char="•"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ea typeface="Roboto"/>
                <a:cs typeface="Calibri" pitchFamily="34" charset="0"/>
                <a:sym typeface="Roboto"/>
              </a:rPr>
              <a:t>Chlorides</a:t>
            </a: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70000"/>
              </a:lnSpc>
              <a:spcBef>
                <a:spcPts val="1000"/>
              </a:spcBef>
              <a:buClr>
                <a:srgbClr val="333333"/>
              </a:buClr>
              <a:buSzPts val="2380"/>
              <a:buChar char="•"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ea typeface="Roboto"/>
                <a:cs typeface="Calibri" pitchFamily="34" charset="0"/>
                <a:sym typeface="Roboto"/>
              </a:rPr>
              <a:t>Enzymes</a:t>
            </a: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70000"/>
              </a:lnSpc>
              <a:spcBef>
                <a:spcPts val="1000"/>
              </a:spcBef>
              <a:buClr>
                <a:srgbClr val="333333"/>
              </a:buClr>
              <a:buSzPts val="2380"/>
              <a:buChar char="•"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ea typeface="Roboto"/>
                <a:cs typeface="Calibri" pitchFamily="34" charset="0"/>
                <a:sym typeface="Roboto"/>
              </a:rPr>
              <a:t>Very low amount of fat</a:t>
            </a: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70000"/>
              </a:lnSpc>
              <a:spcBef>
                <a:spcPts val="1000"/>
              </a:spcBef>
              <a:buClr>
                <a:srgbClr val="333333"/>
              </a:buClr>
              <a:buSzPts val="2380"/>
              <a:buChar char="•"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ea typeface="Roboto"/>
                <a:cs typeface="Calibri" pitchFamily="34" charset="0"/>
                <a:sym typeface="Roboto"/>
              </a:rPr>
              <a:t>Proteins – Albumin, globulin, and fibrinogen</a:t>
            </a: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70000"/>
              </a:lnSpc>
              <a:spcBef>
                <a:spcPts val="1000"/>
              </a:spcBef>
              <a:buClr>
                <a:srgbClr val="333333"/>
              </a:buClr>
              <a:buSzPts val="2380"/>
              <a:buChar char="•"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ea typeface="Roboto"/>
                <a:cs typeface="Calibri" pitchFamily="34" charset="0"/>
                <a:sym typeface="Roboto"/>
              </a:rPr>
              <a:t>Non-protein nitrogenous substances.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7848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5273" y="304059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TYPES OF CIRCULATORY SYSTEMS</a:t>
            </a:r>
          </a:p>
          <a:p>
            <a:r>
              <a:rPr lang="en-IN" b="1" u="sng" dirty="0" smtClean="0">
                <a:solidFill>
                  <a:srgbClr val="FF0000"/>
                </a:solidFill>
                <a:latin typeface="Roboto"/>
                <a:ea typeface="Roboto"/>
                <a:cs typeface="Roboto"/>
                <a:sym typeface="Roboto"/>
              </a:rPr>
              <a:t/>
            </a:r>
            <a:br>
              <a:rPr lang="en-IN" b="1" u="sng" dirty="0" smtClean="0">
                <a:solidFill>
                  <a:srgbClr val="FF0000"/>
                </a:solidFill>
                <a:latin typeface="Roboto"/>
                <a:ea typeface="Roboto"/>
                <a:cs typeface="Roboto"/>
                <a:sym typeface="Roboto"/>
              </a:rPr>
            </a:b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10546" y="1305295"/>
            <a:ext cx="7091266" cy="2156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4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Circulatory system is of two types:</a:t>
            </a:r>
          </a:p>
          <a:p>
            <a:pPr marL="228600" lvl="0" indent="-228600">
              <a:lnSpc>
                <a:spcPct val="90000"/>
              </a:lnSpc>
              <a:buClr>
                <a:srgbClr val="333333"/>
              </a:buClr>
              <a:buSzPts val="2400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Open Circulatory system.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Closed circulatory system.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Open Circulatory System- Blood flows through parts of the body cavity, and not in closed vessels. This system is commonly found in insects, invertebrates except annelids.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333333"/>
              </a:buClr>
              <a:buSzPts val="240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Closed Circulatory System- Blood flows through closed tube-like vessels under sufficiently high pressure. This system is found in all the vertebrates and annelids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13167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276</Words>
  <Application>Microsoft Office PowerPoint</Application>
  <PresentationFormat>On-screen Show (16:9)</PresentationFormat>
  <Paragraphs>98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8</cp:revision>
  <dcterms:modified xsi:type="dcterms:W3CDTF">2020-08-29T05:46:36Z</dcterms:modified>
</cp:coreProperties>
</file>