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69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91887" y="617305"/>
            <a:ext cx="8014995" cy="223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MECHANISM </a:t>
            </a:r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OF BREATHING,EXCHANGE OF </a:t>
            </a:r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GASES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3100"/>
            </a:pPr>
            <a:r>
              <a:rPr lang="en-US" sz="2500" b="1" dirty="0" smtClean="0">
                <a:latin typeface="Calibri"/>
                <a:ea typeface="Calibri"/>
                <a:cs typeface="Calibri"/>
                <a:sym typeface="Calibri"/>
              </a:rPr>
              <a:t>STEPS OF RESPIRATION,INSPIRATION,EXPIRATION,RESPIRATORY VOLUME AND CAPACITIES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70247" y="3112913"/>
            <a:ext cx="5456919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NUMBER:17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:BREATHING AND EXCHANGE OF GASES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61924" y="294380"/>
            <a:ext cx="331028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STEPS OF RESPIRATION</a:t>
            </a:r>
            <a:endParaRPr sz="2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2555" y="1387225"/>
            <a:ext cx="6764694" cy="196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Breathing is a process in which Oxygen rich atmospheric air is diffused in and Carbon dioxide rich alveolar air is diffused out.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Diffusion of gases across alveolar membrane.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Transport of gases through  blood.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Diffusion of oxygen and Carbon dioxide between blood and tissues.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Utilization of oxygen by cells to obtain energy and release of Carbon dioxide (cellular respiration</a:t>
            </a:r>
            <a:r>
              <a:rPr lang="en-US" dirty="0" smtClean="0">
                <a:solidFill>
                  <a:srgbClr val="545454"/>
                </a:solidFill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049" y="281152"/>
            <a:ext cx="36182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MECHANISIM OF BREATHING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233266" y="1054217"/>
            <a:ext cx="4152122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>
              <a:lnSpc>
                <a:spcPct val="9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Inspiration and expiration</a:t>
            </a:r>
          </a:p>
          <a:p>
            <a:pPr marL="228600" lvl="0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Breathing involves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inspiration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expiration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During inspiration atmospheric air is drawn in and during expiration, alveolar air is released out.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Movement of air in and out takes place due to difference in pressure gradient.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Inspiration occurs when pressure inside the lung is less and expiration occurs when pressure is more in lungs than outside.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diaphragm and external and internal 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intercostal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muscles between the ribs help in developing pressure gradient due to change in volume.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11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1" y="1082352"/>
            <a:ext cx="4337588" cy="35711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260" y="318474"/>
            <a:ext cx="29787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RESPIRATORY  VOLUME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391885" y="1453276"/>
            <a:ext cx="7212563" cy="2405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Tidal volume (TV) – volume of air inspired or expired during a normal respiration. It is about 500mL in healthy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man.In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 minute we exchange around 6000ml air.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Inspiratory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Reserve Volume (IRV) – additional volume of air a person can inspire by forceful inspiration. It is about 2500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to 3000mL.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Expiatory Reserve Volume (ERV) – additional volume of air a person can expire by forceful expiration. It is about 1000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to 1100mL.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Residual Volume (RV) – volume of air remaining in lungs even after a forcible expiration. It is about 1100mL to 1200mL.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400"/>
            </a:pPr>
            <a:endParaRPr lang="en-US" sz="1800" dirty="0">
              <a:solidFill>
                <a:srgbClr val="54545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637" y="310585"/>
            <a:ext cx="3222357" cy="3970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RESPIRATORY CAPACITIES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307910" y="998121"/>
            <a:ext cx="7371184" cy="361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50800" lvl="0" indent="-209550">
              <a:lnSpc>
                <a:spcPct val="115000"/>
              </a:lnSpc>
              <a:spcBef>
                <a:spcPts val="400"/>
              </a:spcBef>
              <a:buSzPts val="1500"/>
              <a:buFont typeface="Calibri"/>
              <a:buChar char="•"/>
            </a:pPr>
            <a:r>
              <a:rPr lang="en-US" dirty="0" err="1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Inspiratory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Capacity (IC): Total volume of air a person can inspire after a normal expiration, which includes tidal volume and </a:t>
            </a:r>
            <a:r>
              <a:rPr lang="en-US" dirty="0" err="1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inspiratory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 reserve volume ( TV+IRV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).</a:t>
            </a:r>
          </a:p>
          <a:p>
            <a:pPr marL="228600" marR="50800" lvl="0" indent="-209550">
              <a:lnSpc>
                <a:spcPct val="115000"/>
              </a:lnSpc>
              <a:spcBef>
                <a:spcPts val="400"/>
              </a:spcBef>
              <a:buSzPts val="1500"/>
            </a:pPr>
            <a:endParaRPr lang="en-US" dirty="0" smtClean="0"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marR="50800" lvl="0" indent="-209550">
              <a:lnSpc>
                <a:spcPct val="115000"/>
              </a:lnSpc>
              <a:buSzPts val="1500"/>
              <a:buFont typeface="Calibri"/>
              <a:buChar char="•"/>
            </a:pP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Expiratory Capacity (EC): Total volume of air a person can expire after a normal inspiration, which includes tidal volume and expiratory reserve volume (TV+ERV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).</a:t>
            </a:r>
          </a:p>
          <a:p>
            <a:pPr marL="228600" marR="50800" lvl="0" indent="-209550">
              <a:lnSpc>
                <a:spcPct val="115000"/>
              </a:lnSpc>
              <a:buSzPts val="1500"/>
            </a:pPr>
            <a:endParaRPr lang="en-US" dirty="0" smtClean="0"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marR="50800" lvl="0" indent="-209550">
              <a:lnSpc>
                <a:spcPct val="115000"/>
              </a:lnSpc>
              <a:buSzPts val="1500"/>
              <a:buFont typeface="Calibri"/>
              <a:buChar char="•"/>
            </a:pP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Functional Residual Capacity (FRC): Volume of air that will remain in the lungs after a normal expiration, which includes ERV+RV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marR="50800" lvl="0" indent="-209550">
              <a:lnSpc>
                <a:spcPct val="115000"/>
              </a:lnSpc>
              <a:buSzPts val="1500"/>
            </a:pPr>
            <a:endParaRPr lang="en-US" dirty="0" smtClean="0"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marR="50800" lvl="0" indent="-209550">
              <a:lnSpc>
                <a:spcPct val="115000"/>
              </a:lnSpc>
              <a:buSzPts val="1500"/>
              <a:buFont typeface="Calibri"/>
              <a:buChar char="•"/>
            </a:pP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Vital Capacity (VC): The maximum volume of air a person can breathe in after a forced expiration, which includes ERV, TV and IRV</a:t>
            </a: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marR="50800" lvl="0" indent="-209550">
              <a:lnSpc>
                <a:spcPct val="115000"/>
              </a:lnSpc>
              <a:buSzPts val="1500"/>
            </a:pPr>
            <a:endParaRPr lang="en-US" dirty="0" smtClean="0">
              <a:highlight>
                <a:srgbClr val="FFFFFF"/>
              </a:highlight>
              <a:latin typeface="Calibri" pitchFamily="34" charset="0"/>
              <a:cs typeface="Calibri" pitchFamily="34" charset="0"/>
            </a:endParaRPr>
          </a:p>
          <a:p>
            <a:pPr marL="228600" marR="50800" lvl="0" indent="-209550">
              <a:lnSpc>
                <a:spcPct val="115000"/>
              </a:lnSpc>
              <a:buSzPts val="1500"/>
              <a:buFont typeface="Calibri"/>
              <a:buChar char="•"/>
            </a:pPr>
            <a:r>
              <a:rPr lang="en-US" dirty="0" smtClean="0">
                <a:highlight>
                  <a:srgbClr val="FFFFFF"/>
                </a:highlight>
                <a:latin typeface="Calibri" pitchFamily="34" charset="0"/>
                <a:cs typeface="Calibri" pitchFamily="34" charset="0"/>
              </a:rPr>
              <a:t>Total Lung Capacity: Total volume of air accommodated in the lungs at the end of a forced inspiration, which includes RV, ERV, TV and IRV.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43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01012" y="339134"/>
            <a:ext cx="6419461" cy="4589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3608860" cy="1025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>
              <a:lnSpc>
                <a:spcPct val="90000"/>
              </a:lnSpc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Exchange of gases takes place at two sites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Alveoli to blood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8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Between blood and tissues.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858" y="365127"/>
            <a:ext cx="26837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EXCHANGE OF GASES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606" y="187845"/>
            <a:ext cx="26837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EXCHANGE OF GASES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242595" y="614041"/>
            <a:ext cx="7884367" cy="7119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Alveoli are the primary sites of exchange of gases.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and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are exchanged in these sites by simple diffusion mainly based on pressure/concentration gradient.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Pressure contributed by an individual gas in a mixture of gases is called partial pressure and is represented as pO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for oxygen and pCO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for carbon dioxide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 gradient is present for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in the opposite direction, i.e., from tissues to blood and blood to alveoli.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As the solubility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is 20-25 times higher than that of 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the amount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that can diffuse through the diffusion membrane per unit difference in partial pressure is much higher compared to that of 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diffusion membrane is made up of three major layers</a:t>
            </a:r>
          </a:p>
          <a:p>
            <a:pPr marL="228600" lv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1.the thin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squamous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epithelium of alveoli,</a:t>
            </a:r>
          </a:p>
          <a:p>
            <a:pPr marL="228600" lv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2. the endothelium of alveolar capillaries</a:t>
            </a:r>
          </a:p>
          <a:p>
            <a:pPr marL="228600" lv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3. the basement substance in between them.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All the factors in our body are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favourable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for diffusion of 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from alveoli to tissues and that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from tissues to alveoli.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1800"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180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69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9208" y="597160"/>
            <a:ext cx="7837713" cy="42174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262</Words>
  <Application>Microsoft Office PowerPoint</Application>
  <PresentationFormat>On-screen Show (16:9)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6</cp:revision>
  <dcterms:modified xsi:type="dcterms:W3CDTF">2020-08-20T07:56:04Z</dcterms:modified>
</cp:coreProperties>
</file>