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comments/comment1.xml" ContentType="application/vnd.openxmlformats-officedocument.presentationml.comments+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media/image9.png" ContentType="image/png"/>
  <Override PartName="/ppt/media/image7.jpeg" ContentType="image/jpeg"/>
  <Override PartName="/ppt/media/image1.png" ContentType="image/png"/>
  <Override PartName="/ppt/media/image2.png" ContentType="image/png"/>
  <Override PartName="/ppt/media/image4.jpeg" ContentType="image/jpeg"/>
  <Override PartName="/ppt/media/image3.jpeg" ContentType="image/jpeg"/>
  <Override PartName="/ppt/media/image5.jpeg" ContentType="image/jpeg"/>
  <Override PartName="/ppt/media/image6.jpeg" ContentType="image/jpeg"/>
  <Override PartName="/ppt/media/image8.jpeg" ContentType="image/jpeg"/>
  <Override PartName="/ppt/media/image10.jpeg" ContentType="image/jpeg"/>
  <Override PartName="/ppt/media/image11.jpeg" ContentType="image/jpeg"/>
  <Override PartName="/ppt/media/image18.jpeg" ContentType="image/jpeg"/>
  <Override PartName="/ppt/media/image12.png" ContentType="image/png"/>
  <Override PartName="/ppt/media/image13.png" ContentType="image/png"/>
  <Override PartName="/ppt/media/image14.jpeg" ContentType="image/jpeg"/>
  <Override PartName="/ppt/media/image15.jpeg" ContentType="image/jpeg"/>
  <Override PartName="/ppt/media/image16.png" ContentType="image/png"/>
  <Override PartName="/ppt/media/image17.jpeg" ContentType="image/jpeg"/>
  <Override PartName="/ppt/media/image19.png" ContentType="image/png"/>
  <Override PartName="/ppt/media/image20.png" ContentType="image/png"/>
  <Override PartName="/ppt/media/image21.jpeg" ContentType="image/jpeg"/>
  <Override PartName="/ppt/_rels/presentation.xml.rels" ContentType="application/vnd.openxmlformats-package.relationships+xml"/>
  <Override PartName="/ppt/commentAuthors.xml" ContentType="application/vnd.openxmlformats-officedocument.presentationml.commentAuthor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5143500"/>
  <p:notesSz cx="6858000" cy="9144000"/>
</p:presentation>
</file>

<file path=ppt/commentAuthors.xml><?xml version="1.0" encoding="utf-8"?>
<p:cmAuthorLst xmlns:p="http://schemas.openxmlformats.org/presentationml/2006/main">
  <p:cmAuthor id="0" name="" initials="" lastIdx="2" clrIdx="0"/>
</p:cmAuthorLst>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commentAuthors" Target="commentAuthors.xml"/>
</Relationships>
</file>

<file path=ppt/comments/comment1.xml><?xml version="1.0" encoding="utf-8"?>
<p:cmLst xmlns:p="http://schemas.openxmlformats.org/presentationml/2006/main">
  <p:cm authorId="0" dt="2020-06-17T16:36:04.724000000" idx="1">
    <p:pos x="6118" y="0"/>
    <p:text>1. The logo in the centre looks bad. take it to TOP-LEFT
2. Where in ODM E Group Logo, here? 
3. What about, Closing Slide? 
Similar changes, pending in Kids World PPT as well +amanrouniyar@odmegroup.org
_Assigned to you_
-Swoyan Satyendu</p:text>
  </p:cm>
  <p:cm authorId="0" dt="2020-06-17T16:36:04.720000000" idx="2">
    <p:pos x="6118" y="0"/>
    <p:text>+amanrouniyar@odmegroup.org How come the website here is ODM Egroup and not ODM PS?
_Assigned to you_
-Swoyan Satyendu</p:text>
  </p:cm>
</p:cmLst>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05200"/>
            <a:ext cx="8229240" cy="858600"/>
          </a:xfrm>
          <a:prstGeom prst="rect">
            <a:avLst/>
          </a:prstGeom>
        </p:spPr>
        <p:txBody>
          <a:bodyPr lIns="0" rIns="0" tIns="0" bIns="0" anchor="ctr"/>
          <a:p>
            <a:pPr algn="ctr"/>
            <a:endParaRPr b="0" lang="en-IN" sz="4400" spc="-1" strike="noStrike">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203480"/>
            <a:ext cx="8229240" cy="1422720"/>
          </a:xfrm>
          <a:prstGeom prst="rect">
            <a:avLst/>
          </a:prstGeom>
        </p:spPr>
        <p:txBody>
          <a:bodyPr lIns="0" rIns="0" tIns="0" bIns="0"/>
          <a:p>
            <a:endParaRPr b="0" lang="en-IN" sz="3200" spc="-1" strike="noStrike">
              <a:solidFill>
                <a:srgbClr val="000000"/>
              </a:solidFill>
              <a:uFill>
                <a:solidFill>
                  <a:srgbClr val="ffffff"/>
                </a:solidFill>
              </a:uFill>
              <a:latin typeface="Arial"/>
            </a:endParaRPr>
          </a:p>
        </p:txBody>
      </p:sp>
      <p:sp>
        <p:nvSpPr>
          <p:cNvPr id="25" name="PlaceHolder 3"/>
          <p:cNvSpPr>
            <a:spLocks noGrp="1"/>
          </p:cNvSpPr>
          <p:nvPr>
            <p:ph type="body"/>
          </p:nvPr>
        </p:nvSpPr>
        <p:spPr>
          <a:xfrm>
            <a:off x="457200" y="2761920"/>
            <a:ext cx="8229240" cy="1422720"/>
          </a:xfrm>
          <a:prstGeom prst="rect">
            <a:avLst/>
          </a:prstGeom>
        </p:spPr>
        <p:txBody>
          <a:bodyPr lIns="0" rIns="0" tIns="0" bIns="0"/>
          <a:p>
            <a:endParaRPr b="0" lang="en-IN"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8600"/>
          </a:xfrm>
          <a:prstGeom prst="rect">
            <a:avLst/>
          </a:prstGeom>
        </p:spPr>
        <p:txBody>
          <a:bodyPr lIns="0" rIns="0" tIns="0" bIns="0" anchor="ctr"/>
          <a:p>
            <a:pPr algn="ctr"/>
            <a:endParaRPr b="0" lang="en-IN" sz="4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203480"/>
            <a:ext cx="4015800" cy="1422720"/>
          </a:xfrm>
          <a:prstGeom prst="rect">
            <a:avLst/>
          </a:prstGeom>
        </p:spPr>
        <p:txBody>
          <a:bodyPr lIns="0" rIns="0" tIns="0" bIns="0"/>
          <a:p>
            <a:endParaRPr b="0" lang="en-IN" sz="32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4674240" y="1203480"/>
            <a:ext cx="4015800" cy="1422720"/>
          </a:xfrm>
          <a:prstGeom prst="rect">
            <a:avLst/>
          </a:prstGeom>
        </p:spPr>
        <p:txBody>
          <a:bodyPr lIns="0" rIns="0" tIns="0" bIns="0"/>
          <a:p>
            <a:endParaRPr b="0" lang="en-IN" sz="3200" spc="-1" strike="noStrike">
              <a:solidFill>
                <a:srgbClr val="000000"/>
              </a:solidFill>
              <a:uFill>
                <a:solidFill>
                  <a:srgbClr val="ffffff"/>
                </a:solidFill>
              </a:uFill>
              <a:latin typeface="Arial"/>
            </a:endParaRPr>
          </a:p>
        </p:txBody>
      </p:sp>
      <p:sp>
        <p:nvSpPr>
          <p:cNvPr id="29" name="PlaceHolder 4"/>
          <p:cNvSpPr>
            <a:spLocks noGrp="1"/>
          </p:cNvSpPr>
          <p:nvPr>
            <p:ph type="body"/>
          </p:nvPr>
        </p:nvSpPr>
        <p:spPr>
          <a:xfrm>
            <a:off x="4674240" y="2761920"/>
            <a:ext cx="4015800" cy="1422720"/>
          </a:xfrm>
          <a:prstGeom prst="rect">
            <a:avLst/>
          </a:prstGeom>
        </p:spPr>
        <p:txBody>
          <a:bodyPr lIns="0" rIns="0" tIns="0" bIns="0"/>
          <a:p>
            <a:endParaRPr b="0" lang="en-IN" sz="3200" spc="-1" strike="noStrike">
              <a:solidFill>
                <a:srgbClr val="000000"/>
              </a:solidFill>
              <a:uFill>
                <a:solidFill>
                  <a:srgbClr val="ffffff"/>
                </a:solidFill>
              </a:uFill>
              <a:latin typeface="Arial"/>
            </a:endParaRPr>
          </a:p>
        </p:txBody>
      </p:sp>
      <p:sp>
        <p:nvSpPr>
          <p:cNvPr id="30" name="PlaceHolder 5"/>
          <p:cNvSpPr>
            <a:spLocks noGrp="1"/>
          </p:cNvSpPr>
          <p:nvPr>
            <p:ph type="body"/>
          </p:nvPr>
        </p:nvSpPr>
        <p:spPr>
          <a:xfrm>
            <a:off x="457200" y="2761920"/>
            <a:ext cx="4015800" cy="1422720"/>
          </a:xfrm>
          <a:prstGeom prst="rect">
            <a:avLst/>
          </a:prstGeom>
        </p:spPr>
        <p:txBody>
          <a:bodyPr lIns="0" rIns="0" tIns="0" bIns="0"/>
          <a:p>
            <a:endParaRPr b="0" lang="en-IN"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05200"/>
            <a:ext cx="8229240" cy="858600"/>
          </a:xfrm>
          <a:prstGeom prst="rect">
            <a:avLst/>
          </a:prstGeom>
        </p:spPr>
        <p:txBody>
          <a:bodyPr lIns="0" rIns="0" tIns="0" bIns="0" anchor="ctr"/>
          <a:p>
            <a:pPr algn="ctr"/>
            <a:endParaRPr b="0" lang="en-IN" sz="4400" spc="-1" strike="noStrike">
              <a:solidFill>
                <a:srgbClr val="000000"/>
              </a:solidFill>
              <a:uFill>
                <a:solidFill>
                  <a:srgbClr val="ffffff"/>
                </a:solidFill>
              </a:uFill>
              <a:latin typeface="Arial"/>
            </a:endParaRPr>
          </a:p>
        </p:txBody>
      </p:sp>
      <p:sp>
        <p:nvSpPr>
          <p:cNvPr id="32" name="PlaceHolder 2"/>
          <p:cNvSpPr>
            <a:spLocks noGrp="1"/>
          </p:cNvSpPr>
          <p:nvPr>
            <p:ph type="body"/>
          </p:nvPr>
        </p:nvSpPr>
        <p:spPr>
          <a:xfrm>
            <a:off x="457200" y="1203480"/>
            <a:ext cx="8229240" cy="2982960"/>
          </a:xfrm>
          <a:prstGeom prst="rect">
            <a:avLst/>
          </a:prstGeom>
        </p:spPr>
        <p:txBody>
          <a:bodyPr lIns="0" rIns="0" tIns="0" bIns="0"/>
          <a:p>
            <a:endParaRPr b="0" lang="en-IN" sz="3200" spc="-1" strike="noStrike">
              <a:solidFill>
                <a:srgbClr val="000000"/>
              </a:solidFill>
              <a:uFill>
                <a:solidFill>
                  <a:srgbClr val="ffffff"/>
                </a:solidFill>
              </a:uFill>
              <a:latin typeface="Arial"/>
            </a:endParaRPr>
          </a:p>
        </p:txBody>
      </p:sp>
      <p:sp>
        <p:nvSpPr>
          <p:cNvPr id="33" name="PlaceHolder 3"/>
          <p:cNvSpPr>
            <a:spLocks noGrp="1"/>
          </p:cNvSpPr>
          <p:nvPr>
            <p:ph type="body"/>
          </p:nvPr>
        </p:nvSpPr>
        <p:spPr>
          <a:xfrm>
            <a:off x="457200" y="1203480"/>
            <a:ext cx="8229240" cy="2982960"/>
          </a:xfrm>
          <a:prstGeom prst="rect">
            <a:avLst/>
          </a:prstGeom>
        </p:spPr>
        <p:txBody>
          <a:bodyPr lIns="0" rIns="0" tIns="0" bIns="0"/>
          <a:p>
            <a:endParaRPr b="0" lang="en-IN" sz="3200" spc="-1" strike="noStrike">
              <a:solidFill>
                <a:srgbClr val="000000"/>
              </a:solidFill>
              <a:uFill>
                <a:solidFill>
                  <a:srgbClr val="ffffff"/>
                </a:solidFill>
              </a:uFill>
              <a:latin typeface="Arial"/>
            </a:endParaRPr>
          </a:p>
        </p:txBody>
      </p:sp>
      <p:pic>
        <p:nvPicPr>
          <p:cNvPr id="34" name="" descr=""/>
          <p:cNvPicPr/>
          <p:nvPr/>
        </p:nvPicPr>
        <p:blipFill>
          <a:blip r:embed="rId2"/>
          <a:stretch/>
        </p:blipFill>
        <p:spPr>
          <a:xfrm>
            <a:off x="2702160" y="1203480"/>
            <a:ext cx="3738600" cy="2982960"/>
          </a:xfrm>
          <a:prstGeom prst="rect">
            <a:avLst/>
          </a:prstGeom>
          <a:ln>
            <a:noFill/>
          </a:ln>
        </p:spPr>
      </p:pic>
      <p:pic>
        <p:nvPicPr>
          <p:cNvPr id="35" name="" descr=""/>
          <p:cNvPicPr/>
          <p:nvPr/>
        </p:nvPicPr>
        <p:blipFill>
          <a:blip r:embed="rId3"/>
          <a:stretch/>
        </p:blipFill>
        <p:spPr>
          <a:xfrm>
            <a:off x="2702160" y="1203480"/>
            <a:ext cx="3738600" cy="298296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p:spPr>
        <p:txBody>
          <a:bodyPr lIns="0" rIns="0" tIns="0" bIns="0" anchor="ctr"/>
          <a:p>
            <a:pPr algn="ctr"/>
            <a:endParaRPr b="0" lang="en-IN" sz="4400" spc="-1" strike="noStrike">
              <a:solidFill>
                <a:srgbClr val="000000"/>
              </a:solidFill>
              <a:uFill>
                <a:solidFill>
                  <a:srgbClr val="ffffff"/>
                </a:solidFill>
              </a:uFill>
              <a:latin typeface="Arial"/>
            </a:endParaRPr>
          </a:p>
        </p:txBody>
      </p:sp>
      <p:sp>
        <p:nvSpPr>
          <p:cNvPr id="3"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en-IN" sz="32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05200"/>
            <a:ext cx="8229240" cy="858600"/>
          </a:xfrm>
          <a:prstGeom prst="rect">
            <a:avLst/>
          </a:prstGeom>
        </p:spPr>
        <p:txBody>
          <a:bodyPr lIns="0" rIns="0" tIns="0" bIns="0" anchor="ctr"/>
          <a:p>
            <a:pPr algn="ctr"/>
            <a:endParaRPr b="0" lang="en-IN" sz="4400" spc="-1" strike="noStrike">
              <a:solidFill>
                <a:srgbClr val="000000"/>
              </a:solidFill>
              <a:uFill>
                <a:solidFill>
                  <a:srgbClr val="ffffff"/>
                </a:solidFill>
              </a:uFill>
              <a:latin typeface="Arial"/>
            </a:endParaRPr>
          </a:p>
        </p:txBody>
      </p:sp>
      <p:sp>
        <p:nvSpPr>
          <p:cNvPr id="5" name="PlaceHolder 2"/>
          <p:cNvSpPr>
            <a:spLocks noGrp="1"/>
          </p:cNvSpPr>
          <p:nvPr>
            <p:ph type="body"/>
          </p:nvPr>
        </p:nvSpPr>
        <p:spPr>
          <a:xfrm>
            <a:off x="457200" y="1203480"/>
            <a:ext cx="8229240" cy="2982960"/>
          </a:xfrm>
          <a:prstGeom prst="rect">
            <a:avLst/>
          </a:prstGeom>
        </p:spPr>
        <p:txBody>
          <a:bodyPr lIns="0" rIns="0" tIns="0" bIns="0"/>
          <a:p>
            <a:endParaRPr b="0" lang="en-IN"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05200"/>
            <a:ext cx="8229240" cy="858600"/>
          </a:xfrm>
          <a:prstGeom prst="rect">
            <a:avLst/>
          </a:prstGeom>
        </p:spPr>
        <p:txBody>
          <a:bodyPr lIns="0" rIns="0" tIns="0" bIns="0" anchor="ctr"/>
          <a:p>
            <a:pPr algn="ctr"/>
            <a:endParaRPr b="0" lang="en-IN" sz="4400" spc="-1" strike="noStrike">
              <a:solidFill>
                <a:srgbClr val="000000"/>
              </a:solidFill>
              <a:uFill>
                <a:solidFill>
                  <a:srgbClr val="ffffff"/>
                </a:solidFill>
              </a:uFill>
              <a:latin typeface="Arial"/>
            </a:endParaRPr>
          </a:p>
        </p:txBody>
      </p:sp>
      <p:sp>
        <p:nvSpPr>
          <p:cNvPr id="7" name="PlaceHolder 2"/>
          <p:cNvSpPr>
            <a:spLocks noGrp="1"/>
          </p:cNvSpPr>
          <p:nvPr>
            <p:ph type="body"/>
          </p:nvPr>
        </p:nvSpPr>
        <p:spPr>
          <a:xfrm>
            <a:off x="457200" y="1203480"/>
            <a:ext cx="4015800" cy="2982960"/>
          </a:xfrm>
          <a:prstGeom prst="rect">
            <a:avLst/>
          </a:prstGeom>
        </p:spPr>
        <p:txBody>
          <a:bodyPr lIns="0" rIns="0" tIns="0" bIns="0"/>
          <a:p>
            <a:endParaRPr b="0" lang="en-IN" sz="3200" spc="-1" strike="noStrike">
              <a:solidFill>
                <a:srgbClr val="000000"/>
              </a:solidFill>
              <a:uFill>
                <a:solidFill>
                  <a:srgbClr val="ffffff"/>
                </a:solidFill>
              </a:uFill>
              <a:latin typeface="Arial"/>
            </a:endParaRPr>
          </a:p>
        </p:txBody>
      </p:sp>
      <p:sp>
        <p:nvSpPr>
          <p:cNvPr id="8" name="PlaceHolder 3"/>
          <p:cNvSpPr>
            <a:spLocks noGrp="1"/>
          </p:cNvSpPr>
          <p:nvPr>
            <p:ph type="body"/>
          </p:nvPr>
        </p:nvSpPr>
        <p:spPr>
          <a:xfrm>
            <a:off x="4674240" y="1203480"/>
            <a:ext cx="4015800" cy="2982960"/>
          </a:xfrm>
          <a:prstGeom prst="rect">
            <a:avLst/>
          </a:prstGeom>
        </p:spPr>
        <p:txBody>
          <a:bodyPr lIns="0" rIns="0" tIns="0" bIns="0"/>
          <a:p>
            <a:endParaRPr b="0" lang="en-IN" sz="32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600"/>
          </a:xfrm>
          <a:prstGeom prst="rect">
            <a:avLst/>
          </a:prstGeom>
        </p:spPr>
        <p:txBody>
          <a:bodyPr lIns="0" rIns="0" tIns="0" bIns="0" anchor="ctr"/>
          <a:p>
            <a:pPr algn="ctr"/>
            <a:endParaRPr b="0" lang="en-IN"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en-IN"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rIns="0" tIns="0" bIns="0" anchor="ctr"/>
          <a:p>
            <a:pPr algn="ctr"/>
            <a:endParaRPr b="0" lang="en-IN" sz="4400" spc="-1" strike="noStrike">
              <a:solidFill>
                <a:srgbClr val="000000"/>
              </a:solidFill>
              <a:uFill>
                <a:solidFill>
                  <a:srgbClr val="ffffff"/>
                </a:solidFill>
              </a:uFill>
              <a:latin typeface="Arial"/>
            </a:endParaRPr>
          </a:p>
        </p:txBody>
      </p:sp>
      <p:sp>
        <p:nvSpPr>
          <p:cNvPr id="12" name="PlaceHolder 2"/>
          <p:cNvSpPr>
            <a:spLocks noGrp="1"/>
          </p:cNvSpPr>
          <p:nvPr>
            <p:ph type="body"/>
          </p:nvPr>
        </p:nvSpPr>
        <p:spPr>
          <a:xfrm>
            <a:off x="457200" y="1203480"/>
            <a:ext cx="4015800" cy="1422720"/>
          </a:xfrm>
          <a:prstGeom prst="rect">
            <a:avLst/>
          </a:prstGeom>
        </p:spPr>
        <p:txBody>
          <a:bodyPr lIns="0" rIns="0" tIns="0" bIns="0"/>
          <a:p>
            <a:endParaRPr b="0" lang="en-IN" sz="3200" spc="-1" strike="noStrike">
              <a:solidFill>
                <a:srgbClr val="000000"/>
              </a:solidFill>
              <a:uFill>
                <a:solidFill>
                  <a:srgbClr val="ffffff"/>
                </a:solidFill>
              </a:uFill>
              <a:latin typeface="Arial"/>
            </a:endParaRPr>
          </a:p>
        </p:txBody>
      </p:sp>
      <p:sp>
        <p:nvSpPr>
          <p:cNvPr id="13" name="PlaceHolder 3"/>
          <p:cNvSpPr>
            <a:spLocks noGrp="1"/>
          </p:cNvSpPr>
          <p:nvPr>
            <p:ph type="body"/>
          </p:nvPr>
        </p:nvSpPr>
        <p:spPr>
          <a:xfrm>
            <a:off x="457200" y="2761920"/>
            <a:ext cx="4015800" cy="1422720"/>
          </a:xfrm>
          <a:prstGeom prst="rect">
            <a:avLst/>
          </a:prstGeom>
        </p:spPr>
        <p:txBody>
          <a:bodyPr lIns="0" rIns="0" tIns="0" bIns="0"/>
          <a:p>
            <a:endParaRPr b="0" lang="en-IN" sz="3200" spc="-1" strike="noStrike">
              <a:solidFill>
                <a:srgbClr val="000000"/>
              </a:solidFill>
              <a:uFill>
                <a:solidFill>
                  <a:srgbClr val="ffffff"/>
                </a:solidFill>
              </a:uFill>
              <a:latin typeface="Arial"/>
            </a:endParaRPr>
          </a:p>
        </p:txBody>
      </p:sp>
      <p:sp>
        <p:nvSpPr>
          <p:cNvPr id="14" name="PlaceHolder 4"/>
          <p:cNvSpPr>
            <a:spLocks noGrp="1"/>
          </p:cNvSpPr>
          <p:nvPr>
            <p:ph type="body"/>
          </p:nvPr>
        </p:nvSpPr>
        <p:spPr>
          <a:xfrm>
            <a:off x="4674240" y="1203480"/>
            <a:ext cx="4015800" cy="2982960"/>
          </a:xfrm>
          <a:prstGeom prst="rect">
            <a:avLst/>
          </a:prstGeom>
        </p:spPr>
        <p:txBody>
          <a:bodyPr lIns="0" rIns="0" tIns="0" bIns="0"/>
          <a:p>
            <a:endParaRPr b="0" lang="en-IN"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rIns="0" tIns="0" bIns="0" anchor="ctr"/>
          <a:p>
            <a:pPr algn="ctr"/>
            <a:endParaRPr b="0" lang="en-IN" sz="4400" spc="-1" strike="noStrike">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203480"/>
            <a:ext cx="4015800" cy="2982960"/>
          </a:xfrm>
          <a:prstGeom prst="rect">
            <a:avLst/>
          </a:prstGeom>
        </p:spPr>
        <p:txBody>
          <a:bodyPr lIns="0" rIns="0" tIns="0" bIns="0"/>
          <a:p>
            <a:endParaRPr b="0" lang="en-IN" sz="3200" spc="-1" strike="noStrike">
              <a:solidFill>
                <a:srgbClr val="000000"/>
              </a:solidFill>
              <a:uFill>
                <a:solidFill>
                  <a:srgbClr val="ffffff"/>
                </a:solidFill>
              </a:uFill>
              <a:latin typeface="Arial"/>
            </a:endParaRPr>
          </a:p>
        </p:txBody>
      </p:sp>
      <p:sp>
        <p:nvSpPr>
          <p:cNvPr id="17" name="PlaceHolder 3"/>
          <p:cNvSpPr>
            <a:spLocks noGrp="1"/>
          </p:cNvSpPr>
          <p:nvPr>
            <p:ph type="body"/>
          </p:nvPr>
        </p:nvSpPr>
        <p:spPr>
          <a:xfrm>
            <a:off x="4674240" y="1203480"/>
            <a:ext cx="4015800" cy="1422720"/>
          </a:xfrm>
          <a:prstGeom prst="rect">
            <a:avLst/>
          </a:prstGeom>
        </p:spPr>
        <p:txBody>
          <a:bodyPr lIns="0" rIns="0" tIns="0" bIns="0"/>
          <a:p>
            <a:endParaRPr b="0" lang="en-IN" sz="3200" spc="-1" strike="noStrike">
              <a:solidFill>
                <a:srgbClr val="000000"/>
              </a:solidFill>
              <a:uFill>
                <a:solidFill>
                  <a:srgbClr val="ffffff"/>
                </a:solidFill>
              </a:uFill>
              <a:latin typeface="Arial"/>
            </a:endParaRPr>
          </a:p>
        </p:txBody>
      </p:sp>
      <p:sp>
        <p:nvSpPr>
          <p:cNvPr id="18" name="PlaceHolder 4"/>
          <p:cNvSpPr>
            <a:spLocks noGrp="1"/>
          </p:cNvSpPr>
          <p:nvPr>
            <p:ph type="body"/>
          </p:nvPr>
        </p:nvSpPr>
        <p:spPr>
          <a:xfrm>
            <a:off x="4674240" y="2761920"/>
            <a:ext cx="4015800" cy="1422720"/>
          </a:xfrm>
          <a:prstGeom prst="rect">
            <a:avLst/>
          </a:prstGeom>
        </p:spPr>
        <p:txBody>
          <a:bodyPr lIns="0" rIns="0" tIns="0" bIns="0"/>
          <a:p>
            <a:endParaRPr b="0" lang="en-IN"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05200"/>
            <a:ext cx="8229240" cy="858600"/>
          </a:xfrm>
          <a:prstGeom prst="rect">
            <a:avLst/>
          </a:prstGeom>
        </p:spPr>
        <p:txBody>
          <a:bodyPr lIns="0" rIns="0" tIns="0" bIns="0" anchor="ctr"/>
          <a:p>
            <a:pPr algn="ctr"/>
            <a:endParaRPr b="0" lang="en-IN" sz="4400" spc="-1" strike="noStrike">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203480"/>
            <a:ext cx="4015800" cy="1422720"/>
          </a:xfrm>
          <a:prstGeom prst="rect">
            <a:avLst/>
          </a:prstGeom>
        </p:spPr>
        <p:txBody>
          <a:bodyPr lIns="0" rIns="0" tIns="0" bIns="0"/>
          <a:p>
            <a:endParaRPr b="0" lang="en-IN" sz="3200" spc="-1" strike="noStrike">
              <a:solidFill>
                <a:srgbClr val="000000"/>
              </a:solidFill>
              <a:uFill>
                <a:solidFill>
                  <a:srgbClr val="ffffff"/>
                </a:solidFill>
              </a:uFill>
              <a:latin typeface="Arial"/>
            </a:endParaRPr>
          </a:p>
        </p:txBody>
      </p:sp>
      <p:sp>
        <p:nvSpPr>
          <p:cNvPr id="21" name="PlaceHolder 3"/>
          <p:cNvSpPr>
            <a:spLocks noGrp="1"/>
          </p:cNvSpPr>
          <p:nvPr>
            <p:ph type="body"/>
          </p:nvPr>
        </p:nvSpPr>
        <p:spPr>
          <a:xfrm>
            <a:off x="4674240" y="1203480"/>
            <a:ext cx="4015800" cy="1422720"/>
          </a:xfrm>
          <a:prstGeom prst="rect">
            <a:avLst/>
          </a:prstGeom>
        </p:spPr>
        <p:txBody>
          <a:bodyPr lIns="0" rIns="0" tIns="0" bIns="0"/>
          <a:p>
            <a:endParaRPr b="0" lang="en-IN" sz="3200" spc="-1" strike="noStrike">
              <a:solidFill>
                <a:srgbClr val="000000"/>
              </a:solidFill>
              <a:uFill>
                <a:solidFill>
                  <a:srgbClr val="ffffff"/>
                </a:solidFill>
              </a:uFill>
              <a:latin typeface="Arial"/>
            </a:endParaRPr>
          </a:p>
        </p:txBody>
      </p:sp>
      <p:sp>
        <p:nvSpPr>
          <p:cNvPr id="22" name="PlaceHolder 4"/>
          <p:cNvSpPr>
            <a:spLocks noGrp="1"/>
          </p:cNvSpPr>
          <p:nvPr>
            <p:ph type="body"/>
          </p:nvPr>
        </p:nvSpPr>
        <p:spPr>
          <a:xfrm>
            <a:off x="457200" y="2761920"/>
            <a:ext cx="8229240" cy="1422720"/>
          </a:xfrm>
          <a:prstGeom prst="rect">
            <a:avLst/>
          </a:prstGeom>
        </p:spPr>
        <p:txBody>
          <a:bodyPr lIns="0" rIns="0" tIns="0" bIns="0"/>
          <a:p>
            <a:endParaRPr b="0" lang="en-IN"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05200"/>
            <a:ext cx="8229240" cy="858600"/>
          </a:xfrm>
          <a:prstGeom prst="rect">
            <a:avLst/>
          </a:prstGeom>
        </p:spPr>
        <p:txBody>
          <a:bodyPr lIns="0" rIns="0" tIns="0" bIns="0" anchor="ctr"/>
          <a:p>
            <a:pPr algn="ctr"/>
            <a:r>
              <a:rPr b="0" lang="en-IN" sz="4400" spc="-1" strike="noStrike">
                <a:solidFill>
                  <a:srgbClr val="000000"/>
                </a:solidFill>
                <a:uFill>
                  <a:solidFill>
                    <a:srgbClr val="ffffff"/>
                  </a:solidFill>
                </a:uFill>
                <a:latin typeface="Arial"/>
              </a:rPr>
              <a:t>Click to edit the title text format</a:t>
            </a:r>
            <a:endParaRPr b="0" lang="en-IN" sz="4400" spc="-1" strike="noStrike">
              <a:solidFill>
                <a:srgbClr val="000000"/>
              </a:solidFill>
              <a:uFill>
                <a:solidFill>
                  <a:srgbClr val="ffffff"/>
                </a:solidFill>
              </a:uFill>
              <a:latin typeface="Arial"/>
            </a:endParaRPr>
          </a:p>
        </p:txBody>
      </p:sp>
      <p:sp>
        <p:nvSpPr>
          <p:cNvPr id="1" name="PlaceHolder 2"/>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IN" sz="3200" spc="-1" strike="noStrike">
                <a:solidFill>
                  <a:srgbClr val="000000"/>
                </a:solidFill>
                <a:uFill>
                  <a:solidFill>
                    <a:srgbClr val="ffffff"/>
                  </a:solidFill>
                </a:uFill>
                <a:latin typeface="Arial"/>
              </a:rPr>
              <a:t>Click to edit the outline text format</a:t>
            </a:r>
            <a:endParaRPr b="0" lang="en-IN"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IN" sz="2800" spc="-1" strike="noStrike">
                <a:solidFill>
                  <a:srgbClr val="000000"/>
                </a:solidFill>
                <a:uFill>
                  <a:solidFill>
                    <a:srgbClr val="ffffff"/>
                  </a:solidFill>
                </a:uFill>
                <a:latin typeface="Arial"/>
              </a:rPr>
              <a:t>Second Outline Level</a:t>
            </a:r>
            <a:endParaRPr b="0" lang="en-IN"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IN" sz="2400" spc="-1" strike="noStrike">
                <a:solidFill>
                  <a:srgbClr val="000000"/>
                </a:solidFill>
                <a:uFill>
                  <a:solidFill>
                    <a:srgbClr val="ffffff"/>
                  </a:solidFill>
                </a:uFill>
                <a:latin typeface="Arial"/>
              </a:rPr>
              <a:t>Third Outline Level</a:t>
            </a:r>
            <a:endParaRPr b="0" lang="en-IN"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IN" sz="2000" spc="-1" strike="noStrike">
                <a:solidFill>
                  <a:srgbClr val="000000"/>
                </a:solidFill>
                <a:uFill>
                  <a:solidFill>
                    <a:srgbClr val="ffffff"/>
                  </a:solidFill>
                </a:uFill>
                <a:latin typeface="Arial"/>
              </a:rPr>
              <a:t>Fourth Outline Level</a:t>
            </a:r>
            <a:endParaRPr b="0" lang="en-IN"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IN" sz="2000" spc="-1" strike="noStrike">
                <a:solidFill>
                  <a:srgbClr val="000000"/>
                </a:solidFill>
                <a:uFill>
                  <a:solidFill>
                    <a:srgbClr val="ffffff"/>
                  </a:solidFill>
                </a:uFill>
                <a:latin typeface="Arial"/>
              </a:rPr>
              <a:t>Fifth Outline Level</a:t>
            </a:r>
            <a:endParaRPr b="0" lang="en-IN"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IN" sz="2000" spc="-1" strike="noStrike">
                <a:solidFill>
                  <a:srgbClr val="000000"/>
                </a:solidFill>
                <a:uFill>
                  <a:solidFill>
                    <a:srgbClr val="ffffff"/>
                  </a:solidFill>
                </a:uFill>
                <a:latin typeface="Arial"/>
              </a:rPr>
              <a:t>Sixth Outline Level</a:t>
            </a:r>
            <a:endParaRPr b="0" lang="en-IN"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IN" sz="2000" spc="-1" strike="noStrike">
                <a:solidFill>
                  <a:srgbClr val="000000"/>
                </a:solidFill>
                <a:uFill>
                  <a:solidFill>
                    <a:srgbClr val="ffffff"/>
                  </a:solidFill>
                </a:uFill>
                <a:latin typeface="Arial"/>
              </a:rPr>
              <a:t>Seventh Outline Level</a:t>
            </a:r>
            <a:endParaRPr b="0" lang="en-IN"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slideLayout" Target="../slideLayouts/slideLayout1.xml"/><Relationship Id="rId4" Type="http://schemas.openxmlformats.org/officeDocument/2006/relationships/comments" Target="../comments/comment1.xml"/>
</Relationships>
</file>

<file path=ppt/slides/_rels/slide10.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pn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 name="Google Shape;54;p13" descr=""/>
          <p:cNvPicPr/>
          <p:nvPr/>
        </p:nvPicPr>
        <p:blipFill>
          <a:blip r:embed="rId1"/>
          <a:stretch/>
        </p:blipFill>
        <p:spPr>
          <a:xfrm>
            <a:off x="0" y="3777480"/>
            <a:ext cx="9141480" cy="1363320"/>
          </a:xfrm>
          <a:prstGeom prst="rect">
            <a:avLst/>
          </a:prstGeom>
          <a:ln>
            <a:noFill/>
          </a:ln>
        </p:spPr>
      </p:pic>
      <p:pic>
        <p:nvPicPr>
          <p:cNvPr id="37" name="Google Shape;55;p13" descr=""/>
          <p:cNvPicPr/>
          <p:nvPr/>
        </p:nvPicPr>
        <p:blipFill>
          <a:blip r:embed="rId2"/>
          <a:stretch/>
        </p:blipFill>
        <p:spPr>
          <a:xfrm>
            <a:off x="7904880" y="105840"/>
            <a:ext cx="1167840" cy="1167840"/>
          </a:xfrm>
          <a:prstGeom prst="rect">
            <a:avLst/>
          </a:prstGeom>
          <a:ln>
            <a:noFill/>
          </a:ln>
        </p:spPr>
      </p:pic>
      <p:sp>
        <p:nvSpPr>
          <p:cNvPr id="38" name="CustomShape 1"/>
          <p:cNvSpPr/>
          <p:nvPr/>
        </p:nvSpPr>
        <p:spPr>
          <a:xfrm>
            <a:off x="191160" y="752040"/>
            <a:ext cx="8760600" cy="1044720"/>
          </a:xfrm>
          <a:prstGeom prst="rect">
            <a:avLst/>
          </a:prstGeom>
          <a:noFill/>
          <a:ln>
            <a:noFill/>
          </a:ln>
        </p:spPr>
        <p:style>
          <a:lnRef idx="0"/>
          <a:fillRef idx="0"/>
          <a:effectRef idx="0"/>
          <a:fontRef idx="minor"/>
        </p:style>
        <p:txBody>
          <a:bodyPr lIns="90000" rIns="90000" tIns="91440" bIns="91440"/>
          <a:p>
            <a:pPr algn="ctr">
              <a:lnSpc>
                <a:spcPct val="100000"/>
              </a:lnSpc>
            </a:pPr>
            <a:r>
              <a:rPr b="1" lang="en-IN" sz="3000" spc="-1" strike="noStrike">
                <a:solidFill>
                  <a:srgbClr val="ff0000"/>
                </a:solidFill>
                <a:uFill>
                  <a:solidFill>
                    <a:srgbClr val="ffffff"/>
                  </a:solidFill>
                </a:uFill>
                <a:latin typeface="Calibri"/>
                <a:ea typeface="Calibri"/>
              </a:rPr>
              <a:t>STRUCTURAL ORGANISATION IN ANIMALS</a:t>
            </a:r>
            <a:endParaRPr b="0" lang="en-IN" sz="1800" spc="-1" strike="noStrike">
              <a:solidFill>
                <a:srgbClr val="000000"/>
              </a:solidFill>
              <a:uFill>
                <a:solidFill>
                  <a:srgbClr val="ffffff"/>
                </a:solidFill>
              </a:uFill>
              <a:latin typeface="Arial"/>
            </a:endParaRPr>
          </a:p>
          <a:p>
            <a:pPr algn="ctr">
              <a:lnSpc>
                <a:spcPct val="100000"/>
              </a:lnSpc>
            </a:pPr>
            <a:r>
              <a:rPr b="1" lang="en-IN" sz="2500" spc="-1" strike="noStrike">
                <a:solidFill>
                  <a:srgbClr val="000000"/>
                </a:solidFill>
                <a:uFill>
                  <a:solidFill>
                    <a:srgbClr val="ffffff"/>
                  </a:solidFill>
                </a:uFill>
                <a:latin typeface="Calibri"/>
                <a:ea typeface="Calibri"/>
              </a:rPr>
              <a:t>CONNECTIVE TISSUE</a:t>
            </a:r>
            <a:endParaRPr b="0" lang="en-IN" sz="1800" spc="-1" strike="noStrike">
              <a:solidFill>
                <a:srgbClr val="000000"/>
              </a:solidFill>
              <a:uFill>
                <a:solidFill>
                  <a:srgbClr val="ffffff"/>
                </a:solidFill>
              </a:uFill>
              <a:latin typeface="Arial"/>
            </a:endParaRPr>
          </a:p>
        </p:txBody>
      </p:sp>
      <p:sp>
        <p:nvSpPr>
          <p:cNvPr id="39" name="CustomShape 2"/>
          <p:cNvSpPr/>
          <p:nvPr/>
        </p:nvSpPr>
        <p:spPr>
          <a:xfrm>
            <a:off x="1979640" y="2355840"/>
            <a:ext cx="5754960" cy="1222920"/>
          </a:xfrm>
          <a:prstGeom prst="rect">
            <a:avLst/>
          </a:prstGeom>
          <a:noFill/>
          <a:ln>
            <a:noFill/>
          </a:ln>
        </p:spPr>
        <p:style>
          <a:lnRef idx="0"/>
          <a:fillRef idx="0"/>
          <a:effectRef idx="0"/>
          <a:fontRef idx="minor"/>
        </p:style>
        <p:txBody>
          <a:bodyPr lIns="90000" rIns="90000" tIns="91440" bIns="91440"/>
          <a:p>
            <a:pPr>
              <a:lnSpc>
                <a:spcPct val="100000"/>
              </a:lnSpc>
            </a:pPr>
            <a:r>
              <a:rPr b="1" lang="en-IN" sz="1400" spc="-1" strike="noStrike">
                <a:solidFill>
                  <a:srgbClr val="000000"/>
                </a:solidFill>
                <a:uFill>
                  <a:solidFill>
                    <a:srgbClr val="ffffff"/>
                  </a:solidFill>
                </a:uFill>
                <a:latin typeface="Arial"/>
                <a:ea typeface="Arial"/>
              </a:rPr>
              <a:t>SUBJECT : BIOLOGY</a:t>
            </a:r>
            <a:endParaRPr b="0" lang="en-IN" sz="1800" spc="-1" strike="noStrike">
              <a:solidFill>
                <a:srgbClr val="000000"/>
              </a:solidFill>
              <a:uFill>
                <a:solidFill>
                  <a:srgbClr val="ffffff"/>
                </a:solidFill>
              </a:uFill>
              <a:latin typeface="Arial"/>
            </a:endParaRPr>
          </a:p>
          <a:p>
            <a:pPr>
              <a:lnSpc>
                <a:spcPct val="100000"/>
              </a:lnSpc>
            </a:pPr>
            <a:endParaRPr b="0" lang="en-IN" sz="1800" spc="-1" strike="noStrike">
              <a:solidFill>
                <a:srgbClr val="000000"/>
              </a:solidFill>
              <a:uFill>
                <a:solidFill>
                  <a:srgbClr val="ffffff"/>
                </a:solidFill>
              </a:uFill>
              <a:latin typeface="Arial"/>
            </a:endParaRPr>
          </a:p>
          <a:p>
            <a:pPr>
              <a:lnSpc>
                <a:spcPct val="100000"/>
              </a:lnSpc>
            </a:pPr>
            <a:r>
              <a:rPr b="1" lang="en-IN" sz="1400" spc="-1" strike="noStrike">
                <a:solidFill>
                  <a:srgbClr val="000000"/>
                </a:solidFill>
                <a:uFill>
                  <a:solidFill>
                    <a:srgbClr val="ffffff"/>
                  </a:solidFill>
                </a:uFill>
                <a:latin typeface="Arial"/>
                <a:ea typeface="Arial"/>
              </a:rPr>
              <a:t>CHAPTER NUMBER: 07</a:t>
            </a:r>
            <a:endParaRPr b="0" lang="en-IN" sz="1800" spc="-1" strike="noStrike">
              <a:solidFill>
                <a:srgbClr val="000000"/>
              </a:solidFill>
              <a:uFill>
                <a:solidFill>
                  <a:srgbClr val="ffffff"/>
                </a:solidFill>
              </a:uFill>
              <a:latin typeface="Arial"/>
            </a:endParaRPr>
          </a:p>
          <a:p>
            <a:pPr>
              <a:lnSpc>
                <a:spcPct val="100000"/>
              </a:lnSpc>
            </a:pPr>
            <a:r>
              <a:rPr b="1" lang="en-IN" sz="1400" spc="-1" strike="noStrike">
                <a:solidFill>
                  <a:srgbClr val="000000"/>
                </a:solidFill>
                <a:uFill>
                  <a:solidFill>
                    <a:srgbClr val="ffffff"/>
                  </a:solidFill>
                </a:uFill>
                <a:latin typeface="Arial"/>
                <a:ea typeface="Arial"/>
              </a:rPr>
              <a:t>CHAPTER NAME : STRUCTURAL ORGANISATION IN ANIMALS</a:t>
            </a:r>
            <a:endParaRPr b="0" lang="en-IN" sz="18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2" name="Google Shape;62;p14" descr=""/>
          <p:cNvPicPr/>
          <p:nvPr/>
        </p:nvPicPr>
        <p:blipFill>
          <a:blip r:embed="rId1"/>
          <a:stretch/>
        </p:blipFill>
        <p:spPr>
          <a:xfrm>
            <a:off x="8172360" y="62640"/>
            <a:ext cx="923040" cy="727560"/>
          </a:xfrm>
          <a:prstGeom prst="rect">
            <a:avLst/>
          </a:prstGeom>
          <a:ln>
            <a:noFill/>
          </a:ln>
        </p:spPr>
      </p:pic>
      <p:sp>
        <p:nvSpPr>
          <p:cNvPr id="73" name="CustomShape 1"/>
          <p:cNvSpPr/>
          <p:nvPr/>
        </p:nvSpPr>
        <p:spPr>
          <a:xfrm>
            <a:off x="3369240" y="285120"/>
            <a:ext cx="3002040" cy="505080"/>
          </a:xfrm>
          <a:prstGeom prst="rect">
            <a:avLst/>
          </a:prstGeom>
          <a:noFill/>
          <a:ln>
            <a:noFill/>
          </a:ln>
        </p:spPr>
        <p:style>
          <a:lnRef idx="0"/>
          <a:fillRef idx="0"/>
          <a:effectRef idx="0"/>
          <a:fontRef idx="minor"/>
        </p:style>
        <p:txBody>
          <a:bodyPr lIns="90000" rIns="90000" tIns="91440" bIns="91440"/>
          <a:p>
            <a:pPr>
              <a:lnSpc>
                <a:spcPct val="100000"/>
              </a:lnSpc>
            </a:pPr>
            <a:r>
              <a:rPr b="1" lang="en-IN" sz="2200" spc="-1" strike="noStrike">
                <a:solidFill>
                  <a:srgbClr val="ff0000"/>
                </a:solidFill>
                <a:uFill>
                  <a:solidFill>
                    <a:srgbClr val="ffffff"/>
                  </a:solidFill>
                </a:uFill>
                <a:latin typeface="Calibri"/>
                <a:ea typeface="DejaVu Sans"/>
              </a:rPr>
              <a:t>CONNECTIVE TISSUE</a:t>
            </a:r>
            <a:endParaRPr b="0" lang="en-IN" sz="1800" spc="-1" strike="noStrike">
              <a:solidFill>
                <a:srgbClr val="000000"/>
              </a:solidFill>
              <a:uFill>
                <a:solidFill>
                  <a:srgbClr val="ffffff"/>
                </a:solidFill>
              </a:uFill>
              <a:latin typeface="Arial"/>
            </a:endParaRPr>
          </a:p>
        </p:txBody>
      </p:sp>
      <p:sp>
        <p:nvSpPr>
          <p:cNvPr id="74" name="CustomShape 2"/>
          <p:cNvSpPr/>
          <p:nvPr/>
        </p:nvSpPr>
        <p:spPr>
          <a:xfrm>
            <a:off x="976680" y="801360"/>
            <a:ext cx="3090240" cy="505080"/>
          </a:xfrm>
          <a:prstGeom prst="rect">
            <a:avLst/>
          </a:prstGeom>
          <a:noFill/>
          <a:ln>
            <a:noFill/>
          </a:ln>
        </p:spPr>
        <p:style>
          <a:lnRef idx="0"/>
          <a:fillRef idx="0"/>
          <a:effectRef idx="0"/>
          <a:fontRef idx="minor"/>
        </p:style>
        <p:txBody>
          <a:bodyPr lIns="90000" rIns="90000" tIns="91440" bIns="91440"/>
          <a:p>
            <a:pPr>
              <a:lnSpc>
                <a:spcPct val="100000"/>
              </a:lnSpc>
            </a:pPr>
            <a:r>
              <a:rPr b="1" lang="en-IN" sz="1800" spc="-1" strike="noStrike">
                <a:solidFill>
                  <a:srgbClr val="ff0000"/>
                </a:solidFill>
                <a:uFill>
                  <a:solidFill>
                    <a:srgbClr val="ffffff"/>
                  </a:solidFill>
                </a:uFill>
                <a:latin typeface="Calibri"/>
                <a:ea typeface="DejaVu Sans"/>
              </a:rPr>
              <a:t>BONE</a:t>
            </a:r>
            <a:endParaRPr b="0" lang="en-IN" sz="1800" spc="-1" strike="noStrike">
              <a:solidFill>
                <a:srgbClr val="000000"/>
              </a:solidFill>
              <a:uFill>
                <a:solidFill>
                  <a:srgbClr val="ffffff"/>
                </a:solidFill>
              </a:uFill>
              <a:latin typeface="Arial"/>
            </a:endParaRPr>
          </a:p>
        </p:txBody>
      </p:sp>
      <p:sp>
        <p:nvSpPr>
          <p:cNvPr id="75" name="CustomShape 3"/>
          <p:cNvSpPr/>
          <p:nvPr/>
        </p:nvSpPr>
        <p:spPr>
          <a:xfrm>
            <a:off x="976680" y="1306800"/>
            <a:ext cx="7374960" cy="1857600"/>
          </a:xfrm>
          <a:prstGeom prst="rect">
            <a:avLst/>
          </a:prstGeom>
          <a:noFill/>
          <a:ln>
            <a:noFill/>
          </a:ln>
        </p:spPr>
        <p:style>
          <a:lnRef idx="0"/>
          <a:fillRef idx="0"/>
          <a:effectRef idx="0"/>
          <a:fontRef idx="minor"/>
        </p:style>
        <p:txBody>
          <a:bodyPr lIns="90000" rIns="90000" tIns="45000" bIns="45000"/>
          <a:p>
            <a:pPr algn="just">
              <a:lnSpc>
                <a:spcPct val="100000"/>
              </a:lnSpc>
            </a:pPr>
            <a:r>
              <a:rPr b="0" lang="en-IN" sz="1500" spc="-1" strike="noStrike">
                <a:solidFill>
                  <a:srgbClr val="231f20"/>
                </a:solidFill>
                <a:uFill>
                  <a:solidFill>
                    <a:srgbClr val="ffffff"/>
                  </a:solidFill>
                </a:uFill>
                <a:latin typeface="Calibri"/>
                <a:ea typeface="DejaVu Sans"/>
              </a:rPr>
              <a:t>Bones have a hard and non-pliable ground substance rich in calcium salts and collagen fibres which give bone its strength. </a:t>
            </a:r>
            <a:endParaRPr b="0" lang="en-IN" sz="1800" spc="-1" strike="noStrike">
              <a:solidFill>
                <a:srgbClr val="000000"/>
              </a:solidFill>
              <a:uFill>
                <a:solidFill>
                  <a:srgbClr val="ffffff"/>
                </a:solidFill>
              </a:uFill>
              <a:latin typeface="Arial"/>
            </a:endParaRPr>
          </a:p>
          <a:p>
            <a:pPr algn="just">
              <a:lnSpc>
                <a:spcPct val="100000"/>
              </a:lnSpc>
            </a:pPr>
            <a:endParaRPr b="0" lang="en-IN" sz="1800" spc="-1" strike="noStrike">
              <a:solidFill>
                <a:srgbClr val="000000"/>
              </a:solidFill>
              <a:uFill>
                <a:solidFill>
                  <a:srgbClr val="ffffff"/>
                </a:solidFill>
              </a:uFill>
              <a:latin typeface="Arial"/>
            </a:endParaRPr>
          </a:p>
          <a:p>
            <a:pPr algn="just">
              <a:lnSpc>
                <a:spcPct val="100000"/>
              </a:lnSpc>
            </a:pPr>
            <a:r>
              <a:rPr b="0" lang="en-IN" sz="1500" spc="-1" strike="noStrike">
                <a:solidFill>
                  <a:srgbClr val="231f20"/>
                </a:solidFill>
                <a:uFill>
                  <a:solidFill>
                    <a:srgbClr val="ffffff"/>
                  </a:solidFill>
                </a:uFill>
                <a:latin typeface="Calibri"/>
                <a:ea typeface="DejaVu Sans"/>
              </a:rPr>
              <a:t>It is the main tissue that provides structural frame to the body. Bones support and protect softer tissues and organs. </a:t>
            </a:r>
            <a:endParaRPr b="0" lang="en-IN" sz="1800" spc="-1" strike="noStrike">
              <a:solidFill>
                <a:srgbClr val="000000"/>
              </a:solidFill>
              <a:uFill>
                <a:solidFill>
                  <a:srgbClr val="ffffff"/>
                </a:solidFill>
              </a:uFill>
              <a:latin typeface="Arial"/>
            </a:endParaRPr>
          </a:p>
          <a:p>
            <a:pPr algn="just">
              <a:lnSpc>
                <a:spcPct val="100000"/>
              </a:lnSpc>
            </a:pPr>
            <a:endParaRPr b="0" lang="en-IN" sz="1800" spc="-1" strike="noStrike">
              <a:solidFill>
                <a:srgbClr val="000000"/>
              </a:solidFill>
              <a:uFill>
                <a:solidFill>
                  <a:srgbClr val="ffffff"/>
                </a:solidFill>
              </a:uFill>
              <a:latin typeface="Arial"/>
            </a:endParaRPr>
          </a:p>
          <a:p>
            <a:pPr algn="just">
              <a:lnSpc>
                <a:spcPct val="100000"/>
              </a:lnSpc>
            </a:pPr>
            <a:r>
              <a:rPr b="0" lang="en-IN" sz="1500" spc="-1" strike="noStrike">
                <a:solidFill>
                  <a:srgbClr val="231f20"/>
                </a:solidFill>
                <a:uFill>
                  <a:solidFill>
                    <a:srgbClr val="ffffff"/>
                  </a:solidFill>
                </a:uFill>
                <a:latin typeface="Calibri"/>
                <a:ea typeface="DejaVu Sans"/>
              </a:rPr>
              <a:t>The bone cells (osteocytes) are present in the  spaces called lacunae. Limb bones, such as the long bones of the legs, serve weight-bearing functions. </a:t>
            </a:r>
            <a:endParaRPr b="0" lang="en-IN" sz="1800" spc="-1" strike="noStrike">
              <a:solidFill>
                <a:srgbClr val="000000"/>
              </a:solidFill>
              <a:uFill>
                <a:solidFill>
                  <a:srgbClr val="ffffff"/>
                </a:solidFill>
              </a:uFill>
              <a:latin typeface="Arial"/>
            </a:endParaRPr>
          </a:p>
          <a:p>
            <a:pPr algn="just">
              <a:lnSpc>
                <a:spcPct val="100000"/>
              </a:lnSpc>
            </a:pPr>
            <a:endParaRPr b="0" lang="en-IN" sz="1800" spc="-1" strike="noStrike">
              <a:solidFill>
                <a:srgbClr val="000000"/>
              </a:solidFill>
              <a:uFill>
                <a:solidFill>
                  <a:srgbClr val="ffffff"/>
                </a:solidFill>
              </a:uFill>
              <a:latin typeface="Arial"/>
            </a:endParaRPr>
          </a:p>
          <a:p>
            <a:pPr algn="just">
              <a:lnSpc>
                <a:spcPct val="100000"/>
              </a:lnSpc>
            </a:pPr>
            <a:r>
              <a:rPr b="0" lang="en-IN" sz="1500" spc="-1" strike="noStrike">
                <a:solidFill>
                  <a:srgbClr val="231f20"/>
                </a:solidFill>
                <a:uFill>
                  <a:solidFill>
                    <a:srgbClr val="ffffff"/>
                  </a:solidFill>
                </a:uFill>
                <a:latin typeface="Calibri"/>
                <a:ea typeface="DejaVu Sans"/>
              </a:rPr>
              <a:t>They also interact with skeletal muscles attached to them to bring about movements. The bone marrow in some bones is the site of production of blood cells.</a:t>
            </a:r>
            <a:endParaRPr b="0" lang="en-IN" sz="1800" spc="-1" strike="noStrike">
              <a:solidFill>
                <a:srgbClr val="000000"/>
              </a:solidFill>
              <a:uFill>
                <a:solidFill>
                  <a:srgbClr val="ffffff"/>
                </a:solidFill>
              </a:uFill>
              <a:latin typeface="Arial"/>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6" name="Google Shape;62;p14" descr=""/>
          <p:cNvPicPr/>
          <p:nvPr/>
        </p:nvPicPr>
        <p:blipFill>
          <a:blip r:embed="rId1"/>
          <a:stretch/>
        </p:blipFill>
        <p:spPr>
          <a:xfrm>
            <a:off x="8172360" y="62640"/>
            <a:ext cx="923040" cy="727560"/>
          </a:xfrm>
          <a:prstGeom prst="rect">
            <a:avLst/>
          </a:prstGeom>
          <a:ln>
            <a:noFill/>
          </a:ln>
        </p:spPr>
      </p:pic>
      <p:sp>
        <p:nvSpPr>
          <p:cNvPr id="77" name="CustomShape 1"/>
          <p:cNvSpPr/>
          <p:nvPr/>
        </p:nvSpPr>
        <p:spPr>
          <a:xfrm>
            <a:off x="3369240" y="285120"/>
            <a:ext cx="3002040" cy="505080"/>
          </a:xfrm>
          <a:prstGeom prst="rect">
            <a:avLst/>
          </a:prstGeom>
          <a:noFill/>
          <a:ln>
            <a:noFill/>
          </a:ln>
        </p:spPr>
        <p:style>
          <a:lnRef idx="0"/>
          <a:fillRef idx="0"/>
          <a:effectRef idx="0"/>
          <a:fontRef idx="minor"/>
        </p:style>
        <p:txBody>
          <a:bodyPr lIns="90000" rIns="90000" tIns="91440" bIns="91440"/>
          <a:p>
            <a:pPr>
              <a:lnSpc>
                <a:spcPct val="100000"/>
              </a:lnSpc>
            </a:pPr>
            <a:r>
              <a:rPr b="1" lang="en-IN" sz="2200" spc="-1" strike="noStrike">
                <a:solidFill>
                  <a:srgbClr val="ff0000"/>
                </a:solidFill>
                <a:uFill>
                  <a:solidFill>
                    <a:srgbClr val="ffffff"/>
                  </a:solidFill>
                </a:uFill>
                <a:latin typeface="Calibri"/>
                <a:ea typeface="DejaVu Sans"/>
              </a:rPr>
              <a:t>CONNECTIVE TISSUE</a:t>
            </a:r>
            <a:endParaRPr b="0" lang="en-IN" sz="1800" spc="-1" strike="noStrike">
              <a:solidFill>
                <a:srgbClr val="000000"/>
              </a:solidFill>
              <a:uFill>
                <a:solidFill>
                  <a:srgbClr val="ffffff"/>
                </a:solidFill>
              </a:uFill>
              <a:latin typeface="Arial"/>
            </a:endParaRPr>
          </a:p>
        </p:txBody>
      </p:sp>
      <p:sp>
        <p:nvSpPr>
          <p:cNvPr id="78" name="CustomShape 2"/>
          <p:cNvSpPr/>
          <p:nvPr/>
        </p:nvSpPr>
        <p:spPr>
          <a:xfrm>
            <a:off x="976680" y="801360"/>
            <a:ext cx="3090240" cy="505080"/>
          </a:xfrm>
          <a:prstGeom prst="rect">
            <a:avLst/>
          </a:prstGeom>
          <a:noFill/>
          <a:ln>
            <a:noFill/>
          </a:ln>
        </p:spPr>
        <p:style>
          <a:lnRef idx="0"/>
          <a:fillRef idx="0"/>
          <a:effectRef idx="0"/>
          <a:fontRef idx="minor"/>
        </p:style>
        <p:txBody>
          <a:bodyPr lIns="90000" rIns="90000" tIns="91440" bIns="91440"/>
          <a:p>
            <a:pPr>
              <a:lnSpc>
                <a:spcPct val="100000"/>
              </a:lnSpc>
            </a:pPr>
            <a:r>
              <a:rPr b="1" lang="en-IN" sz="1800" spc="-1" strike="noStrike">
                <a:solidFill>
                  <a:srgbClr val="ff0000"/>
                </a:solidFill>
                <a:uFill>
                  <a:solidFill>
                    <a:srgbClr val="ffffff"/>
                  </a:solidFill>
                </a:uFill>
                <a:latin typeface="Calibri"/>
                <a:ea typeface="DejaVu Sans"/>
              </a:rPr>
              <a:t>BLOOD</a:t>
            </a:r>
            <a:endParaRPr b="0" lang="en-IN" sz="1800" spc="-1" strike="noStrike">
              <a:solidFill>
                <a:srgbClr val="000000"/>
              </a:solidFill>
              <a:uFill>
                <a:solidFill>
                  <a:srgbClr val="ffffff"/>
                </a:solidFill>
              </a:uFill>
              <a:latin typeface="Arial"/>
            </a:endParaRPr>
          </a:p>
        </p:txBody>
      </p:sp>
      <p:sp>
        <p:nvSpPr>
          <p:cNvPr id="79" name="CustomShape 3"/>
          <p:cNvSpPr/>
          <p:nvPr/>
        </p:nvSpPr>
        <p:spPr>
          <a:xfrm>
            <a:off x="576000" y="1152000"/>
            <a:ext cx="3815640" cy="1079640"/>
          </a:xfrm>
          <a:prstGeom prst="rect">
            <a:avLst/>
          </a:prstGeom>
          <a:noFill/>
          <a:ln>
            <a:noFill/>
          </a:ln>
        </p:spPr>
        <p:style>
          <a:lnRef idx="0"/>
          <a:fillRef idx="0"/>
          <a:effectRef idx="0"/>
          <a:fontRef idx="minor"/>
        </p:style>
        <p:txBody>
          <a:bodyPr lIns="90000" rIns="90000" tIns="45000" bIns="45000"/>
          <a:p>
            <a:pPr algn="just">
              <a:lnSpc>
                <a:spcPct val="100000"/>
              </a:lnSpc>
            </a:pPr>
            <a:r>
              <a:rPr b="0" lang="en-IN" sz="1500" spc="-1" strike="noStrike">
                <a:solidFill>
                  <a:srgbClr val="231f20"/>
                </a:solidFill>
                <a:uFill>
                  <a:solidFill>
                    <a:srgbClr val="ffffff"/>
                  </a:solidFill>
                </a:uFill>
                <a:latin typeface="Calibri"/>
                <a:ea typeface="DejaVu Sans"/>
              </a:rPr>
              <a:t>Blood is a fluid connective tissue containing plasma, red blood cells (RBC), </a:t>
            </a:r>
            <a:endParaRPr b="0" lang="en-IN" sz="1800" spc="-1" strike="noStrike">
              <a:solidFill>
                <a:srgbClr val="000000"/>
              </a:solidFill>
              <a:uFill>
                <a:solidFill>
                  <a:srgbClr val="ffffff"/>
                </a:solidFill>
              </a:uFill>
              <a:latin typeface="Arial"/>
            </a:endParaRPr>
          </a:p>
          <a:p>
            <a:pPr algn="just">
              <a:lnSpc>
                <a:spcPct val="100000"/>
              </a:lnSpc>
            </a:pPr>
            <a:r>
              <a:rPr b="0" lang="en-IN" sz="1500" spc="-1" strike="noStrike">
                <a:solidFill>
                  <a:srgbClr val="231f20"/>
                </a:solidFill>
                <a:uFill>
                  <a:solidFill>
                    <a:srgbClr val="ffffff"/>
                  </a:solidFill>
                </a:uFill>
                <a:latin typeface="Calibri"/>
                <a:ea typeface="DejaVu Sans"/>
              </a:rPr>
              <a:t>white blood cells (WBC) and platelets. </a:t>
            </a:r>
            <a:endParaRPr b="0" lang="en-IN" sz="1800" spc="-1" strike="noStrike">
              <a:solidFill>
                <a:srgbClr val="000000"/>
              </a:solidFill>
              <a:uFill>
                <a:solidFill>
                  <a:srgbClr val="ffffff"/>
                </a:solidFill>
              </a:uFill>
              <a:latin typeface="Arial"/>
            </a:endParaRPr>
          </a:p>
          <a:p>
            <a:pPr algn="just">
              <a:lnSpc>
                <a:spcPct val="100000"/>
              </a:lnSpc>
            </a:pPr>
            <a:endParaRPr b="0" lang="en-IN" sz="1800" spc="-1" strike="noStrike">
              <a:solidFill>
                <a:srgbClr val="000000"/>
              </a:solidFill>
              <a:uFill>
                <a:solidFill>
                  <a:srgbClr val="ffffff"/>
                </a:solidFill>
              </a:uFill>
              <a:latin typeface="Arial"/>
            </a:endParaRPr>
          </a:p>
          <a:p>
            <a:pPr algn="just">
              <a:lnSpc>
                <a:spcPct val="100000"/>
              </a:lnSpc>
            </a:pPr>
            <a:r>
              <a:rPr b="0" lang="en-IN" sz="1500" spc="-1" strike="noStrike">
                <a:solidFill>
                  <a:srgbClr val="231f20"/>
                </a:solidFill>
                <a:uFill>
                  <a:solidFill>
                    <a:srgbClr val="ffffff"/>
                  </a:solidFill>
                </a:uFill>
                <a:latin typeface="Calibri"/>
                <a:ea typeface="DejaVu Sans"/>
              </a:rPr>
              <a:t>It is the main circulating fluid that helps in the transport of various substances. </a:t>
            </a:r>
            <a:endParaRPr b="0" lang="en-IN" sz="1800" spc="-1" strike="noStrike">
              <a:solidFill>
                <a:srgbClr val="000000"/>
              </a:solidFill>
              <a:uFill>
                <a:solidFill>
                  <a:srgbClr val="ffffff"/>
                </a:solidFill>
              </a:uFill>
              <a:latin typeface="Arial"/>
            </a:endParaRPr>
          </a:p>
        </p:txBody>
      </p:sp>
      <p:pic>
        <p:nvPicPr>
          <p:cNvPr id="80" name="" descr=""/>
          <p:cNvPicPr/>
          <p:nvPr/>
        </p:nvPicPr>
        <p:blipFill>
          <a:blip r:embed="rId2"/>
          <a:srcRect l="55503" t="25329" r="5568" b="23888"/>
          <a:stretch/>
        </p:blipFill>
        <p:spPr>
          <a:xfrm>
            <a:off x="720000" y="2808360"/>
            <a:ext cx="3087360" cy="1943280"/>
          </a:xfrm>
          <a:prstGeom prst="rect">
            <a:avLst/>
          </a:prstGeom>
          <a:ln>
            <a:noFill/>
          </a:ln>
        </p:spPr>
      </p:pic>
      <p:pic>
        <p:nvPicPr>
          <p:cNvPr id="81" name="" descr=""/>
          <p:cNvPicPr/>
          <p:nvPr/>
        </p:nvPicPr>
        <p:blipFill>
          <a:blip r:embed="rId3"/>
          <a:srcRect l="5034" t="12009" r="0" b="0"/>
          <a:stretch/>
        </p:blipFill>
        <p:spPr>
          <a:xfrm>
            <a:off x="4608000" y="1224000"/>
            <a:ext cx="4391640" cy="3455640"/>
          </a:xfrm>
          <a:prstGeom prst="rect">
            <a:avLst/>
          </a:prstGeom>
          <a:ln>
            <a:noFill/>
          </a:ln>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2" name="Google Shape;76;p16" descr=""/>
          <p:cNvPicPr/>
          <p:nvPr/>
        </p:nvPicPr>
        <p:blipFill>
          <a:blip r:embed="rId1"/>
          <a:stretch/>
        </p:blipFill>
        <p:spPr>
          <a:xfrm>
            <a:off x="8208000" y="72000"/>
            <a:ext cx="923040" cy="923040"/>
          </a:xfrm>
          <a:prstGeom prst="rect">
            <a:avLst/>
          </a:prstGeom>
          <a:ln>
            <a:noFill/>
          </a:ln>
        </p:spPr>
      </p:pic>
      <p:sp>
        <p:nvSpPr>
          <p:cNvPr id="83" name="CustomShape 1"/>
          <p:cNvSpPr/>
          <p:nvPr/>
        </p:nvSpPr>
        <p:spPr>
          <a:xfrm>
            <a:off x="621360" y="743400"/>
            <a:ext cx="7798680" cy="3559680"/>
          </a:xfrm>
          <a:prstGeom prst="rect">
            <a:avLst/>
          </a:prstGeom>
          <a:noFill/>
          <a:ln>
            <a:noFill/>
          </a:ln>
        </p:spPr>
        <p:style>
          <a:lnRef idx="0"/>
          <a:fillRef idx="0"/>
          <a:effectRef idx="0"/>
          <a:fontRef idx="minor"/>
        </p:style>
        <p:txBody>
          <a:bodyPr lIns="90000" rIns="90000" tIns="91440" bIns="91440" anchor="ctr"/>
          <a:p>
            <a:pPr marL="457200" algn="ctr">
              <a:lnSpc>
                <a:spcPct val="115000"/>
              </a:lnSpc>
            </a:pPr>
            <a:r>
              <a:rPr b="1" lang="en-IN" sz="4000" spc="-1" strike="noStrike">
                <a:solidFill>
                  <a:srgbClr val="000000"/>
                </a:solidFill>
                <a:uFill>
                  <a:solidFill>
                    <a:srgbClr val="ffffff"/>
                  </a:solidFill>
                </a:uFill>
                <a:latin typeface="Arial"/>
                <a:ea typeface="Arial"/>
              </a:rPr>
              <a:t>THANKING YOU</a:t>
            </a:r>
            <a:endParaRPr b="0" lang="en-IN" sz="1800" spc="-1" strike="noStrike">
              <a:solidFill>
                <a:srgbClr val="000000"/>
              </a:solidFill>
              <a:uFill>
                <a:solidFill>
                  <a:srgbClr val="ffffff"/>
                </a:solidFill>
              </a:uFill>
              <a:latin typeface="Arial"/>
            </a:endParaRPr>
          </a:p>
          <a:p>
            <a:pPr marL="457200" algn="ctr">
              <a:lnSpc>
                <a:spcPct val="115000"/>
              </a:lnSpc>
            </a:pPr>
            <a:r>
              <a:rPr b="1" lang="en-IN" sz="4000" spc="-1" strike="noStrike">
                <a:solidFill>
                  <a:srgbClr val="ff0000"/>
                </a:solidFill>
                <a:uFill>
                  <a:solidFill>
                    <a:srgbClr val="ffffff"/>
                  </a:solidFill>
                </a:uFill>
                <a:latin typeface="Arial"/>
                <a:ea typeface="Arial"/>
              </a:rPr>
              <a:t>ODM EDUCATIONAL GROUP</a:t>
            </a:r>
            <a:endParaRPr b="0" lang="en-IN" sz="1800" spc="-1" strike="noStrike">
              <a:solidFill>
                <a:srgbClr val="000000"/>
              </a:solidFill>
              <a:uFill>
                <a:solidFill>
                  <a:srgbClr val="ffffff"/>
                </a:solidFill>
              </a:uFill>
              <a:latin typeface="Arial"/>
            </a:endParaRPr>
          </a:p>
          <a:p>
            <a:pPr marL="457200">
              <a:lnSpc>
                <a:spcPct val="100000"/>
              </a:lnSpc>
            </a:pPr>
            <a:endParaRPr b="0" lang="en-IN" sz="1800" spc="-1" strike="noStrike">
              <a:solidFill>
                <a:srgbClr val="000000"/>
              </a:solidFill>
              <a:uFill>
                <a:solidFill>
                  <a:srgbClr val="ffffff"/>
                </a:solidFill>
              </a:uFill>
              <a:latin typeface="Arial"/>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 name="Google Shape;62;p14" descr=""/>
          <p:cNvPicPr/>
          <p:nvPr/>
        </p:nvPicPr>
        <p:blipFill>
          <a:blip r:embed="rId1"/>
          <a:stretch/>
        </p:blipFill>
        <p:spPr>
          <a:xfrm>
            <a:off x="8172360" y="62640"/>
            <a:ext cx="923040" cy="727560"/>
          </a:xfrm>
          <a:prstGeom prst="rect">
            <a:avLst/>
          </a:prstGeom>
          <a:ln>
            <a:noFill/>
          </a:ln>
        </p:spPr>
      </p:pic>
      <p:sp>
        <p:nvSpPr>
          <p:cNvPr id="41" name="CustomShape 1"/>
          <p:cNvSpPr/>
          <p:nvPr/>
        </p:nvSpPr>
        <p:spPr>
          <a:xfrm>
            <a:off x="3369240" y="285120"/>
            <a:ext cx="3002040" cy="505080"/>
          </a:xfrm>
          <a:prstGeom prst="rect">
            <a:avLst/>
          </a:prstGeom>
          <a:noFill/>
          <a:ln>
            <a:noFill/>
          </a:ln>
        </p:spPr>
        <p:style>
          <a:lnRef idx="0"/>
          <a:fillRef idx="0"/>
          <a:effectRef idx="0"/>
          <a:fontRef idx="minor"/>
        </p:style>
        <p:txBody>
          <a:bodyPr lIns="90000" rIns="90000" tIns="91440" bIns="91440"/>
          <a:p>
            <a:pPr>
              <a:lnSpc>
                <a:spcPct val="100000"/>
              </a:lnSpc>
            </a:pPr>
            <a:r>
              <a:rPr b="1" lang="en-IN" sz="2200" spc="-1" strike="noStrike">
                <a:solidFill>
                  <a:srgbClr val="ff0000"/>
                </a:solidFill>
                <a:uFill>
                  <a:solidFill>
                    <a:srgbClr val="ffffff"/>
                  </a:solidFill>
                </a:uFill>
                <a:latin typeface="Calibri"/>
                <a:ea typeface="DejaVu Sans"/>
              </a:rPr>
              <a:t>CONNECTIVE TISSUE</a:t>
            </a:r>
            <a:endParaRPr b="0" lang="en-IN" sz="1800" spc="-1" strike="noStrike">
              <a:solidFill>
                <a:srgbClr val="000000"/>
              </a:solidFill>
              <a:uFill>
                <a:solidFill>
                  <a:srgbClr val="ffffff"/>
                </a:solidFill>
              </a:uFill>
              <a:latin typeface="Arial"/>
            </a:endParaRPr>
          </a:p>
        </p:txBody>
      </p:sp>
      <p:sp>
        <p:nvSpPr>
          <p:cNvPr id="42" name="CustomShape 2"/>
          <p:cNvSpPr/>
          <p:nvPr/>
        </p:nvSpPr>
        <p:spPr>
          <a:xfrm>
            <a:off x="792000" y="864000"/>
            <a:ext cx="7703640" cy="2159640"/>
          </a:xfrm>
          <a:prstGeom prst="rect">
            <a:avLst/>
          </a:prstGeom>
          <a:noFill/>
          <a:ln>
            <a:noFill/>
          </a:ln>
        </p:spPr>
        <p:style>
          <a:lnRef idx="0"/>
          <a:fillRef idx="0"/>
          <a:effectRef idx="0"/>
          <a:fontRef idx="minor"/>
        </p:style>
        <p:txBody>
          <a:bodyPr lIns="90000" rIns="90000" tIns="45000" bIns="45000"/>
          <a:p>
            <a:pPr algn="just">
              <a:lnSpc>
                <a:spcPct val="150000"/>
              </a:lnSpc>
            </a:pPr>
            <a:r>
              <a:rPr b="0" lang="en-IN" sz="1500" spc="-1" strike="noStrike">
                <a:solidFill>
                  <a:srgbClr val="231f20"/>
                </a:solidFill>
                <a:uFill>
                  <a:solidFill>
                    <a:srgbClr val="ffffff"/>
                  </a:solidFill>
                </a:uFill>
                <a:latin typeface="Calibri"/>
                <a:ea typeface="DejaVu Sans"/>
              </a:rPr>
              <a:t>Connective tissues are most abundant and widely distributed in the body of complex animals. They are named connective tissues because of their special function of linking and supporting other tissues/organs of the body. </a:t>
            </a:r>
            <a:endParaRPr b="0" lang="en-IN" sz="1800" spc="-1" strike="noStrike">
              <a:solidFill>
                <a:srgbClr val="000000"/>
              </a:solidFill>
              <a:uFill>
                <a:solidFill>
                  <a:srgbClr val="ffffff"/>
                </a:solidFill>
              </a:uFill>
              <a:latin typeface="Arial"/>
            </a:endParaRPr>
          </a:p>
          <a:p>
            <a:pPr algn="just">
              <a:lnSpc>
                <a:spcPct val="150000"/>
              </a:lnSpc>
            </a:pPr>
            <a:endParaRPr b="0" lang="en-IN" sz="1800" spc="-1" strike="noStrike">
              <a:solidFill>
                <a:srgbClr val="000000"/>
              </a:solidFill>
              <a:uFill>
                <a:solidFill>
                  <a:srgbClr val="ffffff"/>
                </a:solidFill>
              </a:uFill>
              <a:latin typeface="Arial"/>
            </a:endParaRPr>
          </a:p>
          <a:p>
            <a:pPr algn="just">
              <a:lnSpc>
                <a:spcPct val="150000"/>
              </a:lnSpc>
            </a:pPr>
            <a:r>
              <a:rPr b="0" lang="en-IN" sz="1500" spc="-1" strike="noStrike">
                <a:solidFill>
                  <a:srgbClr val="231f20"/>
                </a:solidFill>
                <a:uFill>
                  <a:solidFill>
                    <a:srgbClr val="ffffff"/>
                  </a:solidFill>
                </a:uFill>
                <a:latin typeface="Calibri"/>
                <a:ea typeface="DejaVu Sans"/>
              </a:rPr>
              <a:t>They range from soft connective tissues to specialised types, which include cartilage, bone, adipose, and blood. In all connective tissues except blood, the cells secrete fibres of structural proteins called collagen or elastin. </a:t>
            </a:r>
            <a:endParaRPr b="0" lang="en-IN" sz="1800" spc="-1" strike="noStrike">
              <a:solidFill>
                <a:srgbClr val="000000"/>
              </a:solidFill>
              <a:uFill>
                <a:solidFill>
                  <a:srgbClr val="ffffff"/>
                </a:solidFill>
              </a:uFill>
              <a:latin typeface="Arial"/>
            </a:endParaRPr>
          </a:p>
          <a:p>
            <a:pPr algn="just">
              <a:lnSpc>
                <a:spcPct val="150000"/>
              </a:lnSpc>
            </a:pPr>
            <a:endParaRPr b="0" lang="en-IN" sz="1800" spc="-1" strike="noStrike">
              <a:solidFill>
                <a:srgbClr val="000000"/>
              </a:solidFill>
              <a:uFill>
                <a:solidFill>
                  <a:srgbClr val="ffffff"/>
                </a:solidFill>
              </a:uFill>
              <a:latin typeface="Arial"/>
            </a:endParaRPr>
          </a:p>
          <a:p>
            <a:pPr algn="just">
              <a:lnSpc>
                <a:spcPct val="150000"/>
              </a:lnSpc>
            </a:pPr>
            <a:r>
              <a:rPr b="0" lang="en-IN" sz="1500" spc="-1" strike="noStrike">
                <a:solidFill>
                  <a:srgbClr val="231f20"/>
                </a:solidFill>
                <a:uFill>
                  <a:solidFill>
                    <a:srgbClr val="ffffff"/>
                  </a:solidFill>
                </a:uFill>
                <a:latin typeface="Calibri"/>
                <a:ea typeface="DejaVu Sans"/>
              </a:rPr>
              <a:t>The fibres provide strength, elasticity and flexibility to the tissue. These cells also secrete modified polysaccharides, which accumulate between cells and fibres and act as matrix (ground substance). </a:t>
            </a:r>
            <a:endParaRPr b="0" lang="en-IN" sz="1800" spc="-1" strike="noStrike">
              <a:solidFill>
                <a:srgbClr val="000000"/>
              </a:solidFill>
              <a:uFill>
                <a:solidFill>
                  <a:srgbClr val="ffffff"/>
                </a:solidFill>
              </a:uFill>
              <a:latin typeface="Arial"/>
            </a:endParaRPr>
          </a:p>
          <a:p>
            <a:pPr algn="just">
              <a:lnSpc>
                <a:spcPct val="150000"/>
              </a:lnSpc>
            </a:pPr>
            <a:endParaRPr b="0" lang="en-IN" sz="1800" spc="-1" strike="noStrike">
              <a:solidFill>
                <a:srgbClr val="000000"/>
              </a:solidFill>
              <a:uFill>
                <a:solidFill>
                  <a:srgbClr val="ffffff"/>
                </a:solidFill>
              </a:uFill>
              <a:latin typeface="Arial"/>
            </a:endParaRPr>
          </a:p>
          <a:p>
            <a:pPr algn="just">
              <a:lnSpc>
                <a:spcPct val="100000"/>
              </a:lnSpc>
            </a:pPr>
            <a:endParaRPr b="0" lang="en-IN" sz="1800" spc="-1" strike="noStrike">
              <a:solidFill>
                <a:srgbClr val="000000"/>
              </a:solidFill>
              <a:uFill>
                <a:solidFill>
                  <a:srgbClr val="ffffff"/>
                </a:solidFill>
              </a:uFill>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3" name="Google Shape;62;p14" descr=""/>
          <p:cNvPicPr/>
          <p:nvPr/>
        </p:nvPicPr>
        <p:blipFill>
          <a:blip r:embed="rId1"/>
          <a:stretch/>
        </p:blipFill>
        <p:spPr>
          <a:xfrm>
            <a:off x="8172360" y="62640"/>
            <a:ext cx="923040" cy="727560"/>
          </a:xfrm>
          <a:prstGeom prst="rect">
            <a:avLst/>
          </a:prstGeom>
          <a:ln>
            <a:noFill/>
          </a:ln>
        </p:spPr>
      </p:pic>
      <p:sp>
        <p:nvSpPr>
          <p:cNvPr id="44" name="CustomShape 1"/>
          <p:cNvSpPr/>
          <p:nvPr/>
        </p:nvSpPr>
        <p:spPr>
          <a:xfrm>
            <a:off x="3369240" y="285120"/>
            <a:ext cx="3002040" cy="505080"/>
          </a:xfrm>
          <a:prstGeom prst="rect">
            <a:avLst/>
          </a:prstGeom>
          <a:noFill/>
          <a:ln>
            <a:noFill/>
          </a:ln>
        </p:spPr>
        <p:style>
          <a:lnRef idx="0"/>
          <a:fillRef idx="0"/>
          <a:effectRef idx="0"/>
          <a:fontRef idx="minor"/>
        </p:style>
        <p:txBody>
          <a:bodyPr lIns="90000" rIns="90000" tIns="91440" bIns="91440"/>
          <a:p>
            <a:pPr>
              <a:lnSpc>
                <a:spcPct val="100000"/>
              </a:lnSpc>
            </a:pPr>
            <a:r>
              <a:rPr b="1" lang="en-IN" sz="2200" spc="-1" strike="noStrike">
                <a:solidFill>
                  <a:srgbClr val="ff0000"/>
                </a:solidFill>
                <a:uFill>
                  <a:solidFill>
                    <a:srgbClr val="ffffff"/>
                  </a:solidFill>
                </a:uFill>
                <a:latin typeface="Calibri"/>
                <a:ea typeface="DejaVu Sans"/>
              </a:rPr>
              <a:t>CONNECTIVE TISSUE</a:t>
            </a:r>
            <a:endParaRPr b="0" lang="en-IN" sz="1800" spc="-1" strike="noStrike">
              <a:solidFill>
                <a:srgbClr val="000000"/>
              </a:solidFill>
              <a:uFill>
                <a:solidFill>
                  <a:srgbClr val="ffffff"/>
                </a:solidFill>
              </a:uFill>
              <a:latin typeface="Arial"/>
            </a:endParaRPr>
          </a:p>
        </p:txBody>
      </p:sp>
      <p:sp>
        <p:nvSpPr>
          <p:cNvPr id="45" name="CustomShape 2"/>
          <p:cNvSpPr/>
          <p:nvPr/>
        </p:nvSpPr>
        <p:spPr>
          <a:xfrm>
            <a:off x="1872000" y="1728000"/>
            <a:ext cx="4391640" cy="1367640"/>
          </a:xfrm>
          <a:prstGeom prst="rect">
            <a:avLst/>
          </a:prstGeom>
          <a:noFill/>
          <a:ln>
            <a:noFill/>
          </a:ln>
        </p:spPr>
        <p:style>
          <a:lnRef idx="0"/>
          <a:fillRef idx="0"/>
          <a:effectRef idx="0"/>
          <a:fontRef idx="minor"/>
        </p:style>
        <p:txBody>
          <a:bodyPr lIns="90000" rIns="90000" tIns="45000" bIns="45000"/>
          <a:p>
            <a:pPr algn="just">
              <a:lnSpc>
                <a:spcPct val="100000"/>
              </a:lnSpc>
            </a:pPr>
            <a:r>
              <a:rPr b="0" lang="en-IN" sz="1500" spc="-1" strike="noStrike">
                <a:solidFill>
                  <a:srgbClr val="231f20"/>
                </a:solidFill>
                <a:uFill>
                  <a:solidFill>
                    <a:srgbClr val="ffffff"/>
                  </a:solidFill>
                </a:uFill>
                <a:latin typeface="Calibri"/>
                <a:ea typeface="DejaVu Sans"/>
              </a:rPr>
              <a:t>Connective tissues are classified into three types: </a:t>
            </a:r>
            <a:endParaRPr b="0" lang="en-IN" sz="1800" spc="-1" strike="noStrike">
              <a:solidFill>
                <a:srgbClr val="000000"/>
              </a:solidFill>
              <a:uFill>
                <a:solidFill>
                  <a:srgbClr val="ffffff"/>
                </a:solidFill>
              </a:uFill>
              <a:latin typeface="Arial"/>
            </a:endParaRPr>
          </a:p>
          <a:p>
            <a:pPr algn="just">
              <a:lnSpc>
                <a:spcPct val="100000"/>
              </a:lnSpc>
            </a:pPr>
            <a:endParaRPr b="0" lang="en-IN" sz="1800" spc="-1" strike="noStrike">
              <a:solidFill>
                <a:srgbClr val="000000"/>
              </a:solidFill>
              <a:uFill>
                <a:solidFill>
                  <a:srgbClr val="ffffff"/>
                </a:solidFill>
              </a:uFill>
              <a:latin typeface="Arial"/>
            </a:endParaRPr>
          </a:p>
          <a:p>
            <a:pPr algn="just">
              <a:lnSpc>
                <a:spcPct val="150000"/>
              </a:lnSpc>
            </a:pPr>
            <a:r>
              <a:rPr b="0" lang="en-IN" sz="1500" spc="-1" strike="noStrike">
                <a:solidFill>
                  <a:srgbClr val="231f20"/>
                </a:solidFill>
                <a:uFill>
                  <a:solidFill>
                    <a:srgbClr val="ffffff"/>
                  </a:solidFill>
                </a:uFill>
                <a:latin typeface="Calibri"/>
                <a:ea typeface="DejaVu Sans"/>
              </a:rPr>
              <a:t>	</a:t>
            </a:r>
            <a:r>
              <a:rPr b="0" lang="en-IN" sz="1500" spc="-1" strike="noStrike">
                <a:solidFill>
                  <a:srgbClr val="231f20"/>
                </a:solidFill>
                <a:uFill>
                  <a:solidFill>
                    <a:srgbClr val="ffffff"/>
                  </a:solidFill>
                </a:uFill>
                <a:latin typeface="Calibri"/>
                <a:ea typeface="DejaVu Sans"/>
              </a:rPr>
              <a:t>(i) Loose connective tissue, </a:t>
            </a:r>
            <a:endParaRPr b="0" lang="en-IN" sz="1800" spc="-1" strike="noStrike">
              <a:solidFill>
                <a:srgbClr val="000000"/>
              </a:solidFill>
              <a:uFill>
                <a:solidFill>
                  <a:srgbClr val="ffffff"/>
                </a:solidFill>
              </a:uFill>
              <a:latin typeface="Arial"/>
            </a:endParaRPr>
          </a:p>
          <a:p>
            <a:pPr algn="just">
              <a:lnSpc>
                <a:spcPct val="150000"/>
              </a:lnSpc>
            </a:pPr>
            <a:r>
              <a:rPr b="0" lang="en-IN" sz="1500" spc="-1" strike="noStrike">
                <a:solidFill>
                  <a:srgbClr val="231f20"/>
                </a:solidFill>
                <a:uFill>
                  <a:solidFill>
                    <a:srgbClr val="ffffff"/>
                  </a:solidFill>
                </a:uFill>
                <a:latin typeface="Calibri"/>
                <a:ea typeface="DejaVu Sans"/>
              </a:rPr>
              <a:t>	</a:t>
            </a:r>
            <a:r>
              <a:rPr b="0" lang="en-IN" sz="1500" spc="-1" strike="noStrike">
                <a:solidFill>
                  <a:srgbClr val="231f20"/>
                </a:solidFill>
                <a:uFill>
                  <a:solidFill>
                    <a:srgbClr val="ffffff"/>
                  </a:solidFill>
                </a:uFill>
                <a:latin typeface="Calibri"/>
                <a:ea typeface="DejaVu Sans"/>
              </a:rPr>
              <a:t>(ii) Dense connective tissue and </a:t>
            </a:r>
            <a:endParaRPr b="0" lang="en-IN" sz="1800" spc="-1" strike="noStrike">
              <a:solidFill>
                <a:srgbClr val="000000"/>
              </a:solidFill>
              <a:uFill>
                <a:solidFill>
                  <a:srgbClr val="ffffff"/>
                </a:solidFill>
              </a:uFill>
              <a:latin typeface="Arial"/>
            </a:endParaRPr>
          </a:p>
          <a:p>
            <a:pPr algn="just">
              <a:lnSpc>
                <a:spcPct val="150000"/>
              </a:lnSpc>
            </a:pPr>
            <a:r>
              <a:rPr b="0" lang="en-IN" sz="1500" spc="-1" strike="noStrike">
                <a:solidFill>
                  <a:srgbClr val="231f20"/>
                </a:solidFill>
                <a:uFill>
                  <a:solidFill>
                    <a:srgbClr val="ffffff"/>
                  </a:solidFill>
                </a:uFill>
                <a:latin typeface="Calibri"/>
                <a:ea typeface="DejaVu Sans"/>
              </a:rPr>
              <a:t>	</a:t>
            </a:r>
            <a:r>
              <a:rPr b="0" lang="en-IN" sz="1500" spc="-1" strike="noStrike">
                <a:solidFill>
                  <a:srgbClr val="231f20"/>
                </a:solidFill>
                <a:uFill>
                  <a:solidFill>
                    <a:srgbClr val="ffffff"/>
                  </a:solidFill>
                </a:uFill>
                <a:latin typeface="Calibri"/>
                <a:ea typeface="DejaVu Sans"/>
              </a:rPr>
              <a:t>(iii) Specialised connective tissue.</a:t>
            </a:r>
            <a:endParaRPr b="0" lang="en-IN" sz="1800" spc="-1" strike="noStrike">
              <a:solidFill>
                <a:srgbClr val="000000"/>
              </a:solidFill>
              <a:uFill>
                <a:solidFill>
                  <a:srgbClr val="ffffff"/>
                </a:solidFill>
              </a:uFill>
              <a:latin typeface="Arial"/>
            </a:endParaRPr>
          </a:p>
        </p:txBody>
      </p:sp>
      <p:sp>
        <p:nvSpPr>
          <p:cNvPr id="46" name="CustomShape 3"/>
          <p:cNvSpPr/>
          <p:nvPr/>
        </p:nvSpPr>
        <p:spPr>
          <a:xfrm>
            <a:off x="576000" y="801360"/>
            <a:ext cx="4031640" cy="505080"/>
          </a:xfrm>
          <a:prstGeom prst="rect">
            <a:avLst/>
          </a:prstGeom>
          <a:noFill/>
          <a:ln>
            <a:noFill/>
          </a:ln>
        </p:spPr>
        <p:style>
          <a:lnRef idx="0"/>
          <a:fillRef idx="0"/>
          <a:effectRef idx="0"/>
          <a:fontRef idx="minor"/>
        </p:style>
        <p:txBody>
          <a:bodyPr lIns="90000" rIns="90000" tIns="91440" bIns="91440"/>
          <a:p>
            <a:pPr>
              <a:lnSpc>
                <a:spcPct val="100000"/>
              </a:lnSpc>
            </a:pPr>
            <a:r>
              <a:rPr b="1" lang="en-IN" sz="1800" spc="-1" strike="noStrike">
                <a:solidFill>
                  <a:srgbClr val="ff0000"/>
                </a:solidFill>
                <a:uFill>
                  <a:solidFill>
                    <a:srgbClr val="ffffff"/>
                  </a:solidFill>
                </a:uFill>
                <a:latin typeface="Calibri"/>
                <a:ea typeface="DejaVu Sans"/>
              </a:rPr>
              <a:t>CLASSIFICATION OF CONNECTIVE TISSUE</a:t>
            </a:r>
            <a:endParaRPr b="0" lang="en-IN" sz="1800" spc="-1" strike="noStrike">
              <a:solidFill>
                <a:srgbClr val="000000"/>
              </a:solidFill>
              <a:uFill>
                <a:solidFill>
                  <a:srgbClr val="ffffff"/>
                </a:solidFill>
              </a:uFill>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 name="Google Shape;62;p14" descr=""/>
          <p:cNvPicPr/>
          <p:nvPr/>
        </p:nvPicPr>
        <p:blipFill>
          <a:blip r:embed="rId1"/>
          <a:stretch/>
        </p:blipFill>
        <p:spPr>
          <a:xfrm>
            <a:off x="8172360" y="62640"/>
            <a:ext cx="923040" cy="727560"/>
          </a:xfrm>
          <a:prstGeom prst="rect">
            <a:avLst/>
          </a:prstGeom>
          <a:ln>
            <a:noFill/>
          </a:ln>
        </p:spPr>
      </p:pic>
      <p:sp>
        <p:nvSpPr>
          <p:cNvPr id="48" name="CustomShape 1"/>
          <p:cNvSpPr/>
          <p:nvPr/>
        </p:nvSpPr>
        <p:spPr>
          <a:xfrm>
            <a:off x="3369240" y="285120"/>
            <a:ext cx="3002040" cy="505080"/>
          </a:xfrm>
          <a:prstGeom prst="rect">
            <a:avLst/>
          </a:prstGeom>
          <a:noFill/>
          <a:ln>
            <a:noFill/>
          </a:ln>
        </p:spPr>
        <p:style>
          <a:lnRef idx="0"/>
          <a:fillRef idx="0"/>
          <a:effectRef idx="0"/>
          <a:fontRef idx="minor"/>
        </p:style>
        <p:txBody>
          <a:bodyPr lIns="90000" rIns="90000" tIns="91440" bIns="91440"/>
          <a:p>
            <a:pPr>
              <a:lnSpc>
                <a:spcPct val="100000"/>
              </a:lnSpc>
            </a:pPr>
            <a:r>
              <a:rPr b="1" lang="en-IN" sz="2200" spc="-1" strike="noStrike">
                <a:solidFill>
                  <a:srgbClr val="ff0000"/>
                </a:solidFill>
                <a:uFill>
                  <a:solidFill>
                    <a:srgbClr val="ffffff"/>
                  </a:solidFill>
                </a:uFill>
                <a:latin typeface="Calibri"/>
                <a:ea typeface="DejaVu Sans"/>
              </a:rPr>
              <a:t>CONNECTIVE TISSUE</a:t>
            </a:r>
            <a:endParaRPr b="0" lang="en-IN" sz="1800" spc="-1" strike="noStrike">
              <a:solidFill>
                <a:srgbClr val="000000"/>
              </a:solidFill>
              <a:uFill>
                <a:solidFill>
                  <a:srgbClr val="ffffff"/>
                </a:solidFill>
              </a:uFill>
              <a:latin typeface="Arial"/>
            </a:endParaRPr>
          </a:p>
        </p:txBody>
      </p:sp>
      <p:sp>
        <p:nvSpPr>
          <p:cNvPr id="49" name="CustomShape 2"/>
          <p:cNvSpPr/>
          <p:nvPr/>
        </p:nvSpPr>
        <p:spPr>
          <a:xfrm>
            <a:off x="976680" y="801360"/>
            <a:ext cx="3090240" cy="505080"/>
          </a:xfrm>
          <a:prstGeom prst="rect">
            <a:avLst/>
          </a:prstGeom>
          <a:noFill/>
          <a:ln>
            <a:noFill/>
          </a:ln>
        </p:spPr>
        <p:style>
          <a:lnRef idx="0"/>
          <a:fillRef idx="0"/>
          <a:effectRef idx="0"/>
          <a:fontRef idx="minor"/>
        </p:style>
        <p:txBody>
          <a:bodyPr lIns="90000" rIns="90000" tIns="91440" bIns="91440"/>
          <a:p>
            <a:pPr>
              <a:lnSpc>
                <a:spcPct val="100000"/>
              </a:lnSpc>
            </a:pPr>
            <a:r>
              <a:rPr b="1" lang="en-IN" sz="1800" spc="-1" strike="noStrike">
                <a:solidFill>
                  <a:srgbClr val="ff0000"/>
                </a:solidFill>
                <a:uFill>
                  <a:solidFill>
                    <a:srgbClr val="ffffff"/>
                  </a:solidFill>
                </a:uFill>
                <a:latin typeface="Calibri"/>
                <a:ea typeface="DejaVu Sans"/>
              </a:rPr>
              <a:t>LOOSE CONNECTIVE TISSUE</a:t>
            </a:r>
            <a:endParaRPr b="0" lang="en-IN" sz="1800" spc="-1" strike="noStrike">
              <a:solidFill>
                <a:srgbClr val="000000"/>
              </a:solidFill>
              <a:uFill>
                <a:solidFill>
                  <a:srgbClr val="ffffff"/>
                </a:solidFill>
              </a:uFill>
              <a:latin typeface="Arial"/>
            </a:endParaRPr>
          </a:p>
        </p:txBody>
      </p:sp>
      <p:sp>
        <p:nvSpPr>
          <p:cNvPr id="50" name="CustomShape 3"/>
          <p:cNvSpPr/>
          <p:nvPr/>
        </p:nvSpPr>
        <p:spPr>
          <a:xfrm>
            <a:off x="1159200" y="1470600"/>
            <a:ext cx="6328440" cy="1841040"/>
          </a:xfrm>
          <a:prstGeom prst="rect">
            <a:avLst/>
          </a:prstGeom>
          <a:noFill/>
          <a:ln>
            <a:noFill/>
          </a:ln>
        </p:spPr>
        <p:style>
          <a:lnRef idx="0"/>
          <a:fillRef idx="0"/>
          <a:effectRef idx="0"/>
          <a:fontRef idx="minor"/>
        </p:style>
        <p:txBody>
          <a:bodyPr lIns="90000" rIns="90000" tIns="45000" bIns="45000"/>
          <a:p>
            <a:pPr algn="just">
              <a:lnSpc>
                <a:spcPct val="100000"/>
              </a:lnSpc>
            </a:pPr>
            <a:r>
              <a:rPr b="0" lang="en-IN" sz="1500" spc="-1" strike="noStrike">
                <a:solidFill>
                  <a:srgbClr val="231f20"/>
                </a:solidFill>
                <a:uFill>
                  <a:solidFill>
                    <a:srgbClr val="ffffff"/>
                  </a:solidFill>
                </a:uFill>
                <a:latin typeface="Calibri"/>
                <a:ea typeface="DejaVu Sans"/>
              </a:rPr>
              <a:t>Loose connective tissue has cells and fibres loosely arranged in a semi-fluid ground substance, for example, areolar tissue present beneath the skin. </a:t>
            </a:r>
            <a:endParaRPr b="0" lang="en-IN" sz="1800" spc="-1" strike="noStrike">
              <a:solidFill>
                <a:srgbClr val="000000"/>
              </a:solidFill>
              <a:uFill>
                <a:solidFill>
                  <a:srgbClr val="ffffff"/>
                </a:solidFill>
              </a:uFill>
              <a:latin typeface="Arial"/>
            </a:endParaRPr>
          </a:p>
          <a:p>
            <a:pPr algn="just">
              <a:lnSpc>
                <a:spcPct val="100000"/>
              </a:lnSpc>
            </a:pPr>
            <a:endParaRPr b="0" lang="en-IN" sz="1800" spc="-1" strike="noStrike">
              <a:solidFill>
                <a:srgbClr val="000000"/>
              </a:solidFill>
              <a:uFill>
                <a:solidFill>
                  <a:srgbClr val="ffffff"/>
                </a:solidFill>
              </a:uFill>
              <a:latin typeface="Arial"/>
            </a:endParaRPr>
          </a:p>
          <a:p>
            <a:pPr algn="just">
              <a:lnSpc>
                <a:spcPct val="100000"/>
              </a:lnSpc>
            </a:pPr>
            <a:r>
              <a:rPr b="0" lang="en-IN" sz="1500" spc="-1" strike="noStrike">
                <a:solidFill>
                  <a:srgbClr val="231f20"/>
                </a:solidFill>
                <a:uFill>
                  <a:solidFill>
                    <a:srgbClr val="ffffff"/>
                  </a:solidFill>
                </a:uFill>
                <a:latin typeface="Calibri"/>
                <a:ea typeface="DejaVu Sans"/>
              </a:rPr>
              <a:t>Often it serves as a support framework for epithelium. It contains fibroblasts (cells that produce and secrete fibres), macrophages and mast cells. </a:t>
            </a:r>
            <a:endParaRPr b="0" lang="en-IN" sz="1800" spc="-1" strike="noStrike">
              <a:solidFill>
                <a:srgbClr val="000000"/>
              </a:solidFill>
              <a:uFill>
                <a:solidFill>
                  <a:srgbClr val="ffffff"/>
                </a:solidFill>
              </a:uFill>
              <a:latin typeface="Arial"/>
            </a:endParaRPr>
          </a:p>
          <a:p>
            <a:pPr algn="just">
              <a:lnSpc>
                <a:spcPct val="100000"/>
              </a:lnSpc>
            </a:pPr>
            <a:endParaRPr b="0" lang="en-IN" sz="1800" spc="-1" strike="noStrike">
              <a:solidFill>
                <a:srgbClr val="000000"/>
              </a:solidFill>
              <a:uFill>
                <a:solidFill>
                  <a:srgbClr val="ffffff"/>
                </a:solidFill>
              </a:uFill>
              <a:latin typeface="Arial"/>
            </a:endParaRPr>
          </a:p>
          <a:p>
            <a:pPr algn="just">
              <a:lnSpc>
                <a:spcPct val="100000"/>
              </a:lnSpc>
            </a:pPr>
            <a:r>
              <a:rPr b="0" lang="en-IN" sz="1500" spc="-1" strike="noStrike">
                <a:solidFill>
                  <a:srgbClr val="231f20"/>
                </a:solidFill>
                <a:uFill>
                  <a:solidFill>
                    <a:srgbClr val="ffffff"/>
                  </a:solidFill>
                </a:uFill>
                <a:latin typeface="Calibri"/>
                <a:ea typeface="DejaVu Sans"/>
              </a:rPr>
              <a:t>Adipose tissue is another type of loose connective tissue located mainly beneath the skin. The cells of this tissue are specialised to store fats. </a:t>
            </a:r>
            <a:endParaRPr b="0" lang="en-IN" sz="1800" spc="-1" strike="noStrike">
              <a:solidFill>
                <a:srgbClr val="000000"/>
              </a:solidFill>
              <a:uFill>
                <a:solidFill>
                  <a:srgbClr val="ffffff"/>
                </a:solidFill>
              </a:uFill>
              <a:latin typeface="Arial"/>
            </a:endParaRPr>
          </a:p>
          <a:p>
            <a:pPr algn="just">
              <a:lnSpc>
                <a:spcPct val="100000"/>
              </a:lnSpc>
            </a:pPr>
            <a:endParaRPr b="0" lang="en-IN" sz="1800" spc="-1" strike="noStrike">
              <a:solidFill>
                <a:srgbClr val="000000"/>
              </a:solidFill>
              <a:uFill>
                <a:solidFill>
                  <a:srgbClr val="ffffff"/>
                </a:solidFill>
              </a:uFill>
              <a:latin typeface="Arial"/>
            </a:endParaRPr>
          </a:p>
          <a:p>
            <a:pPr algn="just">
              <a:lnSpc>
                <a:spcPct val="100000"/>
              </a:lnSpc>
            </a:pPr>
            <a:r>
              <a:rPr b="0" lang="en-IN" sz="1500" spc="-1" strike="noStrike">
                <a:solidFill>
                  <a:srgbClr val="231f20"/>
                </a:solidFill>
                <a:uFill>
                  <a:solidFill>
                    <a:srgbClr val="ffffff"/>
                  </a:solidFill>
                </a:uFill>
                <a:latin typeface="Calibri"/>
                <a:ea typeface="DejaVu Sans"/>
              </a:rPr>
              <a:t>The excess of nutrients which are not used immediately are converted into fats and are stored in this tissue.</a:t>
            </a:r>
            <a:endParaRPr b="0" lang="en-IN" sz="1800" spc="-1" strike="noStrike">
              <a:solidFill>
                <a:srgbClr val="000000"/>
              </a:solidFill>
              <a:uFill>
                <a:solidFill>
                  <a:srgbClr val="ffffff"/>
                </a:solidFill>
              </a:uFill>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1" name="Google Shape;62;p14" descr=""/>
          <p:cNvPicPr/>
          <p:nvPr/>
        </p:nvPicPr>
        <p:blipFill>
          <a:blip r:embed="rId1"/>
          <a:stretch/>
        </p:blipFill>
        <p:spPr>
          <a:xfrm>
            <a:off x="8172360" y="62640"/>
            <a:ext cx="923040" cy="727560"/>
          </a:xfrm>
          <a:prstGeom prst="rect">
            <a:avLst/>
          </a:prstGeom>
          <a:ln>
            <a:noFill/>
          </a:ln>
        </p:spPr>
      </p:pic>
      <p:sp>
        <p:nvSpPr>
          <p:cNvPr id="52" name="CustomShape 1"/>
          <p:cNvSpPr/>
          <p:nvPr/>
        </p:nvSpPr>
        <p:spPr>
          <a:xfrm>
            <a:off x="3369240" y="213120"/>
            <a:ext cx="3002040" cy="505080"/>
          </a:xfrm>
          <a:prstGeom prst="rect">
            <a:avLst/>
          </a:prstGeom>
          <a:noFill/>
          <a:ln>
            <a:noFill/>
          </a:ln>
        </p:spPr>
        <p:style>
          <a:lnRef idx="0"/>
          <a:fillRef idx="0"/>
          <a:effectRef idx="0"/>
          <a:fontRef idx="minor"/>
        </p:style>
        <p:txBody>
          <a:bodyPr lIns="90000" rIns="90000" tIns="91440" bIns="91440"/>
          <a:p>
            <a:pPr>
              <a:lnSpc>
                <a:spcPct val="100000"/>
              </a:lnSpc>
            </a:pPr>
            <a:r>
              <a:rPr b="1" lang="en-IN" sz="2200" spc="-1" strike="noStrike">
                <a:solidFill>
                  <a:srgbClr val="ff0000"/>
                </a:solidFill>
                <a:uFill>
                  <a:solidFill>
                    <a:srgbClr val="ffffff"/>
                  </a:solidFill>
                </a:uFill>
                <a:latin typeface="Calibri"/>
                <a:ea typeface="DejaVu Sans"/>
              </a:rPr>
              <a:t>CONNECTIVE TISSUE</a:t>
            </a:r>
            <a:endParaRPr b="0" lang="en-IN" sz="1800" spc="-1" strike="noStrike">
              <a:solidFill>
                <a:srgbClr val="000000"/>
              </a:solidFill>
              <a:uFill>
                <a:solidFill>
                  <a:srgbClr val="ffffff"/>
                </a:solidFill>
              </a:uFill>
              <a:latin typeface="Arial"/>
            </a:endParaRPr>
          </a:p>
        </p:txBody>
      </p:sp>
      <p:sp>
        <p:nvSpPr>
          <p:cNvPr id="53" name="CustomShape 2"/>
          <p:cNvSpPr/>
          <p:nvPr/>
        </p:nvSpPr>
        <p:spPr>
          <a:xfrm>
            <a:off x="976680" y="801360"/>
            <a:ext cx="3090240" cy="505080"/>
          </a:xfrm>
          <a:prstGeom prst="rect">
            <a:avLst/>
          </a:prstGeom>
          <a:noFill/>
          <a:ln>
            <a:noFill/>
          </a:ln>
        </p:spPr>
        <p:style>
          <a:lnRef idx="0"/>
          <a:fillRef idx="0"/>
          <a:effectRef idx="0"/>
          <a:fontRef idx="minor"/>
        </p:style>
        <p:txBody>
          <a:bodyPr lIns="90000" rIns="90000" tIns="91440" bIns="91440"/>
          <a:p>
            <a:pPr>
              <a:lnSpc>
                <a:spcPct val="100000"/>
              </a:lnSpc>
            </a:pPr>
            <a:r>
              <a:rPr b="1" lang="en-IN" sz="1800" spc="-1" strike="noStrike">
                <a:solidFill>
                  <a:srgbClr val="ff0000"/>
                </a:solidFill>
                <a:uFill>
                  <a:solidFill>
                    <a:srgbClr val="ffffff"/>
                  </a:solidFill>
                </a:uFill>
                <a:latin typeface="Calibri"/>
                <a:ea typeface="DejaVu Sans"/>
              </a:rPr>
              <a:t>LOOSE CONNECTIVE TISSUE</a:t>
            </a:r>
            <a:endParaRPr b="0" lang="en-IN" sz="1800" spc="-1" strike="noStrike">
              <a:solidFill>
                <a:srgbClr val="000000"/>
              </a:solidFill>
              <a:uFill>
                <a:solidFill>
                  <a:srgbClr val="ffffff"/>
                </a:solidFill>
              </a:uFill>
              <a:latin typeface="Arial"/>
            </a:endParaRPr>
          </a:p>
        </p:txBody>
      </p:sp>
      <p:pic>
        <p:nvPicPr>
          <p:cNvPr id="54" name="" descr=""/>
          <p:cNvPicPr/>
          <p:nvPr/>
        </p:nvPicPr>
        <p:blipFill>
          <a:blip r:embed="rId2"/>
          <a:srcRect l="0" t="0" r="1737" b="69203"/>
          <a:stretch/>
        </p:blipFill>
        <p:spPr>
          <a:xfrm>
            <a:off x="359640" y="1478520"/>
            <a:ext cx="8280000" cy="295200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5" name="Google Shape;62;p14" descr=""/>
          <p:cNvPicPr/>
          <p:nvPr/>
        </p:nvPicPr>
        <p:blipFill>
          <a:blip r:embed="rId1"/>
          <a:stretch/>
        </p:blipFill>
        <p:spPr>
          <a:xfrm>
            <a:off x="8172360" y="62640"/>
            <a:ext cx="923040" cy="727560"/>
          </a:xfrm>
          <a:prstGeom prst="rect">
            <a:avLst/>
          </a:prstGeom>
          <a:ln>
            <a:noFill/>
          </a:ln>
        </p:spPr>
      </p:pic>
      <p:sp>
        <p:nvSpPr>
          <p:cNvPr id="56" name="CustomShape 1"/>
          <p:cNvSpPr/>
          <p:nvPr/>
        </p:nvSpPr>
        <p:spPr>
          <a:xfrm>
            <a:off x="3369240" y="285120"/>
            <a:ext cx="3002040" cy="505080"/>
          </a:xfrm>
          <a:prstGeom prst="rect">
            <a:avLst/>
          </a:prstGeom>
          <a:noFill/>
          <a:ln>
            <a:noFill/>
          </a:ln>
        </p:spPr>
        <p:style>
          <a:lnRef idx="0"/>
          <a:fillRef idx="0"/>
          <a:effectRef idx="0"/>
          <a:fontRef idx="minor"/>
        </p:style>
        <p:txBody>
          <a:bodyPr lIns="90000" rIns="90000" tIns="91440" bIns="91440"/>
          <a:p>
            <a:pPr>
              <a:lnSpc>
                <a:spcPct val="100000"/>
              </a:lnSpc>
            </a:pPr>
            <a:r>
              <a:rPr b="1" lang="en-IN" sz="2200" spc="-1" strike="noStrike">
                <a:solidFill>
                  <a:srgbClr val="ff0000"/>
                </a:solidFill>
                <a:uFill>
                  <a:solidFill>
                    <a:srgbClr val="ffffff"/>
                  </a:solidFill>
                </a:uFill>
                <a:latin typeface="Calibri"/>
                <a:ea typeface="DejaVu Sans"/>
              </a:rPr>
              <a:t>CONNECTIVE TISSUE</a:t>
            </a:r>
            <a:endParaRPr b="0" lang="en-IN" sz="1800" spc="-1" strike="noStrike">
              <a:solidFill>
                <a:srgbClr val="000000"/>
              </a:solidFill>
              <a:uFill>
                <a:solidFill>
                  <a:srgbClr val="ffffff"/>
                </a:solidFill>
              </a:uFill>
              <a:latin typeface="Arial"/>
            </a:endParaRPr>
          </a:p>
        </p:txBody>
      </p:sp>
      <p:sp>
        <p:nvSpPr>
          <p:cNvPr id="57" name="CustomShape 2"/>
          <p:cNvSpPr/>
          <p:nvPr/>
        </p:nvSpPr>
        <p:spPr>
          <a:xfrm>
            <a:off x="976680" y="801360"/>
            <a:ext cx="3090240" cy="505080"/>
          </a:xfrm>
          <a:prstGeom prst="rect">
            <a:avLst/>
          </a:prstGeom>
          <a:noFill/>
          <a:ln>
            <a:noFill/>
          </a:ln>
        </p:spPr>
        <p:style>
          <a:lnRef idx="0"/>
          <a:fillRef idx="0"/>
          <a:effectRef idx="0"/>
          <a:fontRef idx="minor"/>
        </p:style>
        <p:txBody>
          <a:bodyPr lIns="90000" rIns="90000" tIns="91440" bIns="91440"/>
          <a:p>
            <a:pPr>
              <a:lnSpc>
                <a:spcPct val="100000"/>
              </a:lnSpc>
            </a:pPr>
            <a:r>
              <a:rPr b="1" lang="en-IN" sz="1800" spc="-1" strike="noStrike">
                <a:solidFill>
                  <a:srgbClr val="ff0000"/>
                </a:solidFill>
                <a:uFill>
                  <a:solidFill>
                    <a:srgbClr val="ffffff"/>
                  </a:solidFill>
                </a:uFill>
                <a:latin typeface="Calibri"/>
                <a:ea typeface="DejaVu Sans"/>
              </a:rPr>
              <a:t>DENSE CONNECTIVE TISSUE</a:t>
            </a:r>
            <a:endParaRPr b="0" lang="en-IN" sz="1800" spc="-1" strike="noStrike">
              <a:solidFill>
                <a:srgbClr val="000000"/>
              </a:solidFill>
              <a:uFill>
                <a:solidFill>
                  <a:srgbClr val="ffffff"/>
                </a:solidFill>
              </a:uFill>
              <a:latin typeface="Arial"/>
            </a:endParaRPr>
          </a:p>
        </p:txBody>
      </p:sp>
      <p:sp>
        <p:nvSpPr>
          <p:cNvPr id="58" name="CustomShape 3"/>
          <p:cNvSpPr/>
          <p:nvPr/>
        </p:nvSpPr>
        <p:spPr>
          <a:xfrm>
            <a:off x="1296000" y="1476720"/>
            <a:ext cx="6839640" cy="2178000"/>
          </a:xfrm>
          <a:prstGeom prst="rect">
            <a:avLst/>
          </a:prstGeom>
          <a:noFill/>
          <a:ln>
            <a:noFill/>
          </a:ln>
        </p:spPr>
        <p:style>
          <a:lnRef idx="0"/>
          <a:fillRef idx="0"/>
          <a:effectRef idx="0"/>
          <a:fontRef idx="minor"/>
        </p:style>
        <p:txBody>
          <a:bodyPr lIns="90000" rIns="90000" tIns="45000" bIns="45000"/>
          <a:p>
            <a:pPr algn="just">
              <a:lnSpc>
                <a:spcPct val="100000"/>
              </a:lnSpc>
            </a:pPr>
            <a:r>
              <a:rPr b="0" lang="en-IN" sz="1500" spc="-1" strike="noStrike">
                <a:solidFill>
                  <a:srgbClr val="231f20"/>
                </a:solidFill>
                <a:uFill>
                  <a:solidFill>
                    <a:srgbClr val="ffffff"/>
                  </a:solidFill>
                </a:uFill>
                <a:latin typeface="Calibri"/>
                <a:ea typeface="DejaVu Sans"/>
              </a:rPr>
              <a:t>Fibres and fibroblasts are compactly packed in the dense connective tissues.</a:t>
            </a:r>
            <a:endParaRPr b="0" lang="en-IN" sz="1800" spc="-1" strike="noStrike">
              <a:solidFill>
                <a:srgbClr val="000000"/>
              </a:solidFill>
              <a:uFill>
                <a:solidFill>
                  <a:srgbClr val="ffffff"/>
                </a:solidFill>
              </a:uFill>
              <a:latin typeface="Arial"/>
            </a:endParaRPr>
          </a:p>
          <a:p>
            <a:pPr algn="just">
              <a:lnSpc>
                <a:spcPct val="100000"/>
              </a:lnSpc>
            </a:pPr>
            <a:endParaRPr b="0" lang="en-IN" sz="1800" spc="-1" strike="noStrike">
              <a:solidFill>
                <a:srgbClr val="000000"/>
              </a:solidFill>
              <a:uFill>
                <a:solidFill>
                  <a:srgbClr val="ffffff"/>
                </a:solidFill>
              </a:uFill>
              <a:latin typeface="Arial"/>
            </a:endParaRPr>
          </a:p>
          <a:p>
            <a:pPr algn="just">
              <a:lnSpc>
                <a:spcPct val="100000"/>
              </a:lnSpc>
            </a:pPr>
            <a:r>
              <a:rPr b="0" lang="en-IN" sz="1500" spc="-1" strike="noStrike">
                <a:solidFill>
                  <a:srgbClr val="231f20"/>
                </a:solidFill>
                <a:uFill>
                  <a:solidFill>
                    <a:srgbClr val="ffffff"/>
                  </a:solidFill>
                </a:uFill>
                <a:latin typeface="Calibri"/>
                <a:ea typeface="DejaVu Sans"/>
              </a:rPr>
              <a:t>Orientation of fibres show a regular or irregular pattern and are called dense regular</a:t>
            </a:r>
            <a:endParaRPr b="0" lang="en-IN" sz="1800" spc="-1" strike="noStrike">
              <a:solidFill>
                <a:srgbClr val="000000"/>
              </a:solidFill>
              <a:uFill>
                <a:solidFill>
                  <a:srgbClr val="ffffff"/>
                </a:solidFill>
              </a:uFill>
              <a:latin typeface="Arial"/>
            </a:endParaRPr>
          </a:p>
          <a:p>
            <a:pPr algn="just">
              <a:lnSpc>
                <a:spcPct val="100000"/>
              </a:lnSpc>
            </a:pPr>
            <a:r>
              <a:rPr b="0" lang="en-IN" sz="1500" spc="-1" strike="noStrike">
                <a:solidFill>
                  <a:srgbClr val="231f20"/>
                </a:solidFill>
                <a:uFill>
                  <a:solidFill>
                    <a:srgbClr val="ffffff"/>
                  </a:solidFill>
                </a:uFill>
                <a:latin typeface="Calibri"/>
                <a:ea typeface="DejaVu Sans"/>
              </a:rPr>
              <a:t>and dense irregular tissues. </a:t>
            </a:r>
            <a:endParaRPr b="0" lang="en-IN" sz="1800" spc="-1" strike="noStrike">
              <a:solidFill>
                <a:srgbClr val="000000"/>
              </a:solidFill>
              <a:uFill>
                <a:solidFill>
                  <a:srgbClr val="ffffff"/>
                </a:solidFill>
              </a:uFill>
              <a:latin typeface="Arial"/>
            </a:endParaRPr>
          </a:p>
          <a:p>
            <a:pPr algn="just">
              <a:lnSpc>
                <a:spcPct val="100000"/>
              </a:lnSpc>
            </a:pPr>
            <a:endParaRPr b="0" lang="en-IN" sz="1800" spc="-1" strike="noStrike">
              <a:solidFill>
                <a:srgbClr val="000000"/>
              </a:solidFill>
              <a:uFill>
                <a:solidFill>
                  <a:srgbClr val="ffffff"/>
                </a:solidFill>
              </a:uFill>
              <a:latin typeface="Arial"/>
            </a:endParaRPr>
          </a:p>
          <a:p>
            <a:pPr algn="just">
              <a:lnSpc>
                <a:spcPct val="100000"/>
              </a:lnSpc>
            </a:pPr>
            <a:r>
              <a:rPr b="0" lang="en-IN" sz="1500" spc="-1" strike="noStrike">
                <a:solidFill>
                  <a:srgbClr val="231f20"/>
                </a:solidFill>
                <a:uFill>
                  <a:solidFill>
                    <a:srgbClr val="ffffff"/>
                  </a:solidFill>
                </a:uFill>
                <a:latin typeface="Calibri"/>
                <a:ea typeface="DejaVu Sans"/>
              </a:rPr>
              <a:t>In the dense regular connective tissues, the collagen fibres are present in rows between many parallel bundles of fibres. </a:t>
            </a:r>
            <a:endParaRPr b="0" lang="en-IN" sz="1800" spc="-1" strike="noStrike">
              <a:solidFill>
                <a:srgbClr val="000000"/>
              </a:solidFill>
              <a:uFill>
                <a:solidFill>
                  <a:srgbClr val="ffffff"/>
                </a:solidFill>
              </a:uFill>
              <a:latin typeface="Arial"/>
            </a:endParaRPr>
          </a:p>
          <a:p>
            <a:pPr algn="just">
              <a:lnSpc>
                <a:spcPct val="100000"/>
              </a:lnSpc>
            </a:pPr>
            <a:endParaRPr b="0" lang="en-IN" sz="1800" spc="-1" strike="noStrike">
              <a:solidFill>
                <a:srgbClr val="000000"/>
              </a:solidFill>
              <a:uFill>
                <a:solidFill>
                  <a:srgbClr val="ffffff"/>
                </a:solidFill>
              </a:uFill>
              <a:latin typeface="Arial"/>
            </a:endParaRPr>
          </a:p>
          <a:p>
            <a:pPr algn="just">
              <a:lnSpc>
                <a:spcPct val="100000"/>
              </a:lnSpc>
            </a:pPr>
            <a:r>
              <a:rPr b="0" lang="en-IN" sz="1500" spc="-1" strike="noStrike">
                <a:solidFill>
                  <a:srgbClr val="231f20"/>
                </a:solidFill>
                <a:uFill>
                  <a:solidFill>
                    <a:srgbClr val="ffffff"/>
                  </a:solidFill>
                </a:uFill>
                <a:latin typeface="Calibri"/>
                <a:ea typeface="DejaVu Sans"/>
              </a:rPr>
              <a:t>Tendons, which attach skeletal muscles to bones and ligaments which attach one bone to another are examples of this tissue. </a:t>
            </a:r>
            <a:endParaRPr b="0" lang="en-IN" sz="1800" spc="-1" strike="noStrike">
              <a:solidFill>
                <a:srgbClr val="000000"/>
              </a:solidFill>
              <a:uFill>
                <a:solidFill>
                  <a:srgbClr val="ffffff"/>
                </a:solidFill>
              </a:uFill>
              <a:latin typeface="Arial"/>
            </a:endParaRPr>
          </a:p>
          <a:p>
            <a:pPr algn="just">
              <a:lnSpc>
                <a:spcPct val="100000"/>
              </a:lnSpc>
            </a:pPr>
            <a:endParaRPr b="0" lang="en-IN" sz="1800" spc="-1" strike="noStrike">
              <a:solidFill>
                <a:srgbClr val="000000"/>
              </a:solidFill>
              <a:uFill>
                <a:solidFill>
                  <a:srgbClr val="ffffff"/>
                </a:solidFill>
              </a:uFill>
              <a:latin typeface="Arial"/>
            </a:endParaRPr>
          </a:p>
          <a:p>
            <a:pPr algn="just">
              <a:lnSpc>
                <a:spcPct val="100000"/>
              </a:lnSpc>
            </a:pPr>
            <a:r>
              <a:rPr b="0" lang="en-IN" sz="1500" spc="-1" strike="noStrike">
                <a:solidFill>
                  <a:srgbClr val="231f20"/>
                </a:solidFill>
                <a:uFill>
                  <a:solidFill>
                    <a:srgbClr val="ffffff"/>
                  </a:solidFill>
                </a:uFill>
                <a:latin typeface="Calibri"/>
                <a:ea typeface="DejaVu Sans"/>
              </a:rPr>
              <a:t>Dense irregular connective tissue has fibroblasts and many fibres (mostly collagen) that are oriented differently. This tissue is present in the skin. </a:t>
            </a:r>
            <a:endParaRPr b="0" lang="en-IN" sz="18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9" name="Google Shape;62;p14" descr=""/>
          <p:cNvPicPr/>
          <p:nvPr/>
        </p:nvPicPr>
        <p:blipFill>
          <a:blip r:embed="rId1"/>
          <a:stretch/>
        </p:blipFill>
        <p:spPr>
          <a:xfrm>
            <a:off x="8172360" y="62640"/>
            <a:ext cx="923040" cy="727560"/>
          </a:xfrm>
          <a:prstGeom prst="rect">
            <a:avLst/>
          </a:prstGeom>
          <a:ln>
            <a:noFill/>
          </a:ln>
        </p:spPr>
      </p:pic>
      <p:sp>
        <p:nvSpPr>
          <p:cNvPr id="60" name="CustomShape 1"/>
          <p:cNvSpPr/>
          <p:nvPr/>
        </p:nvSpPr>
        <p:spPr>
          <a:xfrm>
            <a:off x="3369240" y="285120"/>
            <a:ext cx="3002040" cy="505080"/>
          </a:xfrm>
          <a:prstGeom prst="rect">
            <a:avLst/>
          </a:prstGeom>
          <a:noFill/>
          <a:ln>
            <a:noFill/>
          </a:ln>
        </p:spPr>
        <p:style>
          <a:lnRef idx="0"/>
          <a:fillRef idx="0"/>
          <a:effectRef idx="0"/>
          <a:fontRef idx="minor"/>
        </p:style>
        <p:txBody>
          <a:bodyPr lIns="90000" rIns="90000" tIns="91440" bIns="91440"/>
          <a:p>
            <a:pPr>
              <a:lnSpc>
                <a:spcPct val="100000"/>
              </a:lnSpc>
            </a:pPr>
            <a:r>
              <a:rPr b="1" lang="en-IN" sz="2200" spc="-1" strike="noStrike">
                <a:solidFill>
                  <a:srgbClr val="ff0000"/>
                </a:solidFill>
                <a:uFill>
                  <a:solidFill>
                    <a:srgbClr val="ffffff"/>
                  </a:solidFill>
                </a:uFill>
                <a:latin typeface="Calibri"/>
                <a:ea typeface="DejaVu Sans"/>
              </a:rPr>
              <a:t>CONNECTIVE TISSUE</a:t>
            </a:r>
            <a:endParaRPr b="0" lang="en-IN" sz="1800" spc="-1" strike="noStrike">
              <a:solidFill>
                <a:srgbClr val="000000"/>
              </a:solidFill>
              <a:uFill>
                <a:solidFill>
                  <a:srgbClr val="ffffff"/>
                </a:solidFill>
              </a:uFill>
              <a:latin typeface="Arial"/>
            </a:endParaRPr>
          </a:p>
        </p:txBody>
      </p:sp>
      <p:sp>
        <p:nvSpPr>
          <p:cNvPr id="61" name="CustomShape 2"/>
          <p:cNvSpPr/>
          <p:nvPr/>
        </p:nvSpPr>
        <p:spPr>
          <a:xfrm>
            <a:off x="976680" y="801360"/>
            <a:ext cx="3090240" cy="505080"/>
          </a:xfrm>
          <a:prstGeom prst="rect">
            <a:avLst/>
          </a:prstGeom>
          <a:noFill/>
          <a:ln>
            <a:noFill/>
          </a:ln>
        </p:spPr>
        <p:style>
          <a:lnRef idx="0"/>
          <a:fillRef idx="0"/>
          <a:effectRef idx="0"/>
          <a:fontRef idx="minor"/>
        </p:style>
        <p:txBody>
          <a:bodyPr lIns="90000" rIns="90000" tIns="91440" bIns="91440"/>
          <a:p>
            <a:pPr>
              <a:lnSpc>
                <a:spcPct val="100000"/>
              </a:lnSpc>
            </a:pPr>
            <a:r>
              <a:rPr b="1" lang="en-IN" sz="1800" spc="-1" strike="noStrike">
                <a:solidFill>
                  <a:srgbClr val="ff0000"/>
                </a:solidFill>
                <a:uFill>
                  <a:solidFill>
                    <a:srgbClr val="ffffff"/>
                  </a:solidFill>
                </a:uFill>
                <a:latin typeface="Calibri"/>
                <a:ea typeface="DejaVu Sans"/>
              </a:rPr>
              <a:t>DENSE CONNECTIVE TISSUE</a:t>
            </a:r>
            <a:endParaRPr b="0" lang="en-IN" sz="1800" spc="-1" strike="noStrike">
              <a:solidFill>
                <a:srgbClr val="000000"/>
              </a:solidFill>
              <a:uFill>
                <a:solidFill>
                  <a:srgbClr val="ffffff"/>
                </a:solidFill>
              </a:uFill>
              <a:latin typeface="Arial"/>
            </a:endParaRPr>
          </a:p>
        </p:txBody>
      </p:sp>
      <p:pic>
        <p:nvPicPr>
          <p:cNvPr id="62" name="" descr=""/>
          <p:cNvPicPr/>
          <p:nvPr/>
        </p:nvPicPr>
        <p:blipFill>
          <a:blip r:embed="rId2"/>
          <a:srcRect l="0" t="55989" r="0" b="0"/>
          <a:stretch/>
        </p:blipFill>
        <p:spPr>
          <a:xfrm>
            <a:off x="1872000" y="1479240"/>
            <a:ext cx="5544000" cy="3128760"/>
          </a:xfrm>
          <a:prstGeom prst="rect">
            <a:avLst/>
          </a:prstGeom>
          <a:ln>
            <a:noFill/>
          </a:ln>
        </p:spPr>
      </p:pic>
      <p:pic>
        <p:nvPicPr>
          <p:cNvPr id="63" name="" descr=""/>
          <p:cNvPicPr/>
          <p:nvPr/>
        </p:nvPicPr>
        <p:blipFill>
          <a:blip r:embed="rId3"/>
          <a:stretch/>
        </p:blipFill>
        <p:spPr>
          <a:xfrm>
            <a:off x="2469240" y="3803760"/>
            <a:ext cx="3628080" cy="94788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4" name="Google Shape;62;p14" descr=""/>
          <p:cNvPicPr/>
          <p:nvPr/>
        </p:nvPicPr>
        <p:blipFill>
          <a:blip r:embed="rId1"/>
          <a:stretch/>
        </p:blipFill>
        <p:spPr>
          <a:xfrm>
            <a:off x="8172360" y="62640"/>
            <a:ext cx="923040" cy="727560"/>
          </a:xfrm>
          <a:prstGeom prst="rect">
            <a:avLst/>
          </a:prstGeom>
          <a:ln>
            <a:noFill/>
          </a:ln>
        </p:spPr>
      </p:pic>
      <p:sp>
        <p:nvSpPr>
          <p:cNvPr id="65" name="CustomShape 1"/>
          <p:cNvSpPr/>
          <p:nvPr/>
        </p:nvSpPr>
        <p:spPr>
          <a:xfrm>
            <a:off x="3369240" y="285120"/>
            <a:ext cx="3002040" cy="505080"/>
          </a:xfrm>
          <a:prstGeom prst="rect">
            <a:avLst/>
          </a:prstGeom>
          <a:noFill/>
          <a:ln>
            <a:noFill/>
          </a:ln>
        </p:spPr>
        <p:style>
          <a:lnRef idx="0"/>
          <a:fillRef idx="0"/>
          <a:effectRef idx="0"/>
          <a:fontRef idx="minor"/>
        </p:style>
        <p:txBody>
          <a:bodyPr lIns="90000" rIns="90000" tIns="91440" bIns="91440"/>
          <a:p>
            <a:pPr>
              <a:lnSpc>
                <a:spcPct val="100000"/>
              </a:lnSpc>
            </a:pPr>
            <a:r>
              <a:rPr b="1" lang="en-IN" sz="2200" spc="-1" strike="noStrike">
                <a:solidFill>
                  <a:srgbClr val="ff0000"/>
                </a:solidFill>
                <a:uFill>
                  <a:solidFill>
                    <a:srgbClr val="ffffff"/>
                  </a:solidFill>
                </a:uFill>
                <a:latin typeface="Calibri"/>
                <a:ea typeface="DejaVu Sans"/>
              </a:rPr>
              <a:t>CONNECTIVE TISSUE</a:t>
            </a:r>
            <a:endParaRPr b="0" lang="en-IN" sz="1800" spc="-1" strike="noStrike">
              <a:solidFill>
                <a:srgbClr val="000000"/>
              </a:solidFill>
              <a:uFill>
                <a:solidFill>
                  <a:srgbClr val="ffffff"/>
                </a:solidFill>
              </a:uFill>
              <a:latin typeface="Arial"/>
            </a:endParaRPr>
          </a:p>
        </p:txBody>
      </p:sp>
      <p:sp>
        <p:nvSpPr>
          <p:cNvPr id="66" name="CustomShape 2"/>
          <p:cNvSpPr/>
          <p:nvPr/>
        </p:nvSpPr>
        <p:spPr>
          <a:xfrm>
            <a:off x="976680" y="801360"/>
            <a:ext cx="3090240" cy="505080"/>
          </a:xfrm>
          <a:prstGeom prst="rect">
            <a:avLst/>
          </a:prstGeom>
          <a:noFill/>
          <a:ln>
            <a:noFill/>
          </a:ln>
        </p:spPr>
        <p:style>
          <a:lnRef idx="0"/>
          <a:fillRef idx="0"/>
          <a:effectRef idx="0"/>
          <a:fontRef idx="minor"/>
        </p:style>
        <p:txBody>
          <a:bodyPr lIns="90000" rIns="90000" tIns="91440" bIns="91440"/>
          <a:p>
            <a:pPr>
              <a:lnSpc>
                <a:spcPct val="100000"/>
              </a:lnSpc>
            </a:pPr>
            <a:r>
              <a:rPr b="1" lang="en-IN" sz="1800" spc="-1" strike="noStrike">
                <a:solidFill>
                  <a:srgbClr val="ff0000"/>
                </a:solidFill>
                <a:uFill>
                  <a:solidFill>
                    <a:srgbClr val="ffffff"/>
                  </a:solidFill>
                </a:uFill>
                <a:latin typeface="Calibri"/>
                <a:ea typeface="DejaVu Sans"/>
              </a:rPr>
              <a:t>CARTILAGE</a:t>
            </a:r>
            <a:endParaRPr b="0" lang="en-IN" sz="1800" spc="-1" strike="noStrike">
              <a:solidFill>
                <a:srgbClr val="000000"/>
              </a:solidFill>
              <a:uFill>
                <a:solidFill>
                  <a:srgbClr val="ffffff"/>
                </a:solidFill>
              </a:uFill>
              <a:latin typeface="Arial"/>
            </a:endParaRPr>
          </a:p>
        </p:txBody>
      </p:sp>
      <p:sp>
        <p:nvSpPr>
          <p:cNvPr id="67" name="CustomShape 3"/>
          <p:cNvSpPr/>
          <p:nvPr/>
        </p:nvSpPr>
        <p:spPr>
          <a:xfrm>
            <a:off x="720000" y="1264320"/>
            <a:ext cx="7199640" cy="1183320"/>
          </a:xfrm>
          <a:prstGeom prst="rect">
            <a:avLst/>
          </a:prstGeom>
          <a:noFill/>
          <a:ln>
            <a:noFill/>
          </a:ln>
        </p:spPr>
        <p:style>
          <a:lnRef idx="0"/>
          <a:fillRef idx="0"/>
          <a:effectRef idx="0"/>
          <a:fontRef idx="minor"/>
        </p:style>
        <p:txBody>
          <a:bodyPr lIns="90000" rIns="90000" tIns="45000" bIns="45000"/>
          <a:p>
            <a:pPr algn="just">
              <a:lnSpc>
                <a:spcPct val="100000"/>
              </a:lnSpc>
            </a:pPr>
            <a:r>
              <a:rPr b="0" lang="en-IN" sz="1500" spc="-1" strike="noStrike">
                <a:solidFill>
                  <a:srgbClr val="231f20"/>
                </a:solidFill>
                <a:uFill>
                  <a:solidFill>
                    <a:srgbClr val="ffffff"/>
                  </a:solidFill>
                </a:uFill>
                <a:latin typeface="Calibri"/>
                <a:ea typeface="DejaVu Sans"/>
              </a:rPr>
              <a:t>The intercellular material of cartilage is solid and pliable and resists compression. </a:t>
            </a:r>
            <a:endParaRPr b="0" lang="en-IN" sz="1800" spc="-1" strike="noStrike">
              <a:solidFill>
                <a:srgbClr val="000000"/>
              </a:solidFill>
              <a:uFill>
                <a:solidFill>
                  <a:srgbClr val="ffffff"/>
                </a:solidFill>
              </a:uFill>
              <a:latin typeface="Arial"/>
            </a:endParaRPr>
          </a:p>
          <a:p>
            <a:pPr algn="just">
              <a:lnSpc>
                <a:spcPct val="100000"/>
              </a:lnSpc>
            </a:pPr>
            <a:endParaRPr b="0" lang="en-IN" sz="1800" spc="-1" strike="noStrike">
              <a:solidFill>
                <a:srgbClr val="000000"/>
              </a:solidFill>
              <a:uFill>
                <a:solidFill>
                  <a:srgbClr val="ffffff"/>
                </a:solidFill>
              </a:uFill>
              <a:latin typeface="Arial"/>
            </a:endParaRPr>
          </a:p>
          <a:p>
            <a:pPr algn="just">
              <a:lnSpc>
                <a:spcPct val="100000"/>
              </a:lnSpc>
            </a:pPr>
            <a:r>
              <a:rPr b="0" lang="en-IN" sz="1500" spc="-1" strike="noStrike">
                <a:solidFill>
                  <a:srgbClr val="231f20"/>
                </a:solidFill>
                <a:uFill>
                  <a:solidFill>
                    <a:srgbClr val="ffffff"/>
                  </a:solidFill>
                </a:uFill>
                <a:latin typeface="Calibri"/>
                <a:ea typeface="DejaVu Sans"/>
              </a:rPr>
              <a:t>Cells of this tissue (chondrocytes) are enclosed in small cavities within the matrix secreted by them. </a:t>
            </a:r>
            <a:endParaRPr b="0" lang="en-IN" sz="1800" spc="-1" strike="noStrike">
              <a:solidFill>
                <a:srgbClr val="000000"/>
              </a:solidFill>
              <a:uFill>
                <a:solidFill>
                  <a:srgbClr val="ffffff"/>
                </a:solidFill>
              </a:uFill>
              <a:latin typeface="Arial"/>
            </a:endParaRPr>
          </a:p>
          <a:p>
            <a:pPr algn="just">
              <a:lnSpc>
                <a:spcPct val="100000"/>
              </a:lnSpc>
            </a:pPr>
            <a:endParaRPr b="0" lang="en-IN" sz="1800" spc="-1" strike="noStrike">
              <a:solidFill>
                <a:srgbClr val="000000"/>
              </a:solidFill>
              <a:uFill>
                <a:solidFill>
                  <a:srgbClr val="ffffff"/>
                </a:solidFill>
              </a:uFill>
              <a:latin typeface="Arial"/>
            </a:endParaRPr>
          </a:p>
          <a:p>
            <a:pPr algn="just">
              <a:lnSpc>
                <a:spcPct val="100000"/>
              </a:lnSpc>
            </a:pPr>
            <a:r>
              <a:rPr b="0" lang="en-IN" sz="1500" spc="-1" strike="noStrike">
                <a:solidFill>
                  <a:srgbClr val="231f20"/>
                </a:solidFill>
                <a:uFill>
                  <a:solidFill>
                    <a:srgbClr val="ffffff"/>
                  </a:solidFill>
                </a:uFill>
                <a:latin typeface="Calibri"/>
                <a:ea typeface="DejaVu Sans"/>
              </a:rPr>
              <a:t>Most of the cartilages in vertebrate embryos are replaced by bones in adults. </a:t>
            </a:r>
            <a:endParaRPr b="0" lang="en-IN" sz="1800" spc="-1" strike="noStrike">
              <a:solidFill>
                <a:srgbClr val="000000"/>
              </a:solidFill>
              <a:uFill>
                <a:solidFill>
                  <a:srgbClr val="ffffff"/>
                </a:solidFill>
              </a:uFill>
              <a:latin typeface="Arial"/>
            </a:endParaRPr>
          </a:p>
          <a:p>
            <a:pPr algn="just">
              <a:lnSpc>
                <a:spcPct val="100000"/>
              </a:lnSpc>
            </a:pPr>
            <a:endParaRPr b="0" lang="en-IN" sz="1800" spc="-1" strike="noStrike">
              <a:solidFill>
                <a:srgbClr val="000000"/>
              </a:solidFill>
              <a:uFill>
                <a:solidFill>
                  <a:srgbClr val="ffffff"/>
                </a:solidFill>
              </a:uFill>
              <a:latin typeface="Arial"/>
            </a:endParaRPr>
          </a:p>
          <a:p>
            <a:pPr algn="just">
              <a:lnSpc>
                <a:spcPct val="100000"/>
              </a:lnSpc>
            </a:pPr>
            <a:r>
              <a:rPr b="0" lang="en-IN" sz="1500" spc="-1" strike="noStrike">
                <a:solidFill>
                  <a:srgbClr val="231f20"/>
                </a:solidFill>
                <a:uFill>
                  <a:solidFill>
                    <a:srgbClr val="ffffff"/>
                  </a:solidFill>
                </a:uFill>
                <a:latin typeface="Calibri"/>
                <a:ea typeface="DejaVu Sans"/>
              </a:rPr>
              <a:t>Cartilage is present in the tip of nose, outer ear joints, between adjacent bones of the vertebral column, limbs and hands in adults.</a:t>
            </a:r>
            <a:endParaRPr b="0" lang="en-IN" sz="1800" spc="-1" strike="noStrike">
              <a:solidFill>
                <a:srgbClr val="000000"/>
              </a:solidFill>
              <a:uFill>
                <a:solidFill>
                  <a:srgbClr val="ffffff"/>
                </a:solidFill>
              </a:uFill>
              <a:latin typeface="Arial"/>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8" name="Google Shape;62;p14" descr=""/>
          <p:cNvPicPr/>
          <p:nvPr/>
        </p:nvPicPr>
        <p:blipFill>
          <a:blip r:embed="rId1"/>
          <a:stretch/>
        </p:blipFill>
        <p:spPr>
          <a:xfrm>
            <a:off x="8172360" y="62640"/>
            <a:ext cx="923040" cy="727560"/>
          </a:xfrm>
          <a:prstGeom prst="rect">
            <a:avLst/>
          </a:prstGeom>
          <a:ln>
            <a:noFill/>
          </a:ln>
        </p:spPr>
      </p:pic>
      <p:sp>
        <p:nvSpPr>
          <p:cNvPr id="69" name="CustomShape 1"/>
          <p:cNvSpPr/>
          <p:nvPr/>
        </p:nvSpPr>
        <p:spPr>
          <a:xfrm>
            <a:off x="3369240" y="285120"/>
            <a:ext cx="3002040" cy="505080"/>
          </a:xfrm>
          <a:prstGeom prst="rect">
            <a:avLst/>
          </a:prstGeom>
          <a:noFill/>
          <a:ln>
            <a:noFill/>
          </a:ln>
        </p:spPr>
        <p:style>
          <a:lnRef idx="0"/>
          <a:fillRef idx="0"/>
          <a:effectRef idx="0"/>
          <a:fontRef idx="minor"/>
        </p:style>
        <p:txBody>
          <a:bodyPr lIns="90000" rIns="90000" tIns="91440" bIns="91440"/>
          <a:p>
            <a:pPr>
              <a:lnSpc>
                <a:spcPct val="100000"/>
              </a:lnSpc>
            </a:pPr>
            <a:r>
              <a:rPr b="1" lang="en-IN" sz="2200" spc="-1" strike="noStrike">
                <a:solidFill>
                  <a:srgbClr val="ff0000"/>
                </a:solidFill>
                <a:uFill>
                  <a:solidFill>
                    <a:srgbClr val="ffffff"/>
                  </a:solidFill>
                </a:uFill>
                <a:latin typeface="Calibri"/>
                <a:ea typeface="DejaVu Sans"/>
              </a:rPr>
              <a:t>CONNECTIVE TISSUE</a:t>
            </a:r>
            <a:endParaRPr b="0" lang="en-IN" sz="1800" spc="-1" strike="noStrike">
              <a:solidFill>
                <a:srgbClr val="000000"/>
              </a:solidFill>
              <a:uFill>
                <a:solidFill>
                  <a:srgbClr val="ffffff"/>
                </a:solidFill>
              </a:uFill>
              <a:latin typeface="Arial"/>
            </a:endParaRPr>
          </a:p>
        </p:txBody>
      </p:sp>
      <p:sp>
        <p:nvSpPr>
          <p:cNvPr id="70" name="CustomShape 2"/>
          <p:cNvSpPr/>
          <p:nvPr/>
        </p:nvSpPr>
        <p:spPr>
          <a:xfrm>
            <a:off x="976680" y="801360"/>
            <a:ext cx="3090240" cy="505080"/>
          </a:xfrm>
          <a:prstGeom prst="rect">
            <a:avLst/>
          </a:prstGeom>
          <a:noFill/>
          <a:ln>
            <a:noFill/>
          </a:ln>
        </p:spPr>
        <p:style>
          <a:lnRef idx="0"/>
          <a:fillRef idx="0"/>
          <a:effectRef idx="0"/>
          <a:fontRef idx="minor"/>
        </p:style>
        <p:txBody>
          <a:bodyPr lIns="90000" rIns="90000" tIns="91440" bIns="91440"/>
          <a:p>
            <a:pPr>
              <a:lnSpc>
                <a:spcPct val="100000"/>
              </a:lnSpc>
            </a:pPr>
            <a:r>
              <a:rPr b="1" lang="en-IN" sz="1800" spc="-1" strike="noStrike">
                <a:solidFill>
                  <a:srgbClr val="ff0000"/>
                </a:solidFill>
                <a:uFill>
                  <a:solidFill>
                    <a:srgbClr val="ffffff"/>
                  </a:solidFill>
                </a:uFill>
                <a:latin typeface="Calibri"/>
                <a:ea typeface="DejaVu Sans"/>
              </a:rPr>
              <a:t>CARTILAGE AND BONE</a:t>
            </a:r>
            <a:endParaRPr b="0" lang="en-IN" sz="1800" spc="-1" strike="noStrike">
              <a:solidFill>
                <a:srgbClr val="000000"/>
              </a:solidFill>
              <a:uFill>
                <a:solidFill>
                  <a:srgbClr val="ffffff"/>
                </a:solidFill>
              </a:uFill>
              <a:latin typeface="Arial"/>
            </a:endParaRPr>
          </a:p>
        </p:txBody>
      </p:sp>
      <p:pic>
        <p:nvPicPr>
          <p:cNvPr id="71" name="" descr=""/>
          <p:cNvPicPr/>
          <p:nvPr/>
        </p:nvPicPr>
        <p:blipFill>
          <a:blip r:embed="rId2"/>
          <a:srcRect l="0" t="30791" r="28331" b="43399"/>
          <a:stretch/>
        </p:blipFill>
        <p:spPr>
          <a:xfrm>
            <a:off x="1296000" y="1552680"/>
            <a:ext cx="6753960" cy="276696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403</TotalTime>
  <Application>LibreOffice/5.1.2.2$Windows_X86_64 LibreOffice_project/d3bf12ecb743fc0d20e0be0c58ca359301eb705f</Application>
  <Words>38</Words>
  <Paragraphs>11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dc:description/>
  <dc:language>en-IN</dc:language>
  <cp:lastModifiedBy/>
  <dcterms:modified xsi:type="dcterms:W3CDTF">2020-07-27T17:20:16Z</dcterms:modified>
  <cp:revision>116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On-screen Show (16:9)</vt:lpwstr>
  </property>
  <property fmtid="{D5CDD505-2E9C-101B-9397-08002B2CF9AE}" pid="9" name="ScaleCrop">
    <vt:bool>0</vt:bool>
  </property>
  <property fmtid="{D5CDD505-2E9C-101B-9397-08002B2CF9AE}" pid="10" name="ShareDoc">
    <vt:bool>0</vt:bool>
  </property>
  <property fmtid="{D5CDD505-2E9C-101B-9397-08002B2CF9AE}" pid="11" name="Slides">
    <vt:i4>3</vt:i4>
  </property>
</Properties>
</file>