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ommentAuthors.xml" ContentType="application/vnd.openxmlformats-officedocument.presentationml.commentAuthors+xml"/>
  <Override PartName="/ppt/slideLayouts/slideLayout10.xml" ContentType="application/vnd.openxmlformats-officedocument.presentationml.slideLayout+xml"/>
  <Override PartName="/ppt/comments/comment1.xml" ContentType="application/vnd.openxmlformats-officedocument.presentationml.comment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2"/>
  </p:notesMasterIdLst>
  <p:sldIdLst>
    <p:sldId id="256" r:id="rId2"/>
    <p:sldId id="257" r:id="rId3"/>
    <p:sldId id="269" r:id="rId4"/>
    <p:sldId id="276" r:id="rId5"/>
    <p:sldId id="268" r:id="rId6"/>
    <p:sldId id="266" r:id="rId7"/>
    <p:sldId id="265" r:id="rId8"/>
    <p:sldId id="267" r:id="rId9"/>
    <p:sldId id="264" r:id="rId10"/>
    <p:sldId id="263" r:id="rId11"/>
    <p:sldId id="262" r:id="rId12"/>
    <p:sldId id="261" r:id="rId13"/>
    <p:sldId id="260" r:id="rId14"/>
    <p:sldId id="272" r:id="rId15"/>
    <p:sldId id="271" r:id="rId16"/>
    <p:sldId id="274" r:id="rId17"/>
    <p:sldId id="273" r:id="rId18"/>
    <p:sldId id="275" r:id="rId19"/>
    <p:sldId id="270" r:id="rId20"/>
    <p:sldId id="259" r:id="rId21"/>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snapToGrid="0">
      <p:cViewPr>
        <p:scale>
          <a:sx n="102" d="100"/>
          <a:sy n="102" d="100"/>
        </p:scale>
        <p:origin x="-438" y="90"/>
      </p:cViewPr>
      <p:guideLst>
        <p:guide orient="horz" pos="162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20-06-17T16:36:04.720" idx="2">
    <p:pos x="6000" y="100"/>
    <p:text>+amanrouniyar@odmegroup.org How come the website here is ODM Egroup and not ODM PS?
_Assigned to you_
-Swoyan Satyendu</p:text>
  </p:cm>
  <p:cm authorId="0" dt="2020-06-17T16:36:04.724" idx="1">
    <p:pos x="6000" y="0"/>
    <p:text>1. The logo in the centre looks bad. take it to TOP-LEFT
2. Where in ODM E Group Logo, here? 
3. What about, Closing Slide? 
Similar changes, pending in Kids World PPT as well +amanrouniyar@odmegroup.org
_Assigned to you_
-Swoyan Satyendu</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 xmlns:p14="http://schemas.microsoft.com/office/powerpoint/2010/main" val="45161577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 name="Google Shape;60;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 name="Google Shape;60;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 name="Google Shape;60;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 name="Google Shape;60;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 name="Google Shape;60;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 name="Google Shape;60;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 name="Google Shape;60;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 name="Google Shape;60;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 name="Google Shape;60;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 name="Google Shape;60;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 name="Google Shape;60;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4" name="Google Shape;74;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 name="Google Shape;60;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 name="Google Shape;60;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 name="Google Shape;60;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 name="Google Shape;60;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 name="Google Shape;60;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 name="Google Shape;60;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 name="Google Shape;60;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9"/>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comments" Target="../comments/commen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rotWithShape="1">
          <a:blip r:embed="rId3">
            <a:alphaModFix/>
          </a:blip>
          <a:srcRect/>
          <a:stretch/>
        </p:blipFill>
        <p:spPr>
          <a:xfrm>
            <a:off x="0" y="3777621"/>
            <a:ext cx="9144000" cy="1365879"/>
          </a:xfrm>
          <a:prstGeom prst="rect">
            <a:avLst/>
          </a:prstGeom>
          <a:noFill/>
          <a:ln>
            <a:noFill/>
          </a:ln>
        </p:spPr>
      </p:pic>
      <p:pic>
        <p:nvPicPr>
          <p:cNvPr id="55" name="Google Shape;55;p13"/>
          <p:cNvPicPr preferRelativeResize="0"/>
          <p:nvPr/>
        </p:nvPicPr>
        <p:blipFill rotWithShape="1">
          <a:blip r:embed="rId4">
            <a:alphaModFix/>
          </a:blip>
          <a:srcRect/>
          <a:stretch/>
        </p:blipFill>
        <p:spPr>
          <a:xfrm>
            <a:off x="7904900" y="105700"/>
            <a:ext cx="1170475" cy="1170475"/>
          </a:xfrm>
          <a:prstGeom prst="rect">
            <a:avLst/>
          </a:prstGeom>
          <a:noFill/>
          <a:ln>
            <a:noFill/>
          </a:ln>
        </p:spPr>
      </p:pic>
      <p:sp>
        <p:nvSpPr>
          <p:cNvPr id="56" name="Google Shape;56;p13"/>
          <p:cNvSpPr txBox="1"/>
          <p:nvPr/>
        </p:nvSpPr>
        <p:spPr>
          <a:xfrm>
            <a:off x="0" y="757264"/>
            <a:ext cx="8763000" cy="1230156"/>
          </a:xfrm>
          <a:prstGeom prst="rect">
            <a:avLst/>
          </a:prstGeom>
          <a:noFill/>
          <a:ln>
            <a:noFill/>
          </a:ln>
        </p:spPr>
        <p:txBody>
          <a:bodyPr spcFirstLastPara="1" wrap="square" lIns="91425" tIns="91425" rIns="91425" bIns="91425" anchor="t" anchorCtr="0">
            <a:noAutofit/>
          </a:bodyPr>
          <a:lstStyle/>
          <a:p>
            <a:pPr algn="ctr">
              <a:buSzPts val="3100"/>
            </a:pPr>
            <a:r>
              <a:rPr lang="en-US" sz="3000" b="1" dirty="0" smtClean="0">
                <a:solidFill>
                  <a:srgbClr val="FF0000"/>
                </a:solidFill>
                <a:latin typeface="Calibri"/>
                <a:ea typeface="Calibri"/>
                <a:cs typeface="Calibri"/>
                <a:sym typeface="Calibri"/>
              </a:rPr>
              <a:t>MORPHOLOGY OF FLOWERING PLANTS</a:t>
            </a:r>
            <a:endParaRPr lang="en" sz="2500" b="0" i="0" u="none" strike="noStrike" cap="none" dirty="0" smtClean="0">
              <a:solidFill>
                <a:srgbClr val="000000"/>
              </a:solidFill>
              <a:latin typeface="Calibri"/>
              <a:ea typeface="Calibri"/>
              <a:cs typeface="Calibri"/>
              <a:sym typeface="Calibri"/>
            </a:endParaRPr>
          </a:p>
          <a:p>
            <a:pPr algn="ctr">
              <a:buSzPts val="3100"/>
            </a:pPr>
            <a:r>
              <a:rPr lang="en-IN" sz="2500" b="1" dirty="0" smtClean="0">
                <a:solidFill>
                  <a:schemeClr val="tx1"/>
                </a:solidFill>
                <a:latin typeface="Calibri"/>
                <a:ea typeface="Calibri"/>
                <a:cs typeface="Calibri"/>
                <a:sym typeface="Calibri"/>
              </a:rPr>
              <a:t>LEAF,INFLORESCENCE </a:t>
            </a:r>
            <a:r>
              <a:rPr lang="en-IN" sz="2500" b="1" dirty="0" smtClean="0">
                <a:solidFill>
                  <a:schemeClr val="tx1"/>
                </a:solidFill>
                <a:latin typeface="Calibri"/>
                <a:ea typeface="Calibri"/>
                <a:cs typeface="Calibri"/>
                <a:sym typeface="Calibri"/>
              </a:rPr>
              <a:t>AND FLOWER</a:t>
            </a:r>
          </a:p>
          <a:p>
            <a:pPr marL="0" marR="0" lvl="0" indent="0" algn="ctr" rtl="0">
              <a:lnSpc>
                <a:spcPct val="100000"/>
              </a:lnSpc>
              <a:spcBef>
                <a:spcPts val="0"/>
              </a:spcBef>
              <a:spcAft>
                <a:spcPts val="0"/>
              </a:spcAft>
              <a:buClr>
                <a:srgbClr val="000000"/>
              </a:buClr>
              <a:buSzPts val="3100"/>
              <a:buFont typeface="Arial"/>
              <a:buNone/>
            </a:pPr>
            <a:endParaRPr sz="2500" b="0" i="0" u="none" strike="noStrike" cap="none">
              <a:solidFill>
                <a:srgbClr val="000000"/>
              </a:solidFill>
              <a:latin typeface="Calibri"/>
              <a:ea typeface="Calibri"/>
              <a:cs typeface="Calibri"/>
              <a:sym typeface="Calibri"/>
            </a:endParaRPr>
          </a:p>
        </p:txBody>
      </p:sp>
      <p:sp>
        <p:nvSpPr>
          <p:cNvPr id="57" name="Google Shape;57;p13"/>
          <p:cNvSpPr txBox="1"/>
          <p:nvPr/>
        </p:nvSpPr>
        <p:spPr>
          <a:xfrm>
            <a:off x="2222175" y="2571738"/>
            <a:ext cx="4764000" cy="966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dirty="0"/>
              <a:t>SUBJECT : </a:t>
            </a:r>
            <a:r>
              <a:rPr lang="en" b="1" dirty="0" smtClean="0"/>
              <a:t>BIOLOGY</a:t>
            </a:r>
            <a:endParaRPr b="1"/>
          </a:p>
          <a:p>
            <a:pPr marL="0" lvl="0" indent="0" algn="l" rtl="0">
              <a:spcBef>
                <a:spcPts val="0"/>
              </a:spcBef>
              <a:spcAft>
                <a:spcPts val="0"/>
              </a:spcAft>
              <a:buNone/>
            </a:pPr>
            <a:r>
              <a:rPr lang="en" b="1" dirty="0"/>
              <a:t>CHAPTER </a:t>
            </a:r>
            <a:r>
              <a:rPr lang="en" b="1" dirty="0" smtClean="0"/>
              <a:t>NUMBER:05</a:t>
            </a:r>
            <a:endParaRPr b="1"/>
          </a:p>
          <a:p>
            <a:pPr marL="0" lvl="0" indent="0" algn="l" rtl="0">
              <a:spcBef>
                <a:spcPts val="0"/>
              </a:spcBef>
              <a:spcAft>
                <a:spcPts val="0"/>
              </a:spcAft>
              <a:buNone/>
            </a:pPr>
            <a:r>
              <a:rPr lang="en" b="1" dirty="0"/>
              <a:t>CHAPTER NAME </a:t>
            </a:r>
            <a:r>
              <a:rPr lang="en" b="1" dirty="0" smtClean="0"/>
              <a:t>:MORPHOLOGY OF FLOWERING PLANTS</a:t>
            </a:r>
          </a:p>
          <a:p>
            <a:pPr marL="0" lvl="0" indent="0" algn="l" rtl="0">
              <a:spcBef>
                <a:spcPts val="0"/>
              </a:spcBef>
              <a:spcAft>
                <a:spcPts val="0"/>
              </a:spcAft>
              <a:buNone/>
            </a:pPr>
            <a:endParaRPr b="1"/>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pic>
        <p:nvPicPr>
          <p:cNvPr id="62" name="Google Shape;62;p14"/>
          <p:cNvPicPr preferRelativeResize="0"/>
          <p:nvPr/>
        </p:nvPicPr>
        <p:blipFill rotWithShape="1">
          <a:blip r:embed="rId3">
            <a:alphaModFix/>
          </a:blip>
          <a:srcRect/>
          <a:stretch/>
        </p:blipFill>
        <p:spPr>
          <a:xfrm>
            <a:off x="8218350" y="206473"/>
            <a:ext cx="925650" cy="925650"/>
          </a:xfrm>
          <a:prstGeom prst="rect">
            <a:avLst/>
          </a:prstGeom>
          <a:noFill/>
          <a:ln>
            <a:noFill/>
          </a:ln>
        </p:spPr>
      </p:pic>
      <p:sp>
        <p:nvSpPr>
          <p:cNvPr id="63" name="Google Shape;63;p14"/>
          <p:cNvSpPr txBox="1"/>
          <p:nvPr/>
        </p:nvSpPr>
        <p:spPr>
          <a:xfrm>
            <a:off x="272675" y="285050"/>
            <a:ext cx="8688300" cy="780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200"/>
              <a:buFont typeface="Arial"/>
              <a:buNone/>
            </a:pPr>
            <a:endParaRPr sz="1800" b="1" i="0" u="none" strike="noStrike" cap="none">
              <a:solidFill>
                <a:srgbClr val="000000"/>
              </a:solidFill>
              <a:latin typeface="Arial"/>
              <a:ea typeface="Arial"/>
              <a:cs typeface="Arial"/>
              <a:sym typeface="Arial"/>
            </a:endParaRPr>
          </a:p>
        </p:txBody>
      </p:sp>
      <p:sp>
        <p:nvSpPr>
          <p:cNvPr id="64" name="Google Shape;64;p14"/>
          <p:cNvSpPr txBox="1"/>
          <p:nvPr/>
        </p:nvSpPr>
        <p:spPr>
          <a:xfrm>
            <a:off x="272675" y="1437700"/>
            <a:ext cx="8688300" cy="2889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5" name="Rectangle 4"/>
          <p:cNvSpPr/>
          <p:nvPr/>
        </p:nvSpPr>
        <p:spPr>
          <a:xfrm>
            <a:off x="208935" y="439773"/>
            <a:ext cx="1699504" cy="430887"/>
          </a:xfrm>
          <a:prstGeom prst="rect">
            <a:avLst/>
          </a:prstGeom>
        </p:spPr>
        <p:txBody>
          <a:bodyPr wrap="none">
            <a:spAutoFit/>
          </a:bodyPr>
          <a:lstStyle/>
          <a:p>
            <a:pPr lvl="0"/>
            <a:r>
              <a:rPr lang="en-IN" sz="2200" b="1" dirty="0" smtClean="0">
                <a:solidFill>
                  <a:srgbClr val="FF0000"/>
                </a:solidFill>
                <a:latin typeface="Calibri"/>
                <a:ea typeface="Calibri"/>
                <a:cs typeface="Calibri"/>
                <a:sym typeface="Calibri"/>
              </a:rPr>
              <a:t>PHYLLOTAXY</a:t>
            </a:r>
            <a:endParaRPr lang="en-IN" sz="2200" dirty="0">
              <a:solidFill>
                <a:srgbClr val="FF0000"/>
              </a:solidFill>
            </a:endParaRPr>
          </a:p>
        </p:txBody>
      </p:sp>
      <p:pic>
        <p:nvPicPr>
          <p:cNvPr id="6" name="Google Shape;129;p11"/>
          <p:cNvPicPr preferRelativeResize="0"/>
          <p:nvPr/>
        </p:nvPicPr>
        <p:blipFill rotWithShape="1">
          <a:blip r:embed="rId4">
            <a:alphaModFix/>
          </a:blip>
          <a:srcRect/>
          <a:stretch/>
        </p:blipFill>
        <p:spPr>
          <a:xfrm>
            <a:off x="775506" y="1169413"/>
            <a:ext cx="7174176" cy="34362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pic>
        <p:nvPicPr>
          <p:cNvPr id="62" name="Google Shape;62;p14"/>
          <p:cNvPicPr preferRelativeResize="0"/>
          <p:nvPr/>
        </p:nvPicPr>
        <p:blipFill rotWithShape="1">
          <a:blip r:embed="rId3">
            <a:alphaModFix/>
          </a:blip>
          <a:srcRect/>
          <a:stretch/>
        </p:blipFill>
        <p:spPr>
          <a:xfrm>
            <a:off x="8218350" y="206473"/>
            <a:ext cx="925650" cy="925650"/>
          </a:xfrm>
          <a:prstGeom prst="rect">
            <a:avLst/>
          </a:prstGeom>
          <a:noFill/>
          <a:ln>
            <a:noFill/>
          </a:ln>
        </p:spPr>
      </p:pic>
      <p:sp>
        <p:nvSpPr>
          <p:cNvPr id="63" name="Google Shape;63;p14"/>
          <p:cNvSpPr txBox="1"/>
          <p:nvPr/>
        </p:nvSpPr>
        <p:spPr>
          <a:xfrm>
            <a:off x="272675" y="285050"/>
            <a:ext cx="8688300" cy="780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200"/>
              <a:buFont typeface="Arial"/>
              <a:buNone/>
            </a:pPr>
            <a:endParaRPr sz="1800" b="1" i="0" u="none" strike="noStrike" cap="none">
              <a:solidFill>
                <a:srgbClr val="000000"/>
              </a:solidFill>
              <a:latin typeface="Arial"/>
              <a:ea typeface="Arial"/>
              <a:cs typeface="Arial"/>
              <a:sym typeface="Arial"/>
            </a:endParaRPr>
          </a:p>
        </p:txBody>
      </p:sp>
      <p:sp>
        <p:nvSpPr>
          <p:cNvPr id="64" name="Google Shape;64;p14"/>
          <p:cNvSpPr txBox="1"/>
          <p:nvPr/>
        </p:nvSpPr>
        <p:spPr>
          <a:xfrm>
            <a:off x="272675" y="979714"/>
            <a:ext cx="8688300" cy="3347586"/>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5" name="Rectangle 4"/>
          <p:cNvSpPr/>
          <p:nvPr/>
        </p:nvSpPr>
        <p:spPr>
          <a:xfrm>
            <a:off x="202927" y="523747"/>
            <a:ext cx="3071675" cy="430887"/>
          </a:xfrm>
          <a:prstGeom prst="rect">
            <a:avLst/>
          </a:prstGeom>
        </p:spPr>
        <p:txBody>
          <a:bodyPr wrap="none">
            <a:spAutoFit/>
          </a:bodyPr>
          <a:lstStyle/>
          <a:p>
            <a:pPr lvl="0"/>
            <a:r>
              <a:rPr lang="en-IN" sz="2200" b="1" dirty="0" smtClean="0">
                <a:solidFill>
                  <a:srgbClr val="FF0000"/>
                </a:solidFill>
                <a:latin typeface="Calibri"/>
                <a:ea typeface="Calibri"/>
                <a:cs typeface="Calibri"/>
                <a:sym typeface="Calibri"/>
              </a:rPr>
              <a:t>MODIFICATION OF </a:t>
            </a:r>
            <a:r>
              <a:rPr lang="en-IN" sz="2200" b="1" dirty="0" smtClean="0">
                <a:solidFill>
                  <a:srgbClr val="FF0000"/>
                </a:solidFill>
                <a:latin typeface="Calibri"/>
                <a:ea typeface="Calibri"/>
                <a:cs typeface="Calibri"/>
                <a:sym typeface="Calibri"/>
              </a:rPr>
              <a:t>LEAF</a:t>
            </a:r>
            <a:endParaRPr lang="en-IN" sz="2200" dirty="0">
              <a:solidFill>
                <a:srgbClr val="FF0000"/>
              </a:solidFill>
            </a:endParaRPr>
          </a:p>
        </p:txBody>
      </p:sp>
      <p:sp>
        <p:nvSpPr>
          <p:cNvPr id="6" name="Rectangle 5"/>
          <p:cNvSpPr/>
          <p:nvPr/>
        </p:nvSpPr>
        <p:spPr>
          <a:xfrm>
            <a:off x="429208" y="1124361"/>
            <a:ext cx="7651102" cy="2354491"/>
          </a:xfrm>
          <a:prstGeom prst="rect">
            <a:avLst/>
          </a:prstGeom>
        </p:spPr>
        <p:txBody>
          <a:bodyPr wrap="square">
            <a:spAutoFit/>
          </a:bodyPr>
          <a:lstStyle/>
          <a:p>
            <a:pPr marL="457200" lvl="0" indent="-317500" algn="just">
              <a:lnSpc>
                <a:spcPct val="150000"/>
              </a:lnSpc>
              <a:buClr>
                <a:srgbClr val="231F20"/>
              </a:buClr>
              <a:buSzPts val="1400"/>
              <a:buFont typeface="Calibri"/>
              <a:buChar char="●"/>
            </a:pPr>
            <a:r>
              <a:rPr lang="en-US" dirty="0" smtClean="0">
                <a:solidFill>
                  <a:srgbClr val="231F20"/>
                </a:solidFill>
                <a:latin typeface="Calibri"/>
                <a:ea typeface="Calibri"/>
                <a:cs typeface="Calibri"/>
                <a:sym typeface="Calibri"/>
              </a:rPr>
              <a:t>Leaves are often modified to perform functions other than photosynthesis. </a:t>
            </a:r>
          </a:p>
          <a:p>
            <a:pPr marL="457200" lvl="0" indent="-317500" algn="just">
              <a:lnSpc>
                <a:spcPct val="150000"/>
              </a:lnSpc>
              <a:buClr>
                <a:srgbClr val="231F20"/>
              </a:buClr>
              <a:buSzPts val="1400"/>
              <a:buFont typeface="Calibri"/>
              <a:buChar char="●"/>
            </a:pPr>
            <a:r>
              <a:rPr lang="en-US" dirty="0" smtClean="0">
                <a:solidFill>
                  <a:srgbClr val="231F20"/>
                </a:solidFill>
                <a:latin typeface="Calibri"/>
                <a:ea typeface="Calibri"/>
                <a:cs typeface="Calibri"/>
                <a:sym typeface="Calibri"/>
              </a:rPr>
              <a:t>They are converted into tendrils for climbing as in peas or into spines for </a:t>
            </a:r>
            <a:r>
              <a:rPr lang="en-US" dirty="0" err="1" smtClean="0">
                <a:solidFill>
                  <a:srgbClr val="231F20"/>
                </a:solidFill>
                <a:latin typeface="Calibri"/>
                <a:ea typeface="Calibri"/>
                <a:cs typeface="Calibri"/>
                <a:sym typeface="Calibri"/>
              </a:rPr>
              <a:t>defence</a:t>
            </a:r>
            <a:r>
              <a:rPr lang="en-US" dirty="0" smtClean="0">
                <a:solidFill>
                  <a:srgbClr val="231F20"/>
                </a:solidFill>
                <a:latin typeface="Calibri"/>
                <a:ea typeface="Calibri"/>
                <a:cs typeface="Calibri"/>
                <a:sym typeface="Calibri"/>
              </a:rPr>
              <a:t> as in cacti. </a:t>
            </a:r>
          </a:p>
          <a:p>
            <a:pPr marL="457200" lvl="0" indent="-317500" algn="just">
              <a:lnSpc>
                <a:spcPct val="150000"/>
              </a:lnSpc>
              <a:buClr>
                <a:srgbClr val="231F20"/>
              </a:buClr>
              <a:buSzPts val="1400"/>
              <a:buFont typeface="Calibri"/>
              <a:buChar char="●"/>
            </a:pPr>
            <a:r>
              <a:rPr lang="en-US" dirty="0" smtClean="0">
                <a:solidFill>
                  <a:srgbClr val="231F20"/>
                </a:solidFill>
                <a:latin typeface="Calibri"/>
                <a:ea typeface="Calibri"/>
                <a:cs typeface="Calibri"/>
                <a:sym typeface="Calibri"/>
              </a:rPr>
              <a:t>The fleshy leaves of onion and garlic store food. </a:t>
            </a:r>
          </a:p>
          <a:p>
            <a:pPr marL="457200" lvl="0" indent="-317500" algn="just">
              <a:lnSpc>
                <a:spcPct val="150000"/>
              </a:lnSpc>
              <a:buClr>
                <a:srgbClr val="231F20"/>
              </a:buClr>
              <a:buSzPts val="1400"/>
              <a:buFont typeface="Calibri"/>
              <a:buChar char="●"/>
            </a:pPr>
            <a:r>
              <a:rPr lang="en-US" dirty="0" smtClean="0">
                <a:solidFill>
                  <a:srgbClr val="231F20"/>
                </a:solidFill>
                <a:latin typeface="Calibri"/>
                <a:ea typeface="Calibri"/>
                <a:cs typeface="Calibri"/>
                <a:sym typeface="Calibri"/>
              </a:rPr>
              <a:t>In some plants such as Australian acacia, the leaves are small and short-lived. The petioles in these plants expand, become green and </a:t>
            </a:r>
            <a:r>
              <a:rPr lang="en-US" dirty="0" err="1" smtClean="0">
                <a:solidFill>
                  <a:srgbClr val="231F20"/>
                </a:solidFill>
                <a:latin typeface="Calibri"/>
                <a:ea typeface="Calibri"/>
                <a:cs typeface="Calibri"/>
                <a:sym typeface="Calibri"/>
              </a:rPr>
              <a:t>synthesise</a:t>
            </a:r>
            <a:r>
              <a:rPr lang="en-US" dirty="0" smtClean="0">
                <a:solidFill>
                  <a:srgbClr val="231F20"/>
                </a:solidFill>
                <a:latin typeface="Calibri"/>
                <a:ea typeface="Calibri"/>
                <a:cs typeface="Calibri"/>
                <a:sym typeface="Calibri"/>
              </a:rPr>
              <a:t> food. </a:t>
            </a:r>
          </a:p>
          <a:p>
            <a:pPr marL="457200" lvl="0" indent="-317500" algn="just">
              <a:lnSpc>
                <a:spcPct val="150000"/>
              </a:lnSpc>
              <a:buClr>
                <a:srgbClr val="231F20"/>
              </a:buClr>
              <a:buSzPts val="1400"/>
              <a:buFont typeface="Calibri"/>
              <a:buChar char="●"/>
            </a:pPr>
            <a:r>
              <a:rPr lang="en-US" dirty="0" smtClean="0">
                <a:solidFill>
                  <a:srgbClr val="231F20"/>
                </a:solidFill>
                <a:latin typeface="Calibri"/>
                <a:ea typeface="Calibri"/>
                <a:cs typeface="Calibri"/>
                <a:sym typeface="Calibri"/>
              </a:rPr>
              <a:t>Leaves of certain insectivorous plants such as pitcher plant, </a:t>
            </a:r>
            <a:r>
              <a:rPr lang="en-US" dirty="0" err="1" smtClean="0">
                <a:solidFill>
                  <a:srgbClr val="231F20"/>
                </a:solidFill>
                <a:latin typeface="Calibri"/>
                <a:ea typeface="Calibri"/>
                <a:cs typeface="Calibri"/>
                <a:sym typeface="Calibri"/>
              </a:rPr>
              <a:t>venus</a:t>
            </a:r>
            <a:r>
              <a:rPr lang="en-US" dirty="0" smtClean="0">
                <a:solidFill>
                  <a:srgbClr val="231F20"/>
                </a:solidFill>
                <a:latin typeface="Calibri"/>
                <a:ea typeface="Calibri"/>
                <a:cs typeface="Calibri"/>
                <a:sym typeface="Calibri"/>
              </a:rPr>
              <a:t>-fly trap are also modified leaves</a:t>
            </a:r>
            <a:endParaRPr lang="en-US" dirty="0">
              <a:solidFill>
                <a:srgbClr val="231F20"/>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pic>
        <p:nvPicPr>
          <p:cNvPr id="62" name="Google Shape;62;p14"/>
          <p:cNvPicPr preferRelativeResize="0"/>
          <p:nvPr/>
        </p:nvPicPr>
        <p:blipFill rotWithShape="1">
          <a:blip r:embed="rId3">
            <a:alphaModFix/>
          </a:blip>
          <a:srcRect/>
          <a:stretch/>
        </p:blipFill>
        <p:spPr>
          <a:xfrm>
            <a:off x="8218350" y="206473"/>
            <a:ext cx="925650" cy="925650"/>
          </a:xfrm>
          <a:prstGeom prst="rect">
            <a:avLst/>
          </a:prstGeom>
          <a:noFill/>
          <a:ln>
            <a:noFill/>
          </a:ln>
        </p:spPr>
      </p:pic>
      <p:sp>
        <p:nvSpPr>
          <p:cNvPr id="63" name="Google Shape;63;p14"/>
          <p:cNvSpPr txBox="1"/>
          <p:nvPr/>
        </p:nvSpPr>
        <p:spPr>
          <a:xfrm>
            <a:off x="272675" y="285050"/>
            <a:ext cx="8688300" cy="780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200"/>
              <a:buFont typeface="Arial"/>
              <a:buNone/>
            </a:pPr>
            <a:endParaRPr sz="1800" b="1" i="0" u="none" strike="noStrike" cap="none">
              <a:solidFill>
                <a:srgbClr val="000000"/>
              </a:solidFill>
              <a:latin typeface="Arial"/>
              <a:ea typeface="Arial"/>
              <a:cs typeface="Arial"/>
              <a:sym typeface="Arial"/>
            </a:endParaRPr>
          </a:p>
        </p:txBody>
      </p:sp>
      <p:sp>
        <p:nvSpPr>
          <p:cNvPr id="64" name="Google Shape;64;p14"/>
          <p:cNvSpPr txBox="1"/>
          <p:nvPr/>
        </p:nvSpPr>
        <p:spPr>
          <a:xfrm>
            <a:off x="272675" y="1437700"/>
            <a:ext cx="8688300" cy="2889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pic>
        <p:nvPicPr>
          <p:cNvPr id="5" name="Google Shape;146;p13"/>
          <p:cNvPicPr preferRelativeResize="0"/>
          <p:nvPr/>
        </p:nvPicPr>
        <p:blipFill rotWithShape="1">
          <a:blip r:embed="rId4">
            <a:alphaModFix/>
          </a:blip>
          <a:srcRect r="52279" b="37086"/>
          <a:stretch/>
        </p:blipFill>
        <p:spPr>
          <a:xfrm>
            <a:off x="432360" y="936000"/>
            <a:ext cx="2478600" cy="3672000"/>
          </a:xfrm>
          <a:prstGeom prst="rect">
            <a:avLst/>
          </a:prstGeom>
          <a:noFill/>
          <a:ln>
            <a:noFill/>
          </a:ln>
        </p:spPr>
      </p:pic>
      <p:pic>
        <p:nvPicPr>
          <p:cNvPr id="6" name="Google Shape;143;p13"/>
          <p:cNvPicPr preferRelativeResize="0"/>
          <p:nvPr/>
        </p:nvPicPr>
        <p:blipFill rotWithShape="1">
          <a:blip r:embed="rId4">
            <a:alphaModFix/>
          </a:blip>
          <a:srcRect l="45943" r="3543" b="40229"/>
          <a:stretch/>
        </p:blipFill>
        <p:spPr>
          <a:xfrm>
            <a:off x="3204000" y="936000"/>
            <a:ext cx="2653200" cy="3528000"/>
          </a:xfrm>
          <a:prstGeom prst="rect">
            <a:avLst/>
          </a:prstGeom>
          <a:noFill/>
          <a:ln>
            <a:noFill/>
          </a:ln>
        </p:spPr>
      </p:pic>
      <p:pic>
        <p:nvPicPr>
          <p:cNvPr id="7" name="Google Shape;142;p13"/>
          <p:cNvPicPr preferRelativeResize="0"/>
          <p:nvPr/>
        </p:nvPicPr>
        <p:blipFill rotWithShape="1">
          <a:blip r:embed="rId4">
            <a:alphaModFix/>
          </a:blip>
          <a:srcRect l="5297" t="62891" r="39908" b="-2213"/>
          <a:stretch/>
        </p:blipFill>
        <p:spPr>
          <a:xfrm>
            <a:off x="5751720" y="1440000"/>
            <a:ext cx="3392280" cy="273564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pic>
        <p:nvPicPr>
          <p:cNvPr id="62" name="Google Shape;62;p14"/>
          <p:cNvPicPr preferRelativeResize="0"/>
          <p:nvPr/>
        </p:nvPicPr>
        <p:blipFill rotWithShape="1">
          <a:blip r:embed="rId3">
            <a:alphaModFix/>
          </a:blip>
          <a:srcRect/>
          <a:stretch/>
        </p:blipFill>
        <p:spPr>
          <a:xfrm>
            <a:off x="8218350" y="206473"/>
            <a:ext cx="925650" cy="925650"/>
          </a:xfrm>
          <a:prstGeom prst="rect">
            <a:avLst/>
          </a:prstGeom>
          <a:noFill/>
          <a:ln>
            <a:noFill/>
          </a:ln>
        </p:spPr>
      </p:pic>
      <p:sp>
        <p:nvSpPr>
          <p:cNvPr id="63" name="Google Shape;63;p14"/>
          <p:cNvSpPr txBox="1"/>
          <p:nvPr/>
        </p:nvSpPr>
        <p:spPr>
          <a:xfrm>
            <a:off x="272675" y="285050"/>
            <a:ext cx="8688300" cy="780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200"/>
              <a:buFont typeface="Arial"/>
              <a:buNone/>
            </a:pPr>
            <a:endParaRPr sz="1800" b="1" i="0" u="none" strike="noStrike" cap="none">
              <a:solidFill>
                <a:srgbClr val="000000"/>
              </a:solidFill>
              <a:latin typeface="Arial"/>
              <a:ea typeface="Arial"/>
              <a:cs typeface="Arial"/>
              <a:sym typeface="Arial"/>
            </a:endParaRPr>
          </a:p>
        </p:txBody>
      </p:sp>
      <p:sp>
        <p:nvSpPr>
          <p:cNvPr id="64" name="Google Shape;64;p14"/>
          <p:cNvSpPr txBox="1"/>
          <p:nvPr/>
        </p:nvSpPr>
        <p:spPr>
          <a:xfrm>
            <a:off x="272675" y="1437700"/>
            <a:ext cx="8688300" cy="2889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5" name="Rectangle 4"/>
          <p:cNvSpPr/>
          <p:nvPr/>
        </p:nvSpPr>
        <p:spPr>
          <a:xfrm>
            <a:off x="276122" y="383788"/>
            <a:ext cx="2074607" cy="430887"/>
          </a:xfrm>
          <a:prstGeom prst="rect">
            <a:avLst/>
          </a:prstGeom>
        </p:spPr>
        <p:txBody>
          <a:bodyPr wrap="none">
            <a:spAutoFit/>
          </a:bodyPr>
          <a:lstStyle/>
          <a:p>
            <a:pPr lvl="0"/>
            <a:r>
              <a:rPr lang="en-IN" sz="2200" b="1" dirty="0" smtClean="0">
                <a:solidFill>
                  <a:srgbClr val="FF0000"/>
                </a:solidFill>
                <a:latin typeface="Calibri"/>
                <a:ea typeface="Calibri"/>
                <a:cs typeface="Calibri"/>
                <a:sym typeface="Calibri"/>
              </a:rPr>
              <a:t>INFLORESCENCE</a:t>
            </a:r>
            <a:endParaRPr lang="en-IN" sz="2200" dirty="0"/>
          </a:p>
        </p:txBody>
      </p:sp>
      <p:sp>
        <p:nvSpPr>
          <p:cNvPr id="6" name="Rectangle 5"/>
          <p:cNvSpPr/>
          <p:nvPr/>
        </p:nvSpPr>
        <p:spPr>
          <a:xfrm>
            <a:off x="326572" y="924568"/>
            <a:ext cx="7688424" cy="1384995"/>
          </a:xfrm>
          <a:prstGeom prst="rect">
            <a:avLst/>
          </a:prstGeom>
        </p:spPr>
        <p:txBody>
          <a:bodyPr wrap="square">
            <a:spAutoFit/>
          </a:bodyPr>
          <a:lstStyle/>
          <a:p>
            <a:pPr marL="457200" lvl="0" indent="-317500" algn="just">
              <a:lnSpc>
                <a:spcPct val="150000"/>
              </a:lnSpc>
              <a:buClr>
                <a:srgbClr val="231F20"/>
              </a:buClr>
              <a:buSzPts val="1400"/>
              <a:buFont typeface="Calibri"/>
              <a:buChar char="●"/>
            </a:pPr>
            <a:r>
              <a:rPr lang="en-US" dirty="0" smtClean="0">
                <a:solidFill>
                  <a:srgbClr val="231F20"/>
                </a:solidFill>
                <a:latin typeface="Calibri"/>
                <a:ea typeface="Calibri"/>
                <a:cs typeface="Calibri"/>
                <a:sym typeface="Calibri"/>
              </a:rPr>
              <a:t>The arrangement of flowers on the floral axis is termed as inflorescence. </a:t>
            </a:r>
            <a:endParaRPr lang="en-US" dirty="0" smtClean="0">
              <a:solidFill>
                <a:srgbClr val="231F20"/>
              </a:solidFill>
              <a:latin typeface="Calibri"/>
              <a:ea typeface="Calibri"/>
              <a:cs typeface="Calibri"/>
              <a:sym typeface="Calibri"/>
            </a:endParaRPr>
          </a:p>
          <a:p>
            <a:pPr marL="457200" lvl="0" indent="-317500" algn="just">
              <a:lnSpc>
                <a:spcPct val="150000"/>
              </a:lnSpc>
              <a:buClr>
                <a:srgbClr val="231F20"/>
              </a:buClr>
              <a:buSzPts val="1400"/>
            </a:pPr>
            <a:endParaRPr lang="en-US" dirty="0" smtClean="0">
              <a:solidFill>
                <a:srgbClr val="231F20"/>
              </a:solidFill>
              <a:latin typeface="Calibri"/>
              <a:ea typeface="Calibri"/>
              <a:cs typeface="Calibri"/>
              <a:sym typeface="Calibri"/>
            </a:endParaRPr>
          </a:p>
          <a:p>
            <a:pPr marL="457200" lvl="0" indent="-317500" algn="just">
              <a:lnSpc>
                <a:spcPct val="150000"/>
              </a:lnSpc>
              <a:buClr>
                <a:srgbClr val="231F20"/>
              </a:buClr>
              <a:buSzPts val="1400"/>
              <a:buFont typeface="Calibri"/>
              <a:buChar char="●"/>
            </a:pPr>
            <a:r>
              <a:rPr lang="en-US" dirty="0" smtClean="0">
                <a:solidFill>
                  <a:srgbClr val="231F20"/>
                </a:solidFill>
                <a:latin typeface="Calibri"/>
                <a:ea typeface="Calibri"/>
                <a:cs typeface="Calibri"/>
                <a:sym typeface="Calibri"/>
              </a:rPr>
              <a:t>Depending on whether the apex gets developed into a flower or continues to grow, two major types of inflorescences are defined – </a:t>
            </a:r>
            <a:r>
              <a:rPr lang="en-US" dirty="0" err="1" smtClean="0">
                <a:solidFill>
                  <a:srgbClr val="231F20"/>
                </a:solidFill>
                <a:latin typeface="Calibri"/>
                <a:ea typeface="Calibri"/>
                <a:cs typeface="Calibri"/>
                <a:sym typeface="Calibri"/>
              </a:rPr>
              <a:t>racemose</a:t>
            </a:r>
            <a:r>
              <a:rPr lang="en-US" dirty="0" smtClean="0">
                <a:solidFill>
                  <a:srgbClr val="231F20"/>
                </a:solidFill>
                <a:latin typeface="Calibri"/>
                <a:ea typeface="Calibri"/>
                <a:cs typeface="Calibri"/>
                <a:sym typeface="Calibri"/>
              </a:rPr>
              <a:t> and </a:t>
            </a:r>
            <a:r>
              <a:rPr lang="en-US" dirty="0" err="1" smtClean="0">
                <a:solidFill>
                  <a:srgbClr val="231F20"/>
                </a:solidFill>
                <a:latin typeface="Calibri"/>
                <a:ea typeface="Calibri"/>
                <a:cs typeface="Calibri"/>
                <a:sym typeface="Calibri"/>
              </a:rPr>
              <a:t>cymose</a:t>
            </a:r>
            <a:r>
              <a:rPr lang="en-US" dirty="0" smtClean="0">
                <a:solidFill>
                  <a:srgbClr val="231F20"/>
                </a:solidFill>
                <a:latin typeface="Calibri"/>
                <a:ea typeface="Calibri"/>
                <a:cs typeface="Calibri"/>
                <a:sym typeface="Calibri"/>
              </a:rPr>
              <a:t>. </a:t>
            </a:r>
            <a:endParaRPr lang="en-US" dirty="0">
              <a:solidFill>
                <a:srgbClr val="231F20"/>
              </a:solidFill>
              <a:latin typeface="Calibri"/>
              <a:ea typeface="Calibri"/>
              <a:cs typeface="Calibri"/>
              <a:sym typeface="Calibri"/>
            </a:endParaRPr>
          </a:p>
        </p:txBody>
      </p:sp>
      <p:sp>
        <p:nvSpPr>
          <p:cNvPr id="7" name="Rectangle 6"/>
          <p:cNvSpPr/>
          <p:nvPr/>
        </p:nvSpPr>
        <p:spPr>
          <a:xfrm>
            <a:off x="354273" y="2259241"/>
            <a:ext cx="2630848" cy="369332"/>
          </a:xfrm>
          <a:prstGeom prst="rect">
            <a:avLst/>
          </a:prstGeom>
        </p:spPr>
        <p:txBody>
          <a:bodyPr wrap="none">
            <a:spAutoFit/>
          </a:bodyPr>
          <a:lstStyle/>
          <a:p>
            <a:pPr lvl="0"/>
            <a:r>
              <a:rPr lang="en-IN" sz="1800" b="1" dirty="0" smtClean="0">
                <a:latin typeface="Calibri"/>
                <a:ea typeface="Calibri"/>
                <a:cs typeface="Calibri"/>
                <a:sym typeface="Calibri"/>
              </a:rPr>
              <a:t>RACEMOSE AND CYMOSE</a:t>
            </a:r>
            <a:endParaRPr lang="en-IN" sz="1800" dirty="0"/>
          </a:p>
        </p:txBody>
      </p:sp>
      <p:sp>
        <p:nvSpPr>
          <p:cNvPr id="8" name="Rectangle 7"/>
          <p:cNvSpPr/>
          <p:nvPr/>
        </p:nvSpPr>
        <p:spPr>
          <a:xfrm>
            <a:off x="438539" y="2815277"/>
            <a:ext cx="7688424" cy="3508653"/>
          </a:xfrm>
          <a:prstGeom prst="rect">
            <a:avLst/>
          </a:prstGeom>
        </p:spPr>
        <p:txBody>
          <a:bodyPr wrap="square">
            <a:spAutoFit/>
          </a:bodyPr>
          <a:lstStyle/>
          <a:p>
            <a:pPr marL="457200" lvl="0" indent="-317500" algn="just">
              <a:lnSpc>
                <a:spcPct val="150000"/>
              </a:lnSpc>
              <a:buClr>
                <a:srgbClr val="231F20"/>
              </a:buClr>
              <a:buSzPts val="1400"/>
              <a:buFont typeface="Calibri"/>
              <a:buChar char="●"/>
            </a:pPr>
            <a:r>
              <a:rPr lang="en-US" dirty="0" smtClean="0">
                <a:solidFill>
                  <a:srgbClr val="231F20"/>
                </a:solidFill>
                <a:latin typeface="Calibri"/>
                <a:ea typeface="Calibri"/>
                <a:cs typeface="Calibri"/>
                <a:sym typeface="Calibri"/>
              </a:rPr>
              <a:t>In </a:t>
            </a:r>
            <a:r>
              <a:rPr lang="en-US" dirty="0" err="1" smtClean="0">
                <a:solidFill>
                  <a:srgbClr val="231F20"/>
                </a:solidFill>
                <a:latin typeface="Calibri"/>
                <a:ea typeface="Calibri"/>
                <a:cs typeface="Calibri"/>
                <a:sym typeface="Calibri"/>
              </a:rPr>
              <a:t>racemose</a:t>
            </a:r>
            <a:r>
              <a:rPr lang="en-US" dirty="0" smtClean="0">
                <a:solidFill>
                  <a:srgbClr val="231F20"/>
                </a:solidFill>
                <a:latin typeface="Calibri"/>
                <a:ea typeface="Calibri"/>
                <a:cs typeface="Calibri"/>
                <a:sym typeface="Calibri"/>
              </a:rPr>
              <a:t> type of inflorescences the main axis continues to grow, the flowers are borne laterally in an </a:t>
            </a:r>
            <a:r>
              <a:rPr lang="en-US" dirty="0" err="1" smtClean="0">
                <a:solidFill>
                  <a:srgbClr val="231F20"/>
                </a:solidFill>
                <a:latin typeface="Calibri"/>
                <a:ea typeface="Calibri"/>
                <a:cs typeface="Calibri"/>
                <a:sym typeface="Calibri"/>
              </a:rPr>
              <a:t>acropetal</a:t>
            </a:r>
            <a:r>
              <a:rPr lang="en-US" dirty="0" smtClean="0">
                <a:solidFill>
                  <a:srgbClr val="231F20"/>
                </a:solidFill>
                <a:latin typeface="Calibri"/>
                <a:ea typeface="Calibri"/>
                <a:cs typeface="Calibri"/>
                <a:sym typeface="Calibri"/>
              </a:rPr>
              <a:t> succession. </a:t>
            </a:r>
            <a:endParaRPr lang="en-US" dirty="0" smtClean="0">
              <a:solidFill>
                <a:srgbClr val="231F20"/>
              </a:solidFill>
              <a:latin typeface="Calibri"/>
              <a:ea typeface="Calibri"/>
              <a:cs typeface="Calibri"/>
              <a:sym typeface="Calibri"/>
            </a:endParaRPr>
          </a:p>
          <a:p>
            <a:pPr marL="457200" lvl="0" indent="-317500" algn="just">
              <a:lnSpc>
                <a:spcPct val="150000"/>
              </a:lnSpc>
              <a:buClr>
                <a:srgbClr val="231F20"/>
              </a:buClr>
              <a:buSzPts val="1400"/>
            </a:pPr>
            <a:endParaRPr lang="en-US" dirty="0" smtClean="0">
              <a:solidFill>
                <a:srgbClr val="231F20"/>
              </a:solidFill>
              <a:latin typeface="Calibri"/>
              <a:ea typeface="Calibri"/>
              <a:cs typeface="Calibri"/>
              <a:sym typeface="Calibri"/>
            </a:endParaRPr>
          </a:p>
          <a:p>
            <a:pPr marL="457200" indent="-317500" algn="just">
              <a:lnSpc>
                <a:spcPct val="150000"/>
              </a:lnSpc>
              <a:buClr>
                <a:srgbClr val="231F20"/>
              </a:buClr>
              <a:buSzPts val="1400"/>
              <a:buFont typeface="Calibri"/>
              <a:buChar char="●"/>
            </a:pPr>
            <a:r>
              <a:rPr lang="en-US" dirty="0" smtClean="0">
                <a:solidFill>
                  <a:srgbClr val="231F20"/>
                </a:solidFill>
                <a:latin typeface="Calibri"/>
                <a:ea typeface="Calibri"/>
                <a:cs typeface="Calibri"/>
                <a:sym typeface="Calibri"/>
              </a:rPr>
              <a:t>In </a:t>
            </a:r>
            <a:r>
              <a:rPr lang="en-US" dirty="0" err="1" smtClean="0">
                <a:solidFill>
                  <a:srgbClr val="231F20"/>
                </a:solidFill>
                <a:latin typeface="Calibri"/>
                <a:ea typeface="Calibri"/>
                <a:cs typeface="Calibri"/>
                <a:sym typeface="Calibri"/>
              </a:rPr>
              <a:t>cymose</a:t>
            </a:r>
            <a:r>
              <a:rPr lang="en-US" dirty="0" smtClean="0">
                <a:solidFill>
                  <a:srgbClr val="231F20"/>
                </a:solidFill>
                <a:latin typeface="Calibri"/>
                <a:ea typeface="Calibri"/>
                <a:cs typeface="Calibri"/>
                <a:sym typeface="Calibri"/>
              </a:rPr>
              <a:t> type of  inflorescence the main axis terminates in a flower ,hence is limited in growth. The flowers are borne in a </a:t>
            </a:r>
            <a:r>
              <a:rPr lang="en-US" dirty="0" err="1" smtClean="0">
                <a:solidFill>
                  <a:srgbClr val="231F20"/>
                </a:solidFill>
                <a:latin typeface="Calibri"/>
                <a:ea typeface="Calibri"/>
                <a:cs typeface="Calibri"/>
                <a:sym typeface="Calibri"/>
              </a:rPr>
              <a:t>basipetal</a:t>
            </a:r>
            <a:r>
              <a:rPr lang="en-US" dirty="0" smtClean="0">
                <a:solidFill>
                  <a:srgbClr val="231F20"/>
                </a:solidFill>
                <a:latin typeface="Calibri"/>
                <a:ea typeface="Calibri"/>
                <a:cs typeface="Calibri"/>
                <a:sym typeface="Calibri"/>
              </a:rPr>
              <a:t> order </a:t>
            </a:r>
            <a:r>
              <a:rPr lang="en-US" sz="2200" dirty="0" smtClean="0">
                <a:solidFill>
                  <a:srgbClr val="231F20"/>
                </a:solidFill>
                <a:latin typeface="Calibri"/>
                <a:ea typeface="Calibri"/>
                <a:cs typeface="Calibri"/>
                <a:sym typeface="Calibri"/>
              </a:rPr>
              <a:t> .</a:t>
            </a:r>
            <a:endParaRPr lang="en-US" sz="2200" dirty="0" smtClean="0">
              <a:solidFill>
                <a:srgbClr val="231F20"/>
              </a:solidFill>
              <a:latin typeface="Calibri"/>
              <a:ea typeface="Calibri"/>
              <a:cs typeface="Calibri"/>
              <a:sym typeface="Calibri"/>
            </a:endParaRPr>
          </a:p>
          <a:p>
            <a:pPr marL="457200" lvl="0" indent="-317500" algn="just">
              <a:lnSpc>
                <a:spcPct val="150000"/>
              </a:lnSpc>
              <a:buClr>
                <a:srgbClr val="231F20"/>
              </a:buClr>
              <a:buSzPts val="1400"/>
            </a:pPr>
            <a:endParaRPr lang="en-US" dirty="0" smtClean="0">
              <a:solidFill>
                <a:srgbClr val="231F20"/>
              </a:solidFill>
              <a:latin typeface="Calibri"/>
              <a:ea typeface="Calibri"/>
              <a:cs typeface="Calibri"/>
              <a:sym typeface="Calibri"/>
            </a:endParaRPr>
          </a:p>
          <a:p>
            <a:pPr marL="457200" lvl="0" indent="-317500" algn="just">
              <a:lnSpc>
                <a:spcPct val="150000"/>
              </a:lnSpc>
              <a:buClr>
                <a:srgbClr val="231F20"/>
              </a:buClr>
              <a:buSzPts val="1400"/>
              <a:buFont typeface="Calibri"/>
              <a:buChar char="●"/>
            </a:pPr>
            <a:endParaRPr lang="en-US" dirty="0" smtClean="0">
              <a:solidFill>
                <a:srgbClr val="231F20"/>
              </a:solidFill>
              <a:latin typeface="Calibri"/>
              <a:ea typeface="Calibri"/>
              <a:cs typeface="Calibri"/>
              <a:sym typeface="Calibri"/>
            </a:endParaRPr>
          </a:p>
          <a:p>
            <a:pPr marL="457200" lvl="0" indent="-317500" algn="just">
              <a:lnSpc>
                <a:spcPct val="150000"/>
              </a:lnSpc>
              <a:buClr>
                <a:srgbClr val="231F20"/>
              </a:buClr>
              <a:buSzPts val="1400"/>
            </a:pPr>
            <a:endParaRPr lang="en-US" dirty="0" smtClean="0">
              <a:solidFill>
                <a:srgbClr val="231F20"/>
              </a:solidFill>
              <a:latin typeface="Calibri"/>
              <a:ea typeface="Calibri"/>
              <a:cs typeface="Calibri"/>
              <a:sym typeface="Calibri"/>
            </a:endParaRPr>
          </a:p>
          <a:p>
            <a:pPr marL="457200" lvl="0" indent="-317500" algn="just">
              <a:lnSpc>
                <a:spcPct val="150000"/>
              </a:lnSpc>
              <a:buClr>
                <a:srgbClr val="231F20"/>
              </a:buClr>
              <a:buSzPts val="1400"/>
              <a:buFont typeface="Calibri"/>
              <a:buChar char="●"/>
            </a:pPr>
            <a:endParaRPr lang="en-US" dirty="0" smtClean="0">
              <a:solidFill>
                <a:srgbClr val="231F20"/>
              </a:solidFill>
              <a:latin typeface="Calibri"/>
              <a:ea typeface="Calibri"/>
              <a:cs typeface="Calibri"/>
              <a:sym typeface="Calibri"/>
            </a:endParaRPr>
          </a:p>
          <a:p>
            <a:pPr marL="457200" lvl="0" indent="-317500" algn="just">
              <a:lnSpc>
                <a:spcPct val="150000"/>
              </a:lnSpc>
              <a:buClr>
                <a:srgbClr val="231F20"/>
              </a:buClr>
              <a:buSzPts val="1400"/>
            </a:pPr>
            <a:endParaRPr lang="en-US" dirty="0">
              <a:solidFill>
                <a:srgbClr val="231F20"/>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pic>
        <p:nvPicPr>
          <p:cNvPr id="62" name="Google Shape;62;p14"/>
          <p:cNvPicPr preferRelativeResize="0"/>
          <p:nvPr/>
        </p:nvPicPr>
        <p:blipFill rotWithShape="1">
          <a:blip r:embed="rId3">
            <a:alphaModFix/>
          </a:blip>
          <a:srcRect/>
          <a:stretch/>
        </p:blipFill>
        <p:spPr>
          <a:xfrm>
            <a:off x="8218350" y="206473"/>
            <a:ext cx="925650" cy="925650"/>
          </a:xfrm>
          <a:prstGeom prst="rect">
            <a:avLst/>
          </a:prstGeom>
          <a:noFill/>
          <a:ln>
            <a:noFill/>
          </a:ln>
        </p:spPr>
      </p:pic>
      <p:sp>
        <p:nvSpPr>
          <p:cNvPr id="63" name="Google Shape;63;p14"/>
          <p:cNvSpPr txBox="1"/>
          <p:nvPr/>
        </p:nvSpPr>
        <p:spPr>
          <a:xfrm>
            <a:off x="272675" y="285050"/>
            <a:ext cx="8688300" cy="780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200"/>
              <a:buFont typeface="Arial"/>
              <a:buNone/>
            </a:pPr>
            <a:endParaRPr sz="1800" b="1" i="0" u="none" strike="noStrike" cap="none">
              <a:solidFill>
                <a:srgbClr val="000000"/>
              </a:solidFill>
              <a:latin typeface="Arial"/>
              <a:ea typeface="Arial"/>
              <a:cs typeface="Arial"/>
              <a:sym typeface="Arial"/>
            </a:endParaRPr>
          </a:p>
        </p:txBody>
      </p:sp>
      <p:sp>
        <p:nvSpPr>
          <p:cNvPr id="64" name="Google Shape;64;p14"/>
          <p:cNvSpPr txBox="1"/>
          <p:nvPr/>
        </p:nvSpPr>
        <p:spPr>
          <a:xfrm>
            <a:off x="272675" y="1437700"/>
            <a:ext cx="8688300" cy="2889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pic>
        <p:nvPicPr>
          <p:cNvPr id="5" name="Google Shape;167;g904e7e3cc6_0_10"/>
          <p:cNvPicPr preferRelativeResize="0"/>
          <p:nvPr/>
        </p:nvPicPr>
        <p:blipFill rotWithShape="1">
          <a:blip r:embed="rId4">
            <a:alphaModFix/>
          </a:blip>
          <a:srcRect t="66386"/>
          <a:stretch/>
        </p:blipFill>
        <p:spPr>
          <a:xfrm>
            <a:off x="477353" y="1436253"/>
            <a:ext cx="3647880" cy="2736000"/>
          </a:xfrm>
          <a:prstGeom prst="rect">
            <a:avLst/>
          </a:prstGeom>
          <a:noFill/>
          <a:ln>
            <a:noFill/>
          </a:ln>
        </p:spPr>
      </p:pic>
      <p:pic>
        <p:nvPicPr>
          <p:cNvPr id="6" name="Google Shape;168;g904e7e3cc6_0_10"/>
          <p:cNvPicPr preferRelativeResize="0"/>
          <p:nvPr/>
        </p:nvPicPr>
        <p:blipFill rotWithShape="1">
          <a:blip r:embed="rId4">
            <a:alphaModFix/>
          </a:blip>
          <a:srcRect b="38612"/>
          <a:stretch/>
        </p:blipFill>
        <p:spPr>
          <a:xfrm>
            <a:off x="4836707" y="1266723"/>
            <a:ext cx="3140965" cy="335339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pic>
        <p:nvPicPr>
          <p:cNvPr id="62" name="Google Shape;62;p14"/>
          <p:cNvPicPr preferRelativeResize="0"/>
          <p:nvPr/>
        </p:nvPicPr>
        <p:blipFill rotWithShape="1">
          <a:blip r:embed="rId3">
            <a:alphaModFix/>
          </a:blip>
          <a:srcRect/>
          <a:stretch/>
        </p:blipFill>
        <p:spPr>
          <a:xfrm>
            <a:off x="8218350" y="206473"/>
            <a:ext cx="925650" cy="925650"/>
          </a:xfrm>
          <a:prstGeom prst="rect">
            <a:avLst/>
          </a:prstGeom>
          <a:noFill/>
          <a:ln>
            <a:noFill/>
          </a:ln>
        </p:spPr>
      </p:pic>
      <p:sp>
        <p:nvSpPr>
          <p:cNvPr id="63" name="Google Shape;63;p14"/>
          <p:cNvSpPr txBox="1"/>
          <p:nvPr/>
        </p:nvSpPr>
        <p:spPr>
          <a:xfrm>
            <a:off x="291336" y="378356"/>
            <a:ext cx="8688300" cy="780900"/>
          </a:xfrm>
          <a:prstGeom prst="rect">
            <a:avLst/>
          </a:prstGeom>
          <a:noFill/>
          <a:ln>
            <a:noFill/>
          </a:ln>
        </p:spPr>
        <p:txBody>
          <a:bodyPr spcFirstLastPara="1" wrap="square" lIns="91425" tIns="91425" rIns="91425" bIns="91425" anchor="t" anchorCtr="0">
            <a:noAutofit/>
          </a:bodyPr>
          <a:lstStyle/>
          <a:p>
            <a:pPr lvl="0"/>
            <a:r>
              <a:rPr lang="en-US" sz="2200" b="1" dirty="0" smtClean="0">
                <a:solidFill>
                  <a:srgbClr val="FF0000"/>
                </a:solidFill>
                <a:latin typeface="Calibri"/>
                <a:ea typeface="Calibri"/>
                <a:cs typeface="Calibri"/>
                <a:sym typeface="Calibri"/>
              </a:rPr>
              <a:t>FOUR WHORLS OF A FLOWER</a:t>
            </a:r>
            <a:endParaRPr lang="en-US" sz="2200" dirty="0"/>
          </a:p>
        </p:txBody>
      </p:sp>
      <p:sp>
        <p:nvSpPr>
          <p:cNvPr id="64" name="Google Shape;64;p14"/>
          <p:cNvSpPr txBox="1"/>
          <p:nvPr/>
        </p:nvSpPr>
        <p:spPr>
          <a:xfrm>
            <a:off x="272675" y="1437700"/>
            <a:ext cx="8688300" cy="2889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5" name="Rectangle 4"/>
          <p:cNvSpPr/>
          <p:nvPr/>
        </p:nvSpPr>
        <p:spPr>
          <a:xfrm>
            <a:off x="485192" y="1269895"/>
            <a:ext cx="7128588" cy="2677656"/>
          </a:xfrm>
          <a:prstGeom prst="rect">
            <a:avLst/>
          </a:prstGeom>
        </p:spPr>
        <p:txBody>
          <a:bodyPr wrap="square">
            <a:spAutoFit/>
          </a:bodyPr>
          <a:lstStyle/>
          <a:p>
            <a:pPr marL="457200" lvl="0" indent="-317500" algn="just">
              <a:lnSpc>
                <a:spcPct val="150000"/>
              </a:lnSpc>
              <a:buClr>
                <a:srgbClr val="231F20"/>
              </a:buClr>
              <a:buSzPts val="1400"/>
              <a:buFont typeface="Calibri"/>
              <a:buChar char="●"/>
            </a:pPr>
            <a:r>
              <a:rPr lang="en-US" dirty="0" smtClean="0">
                <a:solidFill>
                  <a:srgbClr val="231F20"/>
                </a:solidFill>
                <a:latin typeface="Calibri"/>
                <a:ea typeface="Calibri"/>
                <a:cs typeface="Calibri"/>
                <a:sym typeface="Calibri"/>
              </a:rPr>
              <a:t>The flower is the reproductive unit in the angiosperms. </a:t>
            </a:r>
            <a:endParaRPr lang="en-US" dirty="0" smtClean="0">
              <a:latin typeface="Calibri"/>
              <a:ea typeface="Calibri"/>
              <a:cs typeface="Calibri"/>
              <a:sym typeface="Calibri"/>
            </a:endParaRPr>
          </a:p>
          <a:p>
            <a:pPr marL="457200" lvl="0" indent="-317500" algn="just">
              <a:lnSpc>
                <a:spcPct val="150000"/>
              </a:lnSpc>
              <a:buClr>
                <a:srgbClr val="231F20"/>
              </a:buClr>
              <a:buSzPts val="1400"/>
              <a:buFont typeface="Calibri"/>
              <a:buChar char="●"/>
            </a:pPr>
            <a:r>
              <a:rPr lang="en-US" dirty="0" smtClean="0">
                <a:solidFill>
                  <a:srgbClr val="231F20"/>
                </a:solidFill>
                <a:latin typeface="Calibri"/>
                <a:ea typeface="Calibri"/>
                <a:cs typeface="Calibri"/>
                <a:sym typeface="Calibri"/>
              </a:rPr>
              <a:t>A typical flower has four different kinds of whorls arranged successively on the swollen end of the stalk or pedicel, called thalamus or receptacle.</a:t>
            </a:r>
            <a:endParaRPr lang="en-US" dirty="0" smtClean="0">
              <a:latin typeface="Calibri"/>
              <a:ea typeface="Calibri"/>
              <a:cs typeface="Calibri"/>
              <a:sym typeface="Calibri"/>
            </a:endParaRPr>
          </a:p>
          <a:p>
            <a:pPr marL="457200" lvl="0" indent="-317500" algn="just">
              <a:lnSpc>
                <a:spcPct val="150000"/>
              </a:lnSpc>
              <a:buClr>
                <a:srgbClr val="231F20"/>
              </a:buClr>
              <a:buSzPts val="1400"/>
              <a:buFont typeface="Calibri"/>
              <a:buChar char="●"/>
            </a:pPr>
            <a:r>
              <a:rPr lang="en-US" dirty="0" smtClean="0">
                <a:solidFill>
                  <a:srgbClr val="231F20"/>
                </a:solidFill>
                <a:latin typeface="Calibri"/>
                <a:ea typeface="Calibri"/>
                <a:cs typeface="Calibri"/>
                <a:sym typeface="Calibri"/>
              </a:rPr>
              <a:t>Calyx and corolla are accessory </a:t>
            </a:r>
            <a:r>
              <a:rPr lang="en-US" dirty="0" err="1" smtClean="0">
                <a:solidFill>
                  <a:srgbClr val="231F20"/>
                </a:solidFill>
                <a:latin typeface="Calibri"/>
                <a:ea typeface="Calibri"/>
                <a:cs typeface="Calibri"/>
                <a:sym typeface="Calibri"/>
              </a:rPr>
              <a:t>organs,while</a:t>
            </a:r>
            <a:r>
              <a:rPr lang="en-US" dirty="0" smtClean="0">
                <a:solidFill>
                  <a:srgbClr val="231F20"/>
                </a:solidFill>
                <a:latin typeface="Calibri"/>
                <a:ea typeface="Calibri"/>
                <a:cs typeface="Calibri"/>
                <a:sym typeface="Calibri"/>
              </a:rPr>
              <a:t> </a:t>
            </a:r>
            <a:r>
              <a:rPr lang="en-US" dirty="0" err="1" smtClean="0">
                <a:solidFill>
                  <a:srgbClr val="231F20"/>
                </a:solidFill>
                <a:latin typeface="Calibri"/>
                <a:ea typeface="Calibri"/>
                <a:cs typeface="Calibri"/>
                <a:sym typeface="Calibri"/>
              </a:rPr>
              <a:t>androecium</a:t>
            </a:r>
            <a:r>
              <a:rPr lang="en-US" dirty="0" smtClean="0">
                <a:solidFill>
                  <a:srgbClr val="231F20"/>
                </a:solidFill>
                <a:latin typeface="Calibri"/>
                <a:ea typeface="Calibri"/>
                <a:cs typeface="Calibri"/>
                <a:sym typeface="Calibri"/>
              </a:rPr>
              <a:t> and </a:t>
            </a:r>
            <a:r>
              <a:rPr lang="en-US" dirty="0" err="1" smtClean="0">
                <a:solidFill>
                  <a:srgbClr val="231F20"/>
                </a:solidFill>
                <a:latin typeface="Calibri"/>
                <a:ea typeface="Calibri"/>
                <a:cs typeface="Calibri"/>
                <a:sym typeface="Calibri"/>
              </a:rPr>
              <a:t>gynoecium</a:t>
            </a:r>
            <a:r>
              <a:rPr lang="en-US" dirty="0" smtClean="0">
                <a:solidFill>
                  <a:srgbClr val="231F20"/>
                </a:solidFill>
                <a:latin typeface="Calibri"/>
                <a:ea typeface="Calibri"/>
                <a:cs typeface="Calibri"/>
                <a:sym typeface="Calibri"/>
              </a:rPr>
              <a:t> are reproductive organs. </a:t>
            </a:r>
          </a:p>
          <a:p>
            <a:pPr marL="457200" lvl="0" indent="-317500" algn="just">
              <a:lnSpc>
                <a:spcPct val="150000"/>
              </a:lnSpc>
              <a:buClr>
                <a:srgbClr val="231F20"/>
              </a:buClr>
              <a:buSzPts val="1400"/>
              <a:buFont typeface="Calibri"/>
              <a:buChar char="●"/>
            </a:pPr>
            <a:r>
              <a:rPr lang="en-US" dirty="0" smtClean="0">
                <a:solidFill>
                  <a:srgbClr val="231F20"/>
                </a:solidFill>
                <a:latin typeface="Calibri"/>
                <a:ea typeface="Calibri"/>
                <a:cs typeface="Calibri"/>
                <a:sym typeface="Calibri"/>
              </a:rPr>
              <a:t>In some flowers like lily, the calyx and corolla are not distinct and are termed as </a:t>
            </a:r>
            <a:r>
              <a:rPr lang="en-US" dirty="0" err="1" smtClean="0">
                <a:solidFill>
                  <a:srgbClr val="231F20"/>
                </a:solidFill>
                <a:latin typeface="Calibri"/>
                <a:ea typeface="Calibri"/>
                <a:cs typeface="Calibri"/>
                <a:sym typeface="Calibri"/>
              </a:rPr>
              <a:t>perianth</a:t>
            </a:r>
            <a:r>
              <a:rPr lang="en-US" dirty="0" smtClean="0">
                <a:solidFill>
                  <a:srgbClr val="231F20"/>
                </a:solidFill>
                <a:latin typeface="Calibri"/>
                <a:ea typeface="Calibri"/>
                <a:cs typeface="Calibri"/>
                <a:sym typeface="Calibri"/>
              </a:rPr>
              <a:t>.</a:t>
            </a:r>
          </a:p>
          <a:p>
            <a:pPr marL="457200" lvl="0" indent="-317500" algn="just">
              <a:lnSpc>
                <a:spcPct val="150000"/>
              </a:lnSpc>
              <a:buClr>
                <a:srgbClr val="231F20"/>
              </a:buClr>
              <a:buSzPts val="1400"/>
              <a:buFont typeface="Calibri"/>
              <a:buChar char="●"/>
            </a:pPr>
            <a:r>
              <a:rPr lang="en-US" dirty="0" smtClean="0">
                <a:solidFill>
                  <a:srgbClr val="231F20"/>
                </a:solidFill>
                <a:latin typeface="Calibri"/>
                <a:ea typeface="Calibri"/>
                <a:cs typeface="Calibri"/>
                <a:sym typeface="Calibri"/>
              </a:rPr>
              <a:t>When a flower has both </a:t>
            </a:r>
            <a:r>
              <a:rPr lang="en-US" dirty="0" err="1" smtClean="0">
                <a:solidFill>
                  <a:srgbClr val="231F20"/>
                </a:solidFill>
                <a:latin typeface="Calibri"/>
                <a:ea typeface="Calibri"/>
                <a:cs typeface="Calibri"/>
                <a:sym typeface="Calibri"/>
              </a:rPr>
              <a:t>androecium</a:t>
            </a:r>
            <a:r>
              <a:rPr lang="en-US" dirty="0" smtClean="0">
                <a:solidFill>
                  <a:srgbClr val="231F20"/>
                </a:solidFill>
                <a:latin typeface="Calibri"/>
                <a:ea typeface="Calibri"/>
                <a:cs typeface="Calibri"/>
                <a:sym typeface="Calibri"/>
              </a:rPr>
              <a:t> and </a:t>
            </a:r>
            <a:r>
              <a:rPr lang="en-US" dirty="0" err="1" smtClean="0">
                <a:solidFill>
                  <a:srgbClr val="231F20"/>
                </a:solidFill>
                <a:latin typeface="Calibri"/>
                <a:ea typeface="Calibri"/>
                <a:cs typeface="Calibri"/>
                <a:sym typeface="Calibri"/>
              </a:rPr>
              <a:t>gynoecium</a:t>
            </a:r>
            <a:r>
              <a:rPr lang="en-US" dirty="0" smtClean="0">
                <a:solidFill>
                  <a:srgbClr val="231F20"/>
                </a:solidFill>
                <a:latin typeface="Calibri"/>
                <a:ea typeface="Calibri"/>
                <a:cs typeface="Calibri"/>
                <a:sym typeface="Calibri"/>
              </a:rPr>
              <a:t>, it is bisexual. </a:t>
            </a:r>
          </a:p>
          <a:p>
            <a:pPr marL="457200" lvl="0" indent="-317500" algn="just">
              <a:lnSpc>
                <a:spcPct val="150000"/>
              </a:lnSpc>
              <a:buClr>
                <a:schemeClr val="dk1"/>
              </a:buClr>
              <a:buSzPts val="1400"/>
              <a:buChar char="●"/>
            </a:pPr>
            <a:r>
              <a:rPr lang="en-US" dirty="0" smtClean="0">
                <a:solidFill>
                  <a:srgbClr val="231F20"/>
                </a:solidFill>
                <a:latin typeface="Calibri"/>
                <a:ea typeface="Calibri"/>
                <a:cs typeface="Calibri"/>
                <a:sym typeface="Calibri"/>
              </a:rPr>
              <a:t>A flower having either</a:t>
            </a:r>
            <a:r>
              <a:rPr lang="en-US" dirty="0" smtClean="0">
                <a:solidFill>
                  <a:schemeClr val="dk1"/>
                </a:solidFill>
              </a:rPr>
              <a:t> </a:t>
            </a:r>
            <a:r>
              <a:rPr lang="en-US" dirty="0" smtClean="0">
                <a:solidFill>
                  <a:srgbClr val="231F20"/>
                </a:solidFill>
                <a:latin typeface="Calibri"/>
                <a:ea typeface="Calibri"/>
                <a:cs typeface="Calibri"/>
                <a:sym typeface="Calibri"/>
              </a:rPr>
              <a:t>only stamens or only </a:t>
            </a:r>
            <a:r>
              <a:rPr lang="en-US" dirty="0" err="1" smtClean="0">
                <a:solidFill>
                  <a:srgbClr val="231F20"/>
                </a:solidFill>
                <a:latin typeface="Calibri"/>
                <a:ea typeface="Calibri"/>
                <a:cs typeface="Calibri"/>
                <a:sym typeface="Calibri"/>
              </a:rPr>
              <a:t>carpels</a:t>
            </a:r>
            <a:r>
              <a:rPr lang="en-US" dirty="0" smtClean="0">
                <a:solidFill>
                  <a:srgbClr val="231F20"/>
                </a:solidFill>
                <a:latin typeface="Calibri"/>
                <a:ea typeface="Calibri"/>
                <a:cs typeface="Calibri"/>
                <a:sym typeface="Calibri"/>
              </a:rPr>
              <a:t> is unisexual.</a:t>
            </a:r>
            <a:endParaRPr lang="en-US" dirty="0">
              <a:solidFill>
                <a:schemeClr val="dk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pic>
        <p:nvPicPr>
          <p:cNvPr id="62" name="Google Shape;62;p14"/>
          <p:cNvPicPr preferRelativeResize="0"/>
          <p:nvPr/>
        </p:nvPicPr>
        <p:blipFill rotWithShape="1">
          <a:blip r:embed="rId3">
            <a:alphaModFix/>
          </a:blip>
          <a:srcRect/>
          <a:stretch/>
        </p:blipFill>
        <p:spPr>
          <a:xfrm>
            <a:off x="8218350" y="206473"/>
            <a:ext cx="925650" cy="925650"/>
          </a:xfrm>
          <a:prstGeom prst="rect">
            <a:avLst/>
          </a:prstGeom>
          <a:noFill/>
          <a:ln>
            <a:noFill/>
          </a:ln>
        </p:spPr>
      </p:pic>
      <p:sp>
        <p:nvSpPr>
          <p:cNvPr id="63" name="Google Shape;63;p14"/>
          <p:cNvSpPr txBox="1"/>
          <p:nvPr/>
        </p:nvSpPr>
        <p:spPr>
          <a:xfrm>
            <a:off x="272675" y="285050"/>
            <a:ext cx="8688300" cy="780900"/>
          </a:xfrm>
          <a:prstGeom prst="rect">
            <a:avLst/>
          </a:prstGeom>
          <a:noFill/>
          <a:ln>
            <a:noFill/>
          </a:ln>
        </p:spPr>
        <p:txBody>
          <a:bodyPr spcFirstLastPara="1" wrap="square" lIns="91425" tIns="91425" rIns="91425" bIns="91425" anchor="t" anchorCtr="0">
            <a:noAutofit/>
          </a:bodyPr>
          <a:lstStyle/>
          <a:p>
            <a:pPr lvl="0"/>
            <a:r>
              <a:rPr lang="en-IN" sz="2200" b="1" dirty="0" smtClean="0">
                <a:solidFill>
                  <a:srgbClr val="FF0000"/>
                </a:solidFill>
                <a:latin typeface="Calibri"/>
                <a:ea typeface="Calibri"/>
                <a:cs typeface="Calibri"/>
                <a:sym typeface="Calibri"/>
              </a:rPr>
              <a:t>FLOWER-SYMMETRY</a:t>
            </a:r>
            <a:endParaRPr lang="en-IN" sz="2200" dirty="0"/>
          </a:p>
        </p:txBody>
      </p:sp>
      <p:sp>
        <p:nvSpPr>
          <p:cNvPr id="64" name="Google Shape;64;p14"/>
          <p:cNvSpPr txBox="1"/>
          <p:nvPr/>
        </p:nvSpPr>
        <p:spPr>
          <a:xfrm>
            <a:off x="272675" y="1437700"/>
            <a:ext cx="8688300" cy="2889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5" name="Rectangle 4"/>
          <p:cNvSpPr/>
          <p:nvPr/>
        </p:nvSpPr>
        <p:spPr>
          <a:xfrm>
            <a:off x="578496" y="961054"/>
            <a:ext cx="7445829" cy="4339650"/>
          </a:xfrm>
          <a:prstGeom prst="rect">
            <a:avLst/>
          </a:prstGeom>
        </p:spPr>
        <p:txBody>
          <a:bodyPr wrap="square">
            <a:spAutoFit/>
          </a:bodyPr>
          <a:lstStyle/>
          <a:p>
            <a:pPr marL="457200" lvl="0" indent="-317500" algn="just">
              <a:lnSpc>
                <a:spcPct val="150000"/>
              </a:lnSpc>
              <a:buClr>
                <a:srgbClr val="231F20"/>
              </a:buClr>
              <a:buSzPts val="1400"/>
              <a:buFont typeface="Calibri"/>
              <a:buChar char="●"/>
            </a:pPr>
            <a:r>
              <a:rPr lang="en-US" dirty="0" smtClean="0">
                <a:solidFill>
                  <a:srgbClr val="231F20"/>
                </a:solidFill>
                <a:latin typeface="Calibri"/>
                <a:ea typeface="Calibri"/>
                <a:cs typeface="Calibri"/>
                <a:sym typeface="Calibri"/>
              </a:rPr>
              <a:t>When a flower can be divided into two equal radial halves in any radial plane passing through the centre, it is said to be </a:t>
            </a:r>
            <a:r>
              <a:rPr lang="en-US" dirty="0" err="1" smtClean="0">
                <a:solidFill>
                  <a:srgbClr val="231F20"/>
                </a:solidFill>
                <a:latin typeface="Calibri"/>
                <a:ea typeface="Calibri"/>
                <a:cs typeface="Calibri"/>
                <a:sym typeface="Calibri"/>
              </a:rPr>
              <a:t>actinomorphic</a:t>
            </a:r>
            <a:r>
              <a:rPr lang="en-US" dirty="0" smtClean="0">
                <a:solidFill>
                  <a:srgbClr val="231F20"/>
                </a:solidFill>
                <a:latin typeface="Calibri"/>
                <a:ea typeface="Calibri"/>
                <a:cs typeface="Calibri"/>
                <a:sym typeface="Calibri"/>
              </a:rPr>
              <a:t>, e.g., mustard, </a:t>
            </a:r>
            <a:r>
              <a:rPr lang="en-US" dirty="0" err="1" smtClean="0">
                <a:solidFill>
                  <a:srgbClr val="231F20"/>
                </a:solidFill>
                <a:latin typeface="Calibri"/>
                <a:ea typeface="Calibri"/>
                <a:cs typeface="Calibri"/>
                <a:sym typeface="Calibri"/>
              </a:rPr>
              <a:t>datura</a:t>
            </a:r>
            <a:r>
              <a:rPr lang="en-US" dirty="0" smtClean="0">
                <a:solidFill>
                  <a:srgbClr val="231F20"/>
                </a:solidFill>
                <a:latin typeface="Calibri"/>
                <a:ea typeface="Calibri"/>
                <a:cs typeface="Calibri"/>
                <a:sym typeface="Calibri"/>
              </a:rPr>
              <a:t>, </a:t>
            </a:r>
            <a:r>
              <a:rPr lang="en-US" dirty="0" err="1" smtClean="0">
                <a:solidFill>
                  <a:srgbClr val="231F20"/>
                </a:solidFill>
                <a:latin typeface="Calibri"/>
                <a:ea typeface="Calibri"/>
                <a:cs typeface="Calibri"/>
                <a:sym typeface="Calibri"/>
              </a:rPr>
              <a:t>chilli</a:t>
            </a:r>
            <a:r>
              <a:rPr lang="en-US" dirty="0" smtClean="0">
                <a:solidFill>
                  <a:srgbClr val="231F20"/>
                </a:solidFill>
                <a:latin typeface="Calibri"/>
                <a:ea typeface="Calibri"/>
                <a:cs typeface="Calibri"/>
                <a:sym typeface="Calibri"/>
              </a:rPr>
              <a:t>. </a:t>
            </a:r>
            <a:endParaRPr lang="en-US" dirty="0" smtClean="0"/>
          </a:p>
          <a:p>
            <a:pPr marL="457200" lvl="0" indent="-317500" algn="just">
              <a:lnSpc>
                <a:spcPct val="150000"/>
              </a:lnSpc>
              <a:buClr>
                <a:srgbClr val="231F20"/>
              </a:buClr>
              <a:buSzPts val="1400"/>
              <a:buFont typeface="Calibri"/>
              <a:buChar char="●"/>
            </a:pPr>
            <a:r>
              <a:rPr lang="en-US" dirty="0" smtClean="0">
                <a:solidFill>
                  <a:srgbClr val="231F20"/>
                </a:solidFill>
                <a:latin typeface="Calibri"/>
                <a:ea typeface="Calibri"/>
                <a:cs typeface="Calibri"/>
                <a:sym typeface="Calibri"/>
              </a:rPr>
              <a:t>When it can be divided into two similar halves only in one particular vertical plane, it is </a:t>
            </a:r>
            <a:r>
              <a:rPr lang="en-US" dirty="0" err="1" smtClean="0">
                <a:solidFill>
                  <a:srgbClr val="231F20"/>
                </a:solidFill>
                <a:latin typeface="Calibri"/>
                <a:ea typeface="Calibri"/>
                <a:cs typeface="Calibri"/>
                <a:sym typeface="Calibri"/>
              </a:rPr>
              <a:t>zygomorphic</a:t>
            </a:r>
            <a:r>
              <a:rPr lang="en-US" dirty="0" smtClean="0">
                <a:solidFill>
                  <a:srgbClr val="231F20"/>
                </a:solidFill>
                <a:latin typeface="Calibri"/>
                <a:ea typeface="Calibri"/>
                <a:cs typeface="Calibri"/>
                <a:sym typeface="Calibri"/>
              </a:rPr>
              <a:t>, e.g., pea, </a:t>
            </a:r>
            <a:r>
              <a:rPr lang="en-US" dirty="0" err="1" smtClean="0">
                <a:solidFill>
                  <a:srgbClr val="231F20"/>
                </a:solidFill>
                <a:latin typeface="Calibri"/>
                <a:ea typeface="Calibri"/>
                <a:cs typeface="Calibri"/>
                <a:sym typeface="Calibri"/>
              </a:rPr>
              <a:t>gulmohur</a:t>
            </a:r>
            <a:r>
              <a:rPr lang="en-US" dirty="0" smtClean="0">
                <a:solidFill>
                  <a:srgbClr val="231F20"/>
                </a:solidFill>
                <a:latin typeface="Calibri"/>
                <a:ea typeface="Calibri"/>
                <a:cs typeface="Calibri"/>
                <a:sym typeface="Calibri"/>
              </a:rPr>
              <a:t>, bean, Cassia.</a:t>
            </a:r>
          </a:p>
          <a:p>
            <a:pPr marL="457200" lvl="0" indent="-317500" algn="just">
              <a:lnSpc>
                <a:spcPct val="150000"/>
              </a:lnSpc>
              <a:buClr>
                <a:srgbClr val="231F20"/>
              </a:buClr>
              <a:buSzPts val="1400"/>
              <a:buFont typeface="Calibri"/>
              <a:buChar char="●"/>
            </a:pPr>
            <a:r>
              <a:rPr lang="en-US" dirty="0" smtClean="0">
                <a:solidFill>
                  <a:srgbClr val="231F20"/>
                </a:solidFill>
                <a:latin typeface="Calibri"/>
                <a:ea typeface="Calibri"/>
                <a:cs typeface="Calibri"/>
                <a:sym typeface="Calibri"/>
              </a:rPr>
              <a:t> A flower is asymmetric (irregular) if it cannot be divided into two similar halves by any vertical plane passing through the centre, as in </a:t>
            </a:r>
            <a:r>
              <a:rPr lang="en-US" dirty="0" err="1" smtClean="0">
                <a:solidFill>
                  <a:srgbClr val="231F20"/>
                </a:solidFill>
                <a:latin typeface="Calibri"/>
                <a:ea typeface="Calibri"/>
                <a:cs typeface="Calibri"/>
                <a:sym typeface="Calibri"/>
              </a:rPr>
              <a:t>Canna</a:t>
            </a:r>
            <a:r>
              <a:rPr lang="en-US" dirty="0" smtClean="0">
                <a:solidFill>
                  <a:srgbClr val="231F20"/>
                </a:solidFill>
                <a:latin typeface="Calibri"/>
                <a:ea typeface="Calibri"/>
                <a:cs typeface="Calibri"/>
                <a:sym typeface="Calibri"/>
              </a:rPr>
              <a:t>. </a:t>
            </a:r>
          </a:p>
          <a:p>
            <a:pPr marL="457200" lvl="0" indent="-317500" algn="just">
              <a:lnSpc>
                <a:spcPct val="150000"/>
              </a:lnSpc>
              <a:buClr>
                <a:srgbClr val="231F20"/>
              </a:buClr>
              <a:buSzPts val="1400"/>
              <a:buFont typeface="Calibri"/>
              <a:buChar char="●"/>
            </a:pPr>
            <a:r>
              <a:rPr lang="en-US" dirty="0" smtClean="0">
                <a:solidFill>
                  <a:srgbClr val="231F20"/>
                </a:solidFill>
                <a:latin typeface="Calibri"/>
                <a:ea typeface="Calibri"/>
                <a:cs typeface="Calibri"/>
                <a:sym typeface="Calibri"/>
              </a:rPr>
              <a:t>A flower may be </a:t>
            </a:r>
            <a:r>
              <a:rPr lang="en-US" dirty="0" err="1" smtClean="0">
                <a:solidFill>
                  <a:srgbClr val="231F20"/>
                </a:solidFill>
                <a:latin typeface="Calibri"/>
                <a:ea typeface="Calibri"/>
                <a:cs typeface="Calibri"/>
                <a:sym typeface="Calibri"/>
              </a:rPr>
              <a:t>trimerous</a:t>
            </a:r>
            <a:r>
              <a:rPr lang="en-US" dirty="0" smtClean="0">
                <a:solidFill>
                  <a:srgbClr val="231F20"/>
                </a:solidFill>
                <a:latin typeface="Calibri"/>
                <a:ea typeface="Calibri"/>
                <a:cs typeface="Calibri"/>
                <a:sym typeface="Calibri"/>
              </a:rPr>
              <a:t>, tetramerous or  </a:t>
            </a:r>
            <a:r>
              <a:rPr lang="en-US" dirty="0" err="1" smtClean="0">
                <a:solidFill>
                  <a:srgbClr val="231F20"/>
                </a:solidFill>
                <a:latin typeface="Calibri"/>
                <a:ea typeface="Calibri"/>
                <a:cs typeface="Calibri"/>
                <a:sym typeface="Calibri"/>
              </a:rPr>
              <a:t>pentamerous</a:t>
            </a:r>
            <a:r>
              <a:rPr lang="en-US" dirty="0" smtClean="0">
                <a:solidFill>
                  <a:srgbClr val="231F20"/>
                </a:solidFill>
                <a:latin typeface="Calibri"/>
                <a:ea typeface="Calibri"/>
                <a:cs typeface="Calibri"/>
                <a:sym typeface="Calibri"/>
              </a:rPr>
              <a:t> when the floral appendages are in multiple of 3, 4 or 5, respectively. Flowers with bracts-reduced leaf found at the base of the pedicel-are called </a:t>
            </a:r>
            <a:r>
              <a:rPr lang="en-US" dirty="0" err="1" smtClean="0">
                <a:solidFill>
                  <a:srgbClr val="231F20"/>
                </a:solidFill>
                <a:latin typeface="Calibri"/>
                <a:ea typeface="Calibri"/>
                <a:cs typeface="Calibri"/>
                <a:sym typeface="Calibri"/>
              </a:rPr>
              <a:t>bracteate</a:t>
            </a:r>
            <a:r>
              <a:rPr lang="en-US" dirty="0" smtClean="0">
                <a:solidFill>
                  <a:srgbClr val="231F20"/>
                </a:solidFill>
                <a:latin typeface="Calibri"/>
                <a:ea typeface="Calibri"/>
                <a:cs typeface="Calibri"/>
                <a:sym typeface="Calibri"/>
              </a:rPr>
              <a:t> and those without bracts, </a:t>
            </a:r>
            <a:r>
              <a:rPr lang="en-US" dirty="0" err="1" smtClean="0">
                <a:solidFill>
                  <a:srgbClr val="231F20"/>
                </a:solidFill>
                <a:latin typeface="Calibri"/>
                <a:ea typeface="Calibri"/>
                <a:cs typeface="Calibri"/>
                <a:sym typeface="Calibri"/>
              </a:rPr>
              <a:t>ebracteate</a:t>
            </a:r>
            <a:endParaRPr lang="en-US" dirty="0" smtClean="0">
              <a:solidFill>
                <a:schemeClr val="dk1"/>
              </a:solidFill>
            </a:endParaRPr>
          </a:p>
          <a:p>
            <a:pPr marL="457200" lvl="0" algn="just">
              <a:lnSpc>
                <a:spcPct val="150000"/>
              </a:lnSpc>
            </a:pPr>
            <a:endParaRPr lang="en-US" b="1" dirty="0" smtClean="0">
              <a:solidFill>
                <a:srgbClr val="231F20"/>
              </a:solidFill>
              <a:latin typeface="Calibri"/>
              <a:ea typeface="Calibri"/>
              <a:cs typeface="Calibri"/>
              <a:sym typeface="Calibri"/>
            </a:endParaRPr>
          </a:p>
          <a:p>
            <a:pPr lvl="0" algn="just">
              <a:lnSpc>
                <a:spcPct val="150000"/>
              </a:lnSpc>
            </a:pPr>
            <a:endParaRPr lang="en-US" sz="2200" b="1" dirty="0" smtClean="0"/>
          </a:p>
          <a:p>
            <a:pPr lvl="0" algn="just">
              <a:lnSpc>
                <a:spcPct val="150000"/>
              </a:lnSpc>
            </a:pPr>
            <a:r>
              <a:rPr lang="en-US" sz="2200" b="1" dirty="0" smtClean="0">
                <a:solidFill>
                  <a:srgbClr val="231F20"/>
                </a:solidFill>
                <a:latin typeface="Calibri"/>
                <a:ea typeface="Calibri"/>
                <a:cs typeface="Calibri"/>
                <a:sym typeface="Calibri"/>
              </a:rPr>
              <a:t>.</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pic>
        <p:nvPicPr>
          <p:cNvPr id="62" name="Google Shape;62;p14"/>
          <p:cNvPicPr preferRelativeResize="0"/>
          <p:nvPr/>
        </p:nvPicPr>
        <p:blipFill rotWithShape="1">
          <a:blip r:embed="rId3">
            <a:alphaModFix/>
          </a:blip>
          <a:srcRect/>
          <a:stretch/>
        </p:blipFill>
        <p:spPr>
          <a:xfrm>
            <a:off x="8218350" y="206473"/>
            <a:ext cx="925650" cy="925650"/>
          </a:xfrm>
          <a:prstGeom prst="rect">
            <a:avLst/>
          </a:prstGeom>
          <a:noFill/>
          <a:ln>
            <a:noFill/>
          </a:ln>
        </p:spPr>
      </p:pic>
      <p:sp>
        <p:nvSpPr>
          <p:cNvPr id="63" name="Google Shape;63;p14"/>
          <p:cNvSpPr txBox="1"/>
          <p:nvPr/>
        </p:nvSpPr>
        <p:spPr>
          <a:xfrm>
            <a:off x="272675" y="285050"/>
            <a:ext cx="8688300" cy="780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200"/>
              <a:buFont typeface="Arial"/>
              <a:buNone/>
            </a:pPr>
            <a:endParaRPr sz="1800" b="1" i="0" u="none" strike="noStrike" cap="none">
              <a:solidFill>
                <a:srgbClr val="000000"/>
              </a:solidFill>
              <a:latin typeface="Arial"/>
              <a:ea typeface="Arial"/>
              <a:cs typeface="Arial"/>
              <a:sym typeface="Arial"/>
            </a:endParaRPr>
          </a:p>
        </p:txBody>
      </p:sp>
      <p:sp>
        <p:nvSpPr>
          <p:cNvPr id="64" name="Google Shape;64;p14"/>
          <p:cNvSpPr txBox="1"/>
          <p:nvPr/>
        </p:nvSpPr>
        <p:spPr>
          <a:xfrm>
            <a:off x="272675" y="1437700"/>
            <a:ext cx="8688300" cy="2889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5" name="Rectangle 4"/>
          <p:cNvSpPr/>
          <p:nvPr/>
        </p:nvSpPr>
        <p:spPr>
          <a:xfrm>
            <a:off x="225543" y="309143"/>
            <a:ext cx="5848076" cy="430887"/>
          </a:xfrm>
          <a:prstGeom prst="rect">
            <a:avLst/>
          </a:prstGeom>
        </p:spPr>
        <p:txBody>
          <a:bodyPr wrap="none">
            <a:spAutoFit/>
          </a:bodyPr>
          <a:lstStyle/>
          <a:p>
            <a:pPr lvl="0"/>
            <a:r>
              <a:rPr lang="en-US" sz="2200" b="1" dirty="0" smtClean="0">
                <a:solidFill>
                  <a:srgbClr val="FF0000"/>
                </a:solidFill>
                <a:latin typeface="Calibri"/>
                <a:ea typeface="Calibri"/>
                <a:cs typeface="Calibri"/>
                <a:sym typeface="Calibri"/>
              </a:rPr>
              <a:t>POSITION OF THE FLORAL PARTS ON THALAMUS</a:t>
            </a:r>
            <a:endParaRPr lang="en-US" sz="2200" dirty="0"/>
          </a:p>
        </p:txBody>
      </p:sp>
      <p:sp>
        <p:nvSpPr>
          <p:cNvPr id="6" name="Rectangle 5"/>
          <p:cNvSpPr/>
          <p:nvPr/>
        </p:nvSpPr>
        <p:spPr>
          <a:xfrm>
            <a:off x="522513" y="1434790"/>
            <a:ext cx="3965511" cy="2354491"/>
          </a:xfrm>
          <a:prstGeom prst="rect">
            <a:avLst/>
          </a:prstGeom>
        </p:spPr>
        <p:txBody>
          <a:bodyPr wrap="square">
            <a:spAutoFit/>
          </a:bodyPr>
          <a:lstStyle/>
          <a:p>
            <a:pPr lvl="0" algn="just">
              <a:lnSpc>
                <a:spcPct val="150000"/>
              </a:lnSpc>
              <a:buSzPct val="103000"/>
              <a:buFont typeface="Arial" pitchFamily="34" charset="0"/>
              <a:buChar char="•"/>
            </a:pPr>
            <a:r>
              <a:rPr lang="en-US" dirty="0" smtClean="0">
                <a:solidFill>
                  <a:srgbClr val="231F20"/>
                </a:solidFill>
                <a:latin typeface="Calibri"/>
                <a:ea typeface="Calibri"/>
                <a:cs typeface="Calibri"/>
                <a:sym typeface="Calibri"/>
              </a:rPr>
              <a:t>Based on the position of calyx, corolla and </a:t>
            </a:r>
            <a:r>
              <a:rPr lang="en-US" dirty="0" err="1" smtClean="0">
                <a:solidFill>
                  <a:srgbClr val="231F20"/>
                </a:solidFill>
                <a:latin typeface="Calibri"/>
                <a:ea typeface="Calibri"/>
                <a:cs typeface="Calibri"/>
                <a:sym typeface="Calibri"/>
              </a:rPr>
              <a:t>androecium</a:t>
            </a:r>
            <a:r>
              <a:rPr lang="en-US" dirty="0" smtClean="0">
                <a:solidFill>
                  <a:srgbClr val="231F20"/>
                </a:solidFill>
                <a:latin typeface="Calibri"/>
                <a:ea typeface="Calibri"/>
                <a:cs typeface="Calibri"/>
                <a:sym typeface="Calibri"/>
              </a:rPr>
              <a:t> in respect of the ovary on thalamus, the flowers are classified </a:t>
            </a:r>
            <a:r>
              <a:rPr lang="en-US" dirty="0" smtClean="0"/>
              <a:t>. </a:t>
            </a:r>
            <a:r>
              <a:rPr lang="en-US" dirty="0" smtClean="0">
                <a:solidFill>
                  <a:srgbClr val="231F20"/>
                </a:solidFill>
                <a:latin typeface="Calibri"/>
                <a:ea typeface="Calibri"/>
                <a:cs typeface="Calibri"/>
                <a:sym typeface="Calibri"/>
              </a:rPr>
              <a:t>In the </a:t>
            </a:r>
            <a:r>
              <a:rPr lang="en-US" b="1" dirty="0" err="1" smtClean="0">
                <a:solidFill>
                  <a:srgbClr val="231F20"/>
                </a:solidFill>
                <a:latin typeface="Calibri"/>
                <a:ea typeface="Calibri"/>
                <a:cs typeface="Calibri"/>
                <a:sym typeface="Calibri"/>
              </a:rPr>
              <a:t>hypogynous</a:t>
            </a:r>
            <a:r>
              <a:rPr lang="en-US" b="1" dirty="0" smtClean="0">
                <a:solidFill>
                  <a:srgbClr val="231F20"/>
                </a:solidFill>
                <a:latin typeface="Calibri"/>
                <a:ea typeface="Calibri"/>
                <a:cs typeface="Calibri"/>
                <a:sym typeface="Calibri"/>
              </a:rPr>
              <a:t> flower</a:t>
            </a:r>
            <a:r>
              <a:rPr lang="en-US" dirty="0" smtClean="0">
                <a:solidFill>
                  <a:srgbClr val="231F20"/>
                </a:solidFill>
                <a:latin typeface="Calibri"/>
                <a:ea typeface="Calibri"/>
                <a:cs typeface="Calibri"/>
                <a:sym typeface="Calibri"/>
              </a:rPr>
              <a:t> the </a:t>
            </a:r>
            <a:r>
              <a:rPr lang="en-US" dirty="0" err="1" smtClean="0">
                <a:solidFill>
                  <a:srgbClr val="231F20"/>
                </a:solidFill>
                <a:latin typeface="Calibri"/>
                <a:ea typeface="Calibri"/>
                <a:cs typeface="Calibri"/>
                <a:sym typeface="Calibri"/>
              </a:rPr>
              <a:t>gynoecium</a:t>
            </a:r>
            <a:r>
              <a:rPr lang="en-US" dirty="0" smtClean="0">
                <a:solidFill>
                  <a:srgbClr val="231F20"/>
                </a:solidFill>
                <a:latin typeface="Calibri"/>
                <a:ea typeface="Calibri"/>
                <a:cs typeface="Calibri"/>
                <a:sym typeface="Calibri"/>
              </a:rPr>
              <a:t> occupies the highest position while the other parts are situated below it. The ovary in such flowers is said to be </a:t>
            </a:r>
            <a:r>
              <a:rPr lang="en-US" b="1" dirty="0" smtClean="0">
                <a:solidFill>
                  <a:srgbClr val="231F20"/>
                </a:solidFill>
                <a:latin typeface="Calibri"/>
                <a:ea typeface="Calibri"/>
                <a:cs typeface="Calibri"/>
                <a:sym typeface="Calibri"/>
              </a:rPr>
              <a:t>superior,</a:t>
            </a:r>
            <a:r>
              <a:rPr lang="en-US" dirty="0" smtClean="0">
                <a:solidFill>
                  <a:srgbClr val="231F20"/>
                </a:solidFill>
                <a:latin typeface="Calibri"/>
                <a:ea typeface="Calibri"/>
                <a:cs typeface="Calibri"/>
                <a:sym typeface="Calibri"/>
              </a:rPr>
              <a:t> e.g., mustard, china rose and </a:t>
            </a:r>
            <a:r>
              <a:rPr lang="en-US" dirty="0" err="1" smtClean="0">
                <a:solidFill>
                  <a:srgbClr val="231F20"/>
                </a:solidFill>
                <a:latin typeface="Calibri"/>
                <a:ea typeface="Calibri"/>
                <a:cs typeface="Calibri"/>
                <a:sym typeface="Calibri"/>
              </a:rPr>
              <a:t>brinjal</a:t>
            </a:r>
            <a:r>
              <a:rPr lang="en-US" dirty="0" smtClean="0">
                <a:solidFill>
                  <a:srgbClr val="231F20"/>
                </a:solidFill>
                <a:latin typeface="Calibri"/>
                <a:ea typeface="Calibri"/>
                <a:cs typeface="Calibri"/>
                <a:sym typeface="Calibri"/>
              </a:rPr>
              <a:t>.</a:t>
            </a:r>
            <a:endParaRPr lang="en-US" dirty="0">
              <a:solidFill>
                <a:srgbClr val="231F20"/>
              </a:solidFill>
              <a:latin typeface="Calibri"/>
              <a:ea typeface="Calibri"/>
              <a:cs typeface="Calibri"/>
              <a:sym typeface="Calibri"/>
            </a:endParaRPr>
          </a:p>
        </p:txBody>
      </p:sp>
      <p:pic>
        <p:nvPicPr>
          <p:cNvPr id="7" name="Google Shape;193;p18"/>
          <p:cNvPicPr preferRelativeResize="0"/>
          <p:nvPr/>
        </p:nvPicPr>
        <p:blipFill rotWithShape="1">
          <a:blip r:embed="rId4">
            <a:alphaModFix/>
          </a:blip>
          <a:srcRect l="3253" t="18692" r="67905" b="17661"/>
          <a:stretch/>
        </p:blipFill>
        <p:spPr>
          <a:xfrm>
            <a:off x="4618652" y="1562044"/>
            <a:ext cx="4086808" cy="22681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pic>
        <p:nvPicPr>
          <p:cNvPr id="62" name="Google Shape;62;p14"/>
          <p:cNvPicPr preferRelativeResize="0"/>
          <p:nvPr/>
        </p:nvPicPr>
        <p:blipFill rotWithShape="1">
          <a:blip r:embed="rId3">
            <a:alphaModFix/>
          </a:blip>
          <a:srcRect/>
          <a:stretch/>
        </p:blipFill>
        <p:spPr>
          <a:xfrm>
            <a:off x="8218350" y="206473"/>
            <a:ext cx="925650" cy="925650"/>
          </a:xfrm>
          <a:prstGeom prst="rect">
            <a:avLst/>
          </a:prstGeom>
          <a:noFill/>
          <a:ln>
            <a:noFill/>
          </a:ln>
        </p:spPr>
      </p:pic>
      <p:sp>
        <p:nvSpPr>
          <p:cNvPr id="63" name="Google Shape;63;p14"/>
          <p:cNvSpPr txBox="1"/>
          <p:nvPr/>
        </p:nvSpPr>
        <p:spPr>
          <a:xfrm>
            <a:off x="272675" y="285050"/>
            <a:ext cx="8688300" cy="780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200"/>
              <a:buFont typeface="Arial"/>
              <a:buNone/>
            </a:pPr>
            <a:endParaRPr sz="1800" b="1" i="0" u="none" strike="noStrike" cap="none">
              <a:solidFill>
                <a:srgbClr val="000000"/>
              </a:solidFill>
              <a:latin typeface="Arial"/>
              <a:ea typeface="Arial"/>
              <a:cs typeface="Arial"/>
              <a:sym typeface="Arial"/>
            </a:endParaRPr>
          </a:p>
        </p:txBody>
      </p:sp>
      <p:sp>
        <p:nvSpPr>
          <p:cNvPr id="64" name="Google Shape;64;p14"/>
          <p:cNvSpPr txBox="1"/>
          <p:nvPr/>
        </p:nvSpPr>
        <p:spPr>
          <a:xfrm>
            <a:off x="272675" y="1437700"/>
            <a:ext cx="8688300" cy="2889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5" name="Rectangle 4"/>
          <p:cNvSpPr/>
          <p:nvPr/>
        </p:nvSpPr>
        <p:spPr>
          <a:xfrm>
            <a:off x="438539" y="1428421"/>
            <a:ext cx="3564294" cy="2031325"/>
          </a:xfrm>
          <a:prstGeom prst="rect">
            <a:avLst/>
          </a:prstGeom>
        </p:spPr>
        <p:txBody>
          <a:bodyPr wrap="square">
            <a:spAutoFit/>
          </a:bodyPr>
          <a:lstStyle/>
          <a:p>
            <a:pPr lvl="0" algn="just">
              <a:lnSpc>
                <a:spcPct val="150000"/>
              </a:lnSpc>
              <a:buFont typeface="Arial" pitchFamily="34" charset="0"/>
              <a:buChar char="•"/>
            </a:pPr>
            <a:r>
              <a:rPr lang="en-US" dirty="0" smtClean="0">
                <a:solidFill>
                  <a:srgbClr val="231F20"/>
                </a:solidFill>
                <a:latin typeface="Calibri"/>
                <a:ea typeface="Calibri"/>
                <a:cs typeface="Calibri"/>
                <a:sym typeface="Calibri"/>
              </a:rPr>
              <a:t>If </a:t>
            </a:r>
            <a:r>
              <a:rPr lang="en-US" dirty="0" err="1" smtClean="0">
                <a:solidFill>
                  <a:srgbClr val="231F20"/>
                </a:solidFill>
                <a:latin typeface="Calibri"/>
                <a:ea typeface="Calibri"/>
                <a:cs typeface="Calibri"/>
                <a:sym typeface="Calibri"/>
              </a:rPr>
              <a:t>gynoecium</a:t>
            </a:r>
            <a:r>
              <a:rPr lang="en-US" dirty="0" smtClean="0">
                <a:solidFill>
                  <a:srgbClr val="231F20"/>
                </a:solidFill>
                <a:latin typeface="Calibri"/>
                <a:ea typeface="Calibri"/>
                <a:cs typeface="Calibri"/>
                <a:sym typeface="Calibri"/>
              </a:rPr>
              <a:t> is situated in the centre and other parts of the flower are located on the rim of the thalamus almost at the same level, it is called</a:t>
            </a:r>
            <a:r>
              <a:rPr lang="en-US" b="1" dirty="0" smtClean="0">
                <a:solidFill>
                  <a:srgbClr val="231F20"/>
                </a:solidFill>
                <a:latin typeface="Calibri"/>
                <a:ea typeface="Calibri"/>
                <a:cs typeface="Calibri"/>
                <a:sym typeface="Calibri"/>
              </a:rPr>
              <a:t> </a:t>
            </a:r>
            <a:r>
              <a:rPr lang="en-US" b="1" dirty="0" err="1" smtClean="0">
                <a:solidFill>
                  <a:srgbClr val="231F20"/>
                </a:solidFill>
                <a:latin typeface="Calibri"/>
                <a:ea typeface="Calibri"/>
                <a:cs typeface="Calibri"/>
                <a:sym typeface="Calibri"/>
              </a:rPr>
              <a:t>perigynous</a:t>
            </a:r>
            <a:r>
              <a:rPr lang="en-US" dirty="0" smtClean="0">
                <a:solidFill>
                  <a:srgbClr val="231F20"/>
                </a:solidFill>
                <a:latin typeface="Calibri"/>
                <a:ea typeface="Calibri"/>
                <a:cs typeface="Calibri"/>
                <a:sym typeface="Calibri"/>
              </a:rPr>
              <a:t>.  The ovary here is said to be </a:t>
            </a:r>
            <a:r>
              <a:rPr lang="en-US" b="1" dirty="0" smtClean="0">
                <a:solidFill>
                  <a:srgbClr val="231F20"/>
                </a:solidFill>
                <a:latin typeface="Calibri"/>
                <a:ea typeface="Calibri"/>
                <a:cs typeface="Calibri"/>
                <a:sym typeface="Calibri"/>
              </a:rPr>
              <a:t>half inferior</a:t>
            </a:r>
          </a:p>
          <a:p>
            <a:pPr lvl="0" algn="just">
              <a:lnSpc>
                <a:spcPct val="150000"/>
              </a:lnSpc>
            </a:pPr>
            <a:r>
              <a:rPr lang="en-US" dirty="0" smtClean="0">
                <a:solidFill>
                  <a:srgbClr val="231F20"/>
                </a:solidFill>
                <a:latin typeface="Calibri"/>
                <a:ea typeface="Calibri"/>
                <a:cs typeface="Calibri"/>
                <a:sym typeface="Calibri"/>
              </a:rPr>
              <a:t>e.g., plum, rose, peach. </a:t>
            </a:r>
            <a:endParaRPr lang="en-US" dirty="0"/>
          </a:p>
        </p:txBody>
      </p:sp>
      <p:pic>
        <p:nvPicPr>
          <p:cNvPr id="6" name="Google Shape;201;p19"/>
          <p:cNvPicPr preferRelativeResize="0"/>
          <p:nvPr/>
        </p:nvPicPr>
        <p:blipFill rotWithShape="1">
          <a:blip r:embed="rId4">
            <a:alphaModFix/>
          </a:blip>
          <a:srcRect/>
          <a:stretch/>
        </p:blipFill>
        <p:spPr>
          <a:xfrm>
            <a:off x="4726495" y="1412948"/>
            <a:ext cx="3624403" cy="2309965"/>
          </a:xfrm>
          <a:prstGeom prst="rect">
            <a:avLst/>
          </a:prstGeom>
          <a:noFill/>
          <a:ln>
            <a:noFill/>
          </a:ln>
        </p:spPr>
      </p:pic>
      <p:sp>
        <p:nvSpPr>
          <p:cNvPr id="7" name="Rectangle 6"/>
          <p:cNvSpPr/>
          <p:nvPr/>
        </p:nvSpPr>
        <p:spPr>
          <a:xfrm>
            <a:off x="337510" y="533079"/>
            <a:ext cx="5848076" cy="430887"/>
          </a:xfrm>
          <a:prstGeom prst="rect">
            <a:avLst/>
          </a:prstGeom>
        </p:spPr>
        <p:txBody>
          <a:bodyPr wrap="none">
            <a:spAutoFit/>
          </a:bodyPr>
          <a:lstStyle/>
          <a:p>
            <a:pPr lvl="0"/>
            <a:r>
              <a:rPr lang="en-US" sz="2200" b="1" dirty="0" smtClean="0">
                <a:solidFill>
                  <a:srgbClr val="FF0000"/>
                </a:solidFill>
                <a:latin typeface="Calibri"/>
                <a:ea typeface="Calibri"/>
                <a:cs typeface="Calibri"/>
                <a:sym typeface="Calibri"/>
              </a:rPr>
              <a:t>POSITION OF THE FLORAL PARTS ON THALAMUS</a:t>
            </a:r>
            <a:endParaRPr lang="en-US" sz="22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pic>
        <p:nvPicPr>
          <p:cNvPr id="62" name="Google Shape;62;p14"/>
          <p:cNvPicPr preferRelativeResize="0"/>
          <p:nvPr/>
        </p:nvPicPr>
        <p:blipFill rotWithShape="1">
          <a:blip r:embed="rId3">
            <a:alphaModFix/>
          </a:blip>
          <a:srcRect/>
          <a:stretch/>
        </p:blipFill>
        <p:spPr>
          <a:xfrm>
            <a:off x="8218350" y="206473"/>
            <a:ext cx="925650" cy="925650"/>
          </a:xfrm>
          <a:prstGeom prst="rect">
            <a:avLst/>
          </a:prstGeom>
          <a:noFill/>
          <a:ln>
            <a:noFill/>
          </a:ln>
        </p:spPr>
      </p:pic>
      <p:sp>
        <p:nvSpPr>
          <p:cNvPr id="63" name="Google Shape;63;p14"/>
          <p:cNvSpPr txBox="1"/>
          <p:nvPr/>
        </p:nvSpPr>
        <p:spPr>
          <a:xfrm>
            <a:off x="272675" y="285050"/>
            <a:ext cx="8688300" cy="780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200"/>
              <a:buFont typeface="Arial"/>
              <a:buNone/>
            </a:pPr>
            <a:endParaRPr sz="1800" b="1" i="0" u="none" strike="noStrike" cap="none">
              <a:solidFill>
                <a:srgbClr val="000000"/>
              </a:solidFill>
              <a:latin typeface="Arial"/>
              <a:ea typeface="Arial"/>
              <a:cs typeface="Arial"/>
              <a:sym typeface="Arial"/>
            </a:endParaRPr>
          </a:p>
        </p:txBody>
      </p:sp>
      <p:sp>
        <p:nvSpPr>
          <p:cNvPr id="64" name="Google Shape;64;p14"/>
          <p:cNvSpPr txBox="1"/>
          <p:nvPr/>
        </p:nvSpPr>
        <p:spPr>
          <a:xfrm>
            <a:off x="272675" y="1437700"/>
            <a:ext cx="8688300" cy="2889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5" name="Rectangle 4"/>
          <p:cNvSpPr/>
          <p:nvPr/>
        </p:nvSpPr>
        <p:spPr>
          <a:xfrm>
            <a:off x="494522" y="1213817"/>
            <a:ext cx="3918857" cy="2031325"/>
          </a:xfrm>
          <a:prstGeom prst="rect">
            <a:avLst/>
          </a:prstGeom>
        </p:spPr>
        <p:txBody>
          <a:bodyPr wrap="square">
            <a:spAutoFit/>
          </a:bodyPr>
          <a:lstStyle/>
          <a:p>
            <a:pPr lvl="0" algn="just">
              <a:lnSpc>
                <a:spcPct val="150000"/>
              </a:lnSpc>
              <a:buFont typeface="Arial" pitchFamily="34" charset="0"/>
              <a:buChar char="•"/>
            </a:pPr>
            <a:r>
              <a:rPr lang="en-US" dirty="0" smtClean="0">
                <a:solidFill>
                  <a:srgbClr val="231F20"/>
                </a:solidFill>
                <a:latin typeface="Calibri"/>
                <a:ea typeface="Calibri"/>
                <a:cs typeface="Calibri"/>
                <a:sym typeface="Calibri"/>
              </a:rPr>
              <a:t>In </a:t>
            </a:r>
            <a:r>
              <a:rPr lang="en-US" b="1" dirty="0" err="1" smtClean="0">
                <a:solidFill>
                  <a:srgbClr val="231F20"/>
                </a:solidFill>
                <a:latin typeface="Calibri"/>
                <a:ea typeface="Calibri"/>
                <a:cs typeface="Calibri"/>
                <a:sym typeface="Calibri"/>
              </a:rPr>
              <a:t>epigynous</a:t>
            </a:r>
            <a:r>
              <a:rPr lang="en-US" b="1" dirty="0" smtClean="0">
                <a:solidFill>
                  <a:srgbClr val="231F20"/>
                </a:solidFill>
                <a:latin typeface="Calibri"/>
                <a:ea typeface="Calibri"/>
                <a:cs typeface="Calibri"/>
                <a:sym typeface="Calibri"/>
              </a:rPr>
              <a:t> flowers</a:t>
            </a:r>
            <a:r>
              <a:rPr lang="en-US" dirty="0" smtClean="0">
                <a:solidFill>
                  <a:srgbClr val="231F20"/>
                </a:solidFill>
                <a:latin typeface="Calibri"/>
                <a:ea typeface="Calibri"/>
                <a:cs typeface="Calibri"/>
                <a:sym typeface="Calibri"/>
              </a:rPr>
              <a:t>, the margin of thalamus grows upward enclosing the ovary completely and getting fused with it, the other parts of flower arise above the ovary. Hence, the ovary is said to be</a:t>
            </a:r>
            <a:r>
              <a:rPr lang="en-US" b="1" dirty="0" smtClean="0">
                <a:solidFill>
                  <a:srgbClr val="231F20"/>
                </a:solidFill>
                <a:latin typeface="Calibri"/>
                <a:ea typeface="Calibri"/>
                <a:cs typeface="Calibri"/>
                <a:sym typeface="Calibri"/>
              </a:rPr>
              <a:t> inferior</a:t>
            </a:r>
            <a:r>
              <a:rPr lang="en-US" dirty="0" smtClean="0">
                <a:solidFill>
                  <a:srgbClr val="231F20"/>
                </a:solidFill>
                <a:latin typeface="Calibri"/>
                <a:ea typeface="Calibri"/>
                <a:cs typeface="Calibri"/>
                <a:sym typeface="Calibri"/>
              </a:rPr>
              <a:t> as in flowers of guava and cucumber, and the ray florets of sunflower.</a:t>
            </a:r>
            <a:endParaRPr lang="en-US" dirty="0"/>
          </a:p>
        </p:txBody>
      </p:sp>
      <p:pic>
        <p:nvPicPr>
          <p:cNvPr id="6" name="Google Shape;209;p20"/>
          <p:cNvPicPr preferRelativeResize="0"/>
          <p:nvPr/>
        </p:nvPicPr>
        <p:blipFill rotWithShape="1">
          <a:blip r:embed="rId4">
            <a:alphaModFix/>
          </a:blip>
          <a:srcRect/>
          <a:stretch/>
        </p:blipFill>
        <p:spPr>
          <a:xfrm>
            <a:off x="5011669" y="1306899"/>
            <a:ext cx="2722775" cy="2635300"/>
          </a:xfrm>
          <a:prstGeom prst="rect">
            <a:avLst/>
          </a:prstGeom>
          <a:noFill/>
          <a:ln>
            <a:noFill/>
          </a:ln>
        </p:spPr>
      </p:pic>
      <p:sp>
        <p:nvSpPr>
          <p:cNvPr id="7" name="Rectangle 6"/>
          <p:cNvSpPr/>
          <p:nvPr/>
        </p:nvSpPr>
        <p:spPr>
          <a:xfrm>
            <a:off x="346841" y="411780"/>
            <a:ext cx="5848076" cy="430887"/>
          </a:xfrm>
          <a:prstGeom prst="rect">
            <a:avLst/>
          </a:prstGeom>
        </p:spPr>
        <p:txBody>
          <a:bodyPr wrap="none">
            <a:spAutoFit/>
          </a:bodyPr>
          <a:lstStyle/>
          <a:p>
            <a:pPr lvl="0"/>
            <a:r>
              <a:rPr lang="en-US" sz="2200" b="1" dirty="0" smtClean="0">
                <a:solidFill>
                  <a:srgbClr val="FF0000"/>
                </a:solidFill>
                <a:latin typeface="Calibri"/>
                <a:ea typeface="Calibri"/>
                <a:cs typeface="Calibri"/>
                <a:sym typeface="Calibri"/>
              </a:rPr>
              <a:t>POSITION OF THE FLORAL PARTS ON THALAMUS</a:t>
            </a:r>
            <a:endParaRPr lang="en-US" sz="22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pic>
        <p:nvPicPr>
          <p:cNvPr id="62" name="Google Shape;62;p14"/>
          <p:cNvPicPr preferRelativeResize="0"/>
          <p:nvPr/>
        </p:nvPicPr>
        <p:blipFill rotWithShape="1">
          <a:blip r:embed="rId3">
            <a:alphaModFix/>
          </a:blip>
          <a:srcRect/>
          <a:stretch/>
        </p:blipFill>
        <p:spPr>
          <a:xfrm>
            <a:off x="8218350" y="206473"/>
            <a:ext cx="925650" cy="925650"/>
          </a:xfrm>
          <a:prstGeom prst="rect">
            <a:avLst/>
          </a:prstGeom>
          <a:noFill/>
          <a:ln>
            <a:noFill/>
          </a:ln>
        </p:spPr>
      </p:pic>
      <p:sp>
        <p:nvSpPr>
          <p:cNvPr id="63" name="Google Shape;63;p14"/>
          <p:cNvSpPr txBox="1"/>
          <p:nvPr/>
        </p:nvSpPr>
        <p:spPr>
          <a:xfrm>
            <a:off x="254013" y="1199450"/>
            <a:ext cx="8688300" cy="780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200"/>
              <a:buFont typeface="Arial"/>
              <a:buNone/>
            </a:pPr>
            <a:endParaRPr sz="1800" b="1" i="0" u="none" strike="noStrike" cap="none">
              <a:solidFill>
                <a:srgbClr val="000000"/>
              </a:solidFill>
              <a:latin typeface="Arial"/>
              <a:ea typeface="Arial"/>
              <a:cs typeface="Arial"/>
              <a:sym typeface="Arial"/>
            </a:endParaRPr>
          </a:p>
        </p:txBody>
      </p:sp>
      <p:sp>
        <p:nvSpPr>
          <p:cNvPr id="64" name="Google Shape;64;p14"/>
          <p:cNvSpPr txBox="1"/>
          <p:nvPr/>
        </p:nvSpPr>
        <p:spPr>
          <a:xfrm>
            <a:off x="272675" y="1437700"/>
            <a:ext cx="8688300" cy="2889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5" name="Rectangle 4"/>
          <p:cNvSpPr/>
          <p:nvPr/>
        </p:nvSpPr>
        <p:spPr>
          <a:xfrm>
            <a:off x="386519" y="346466"/>
            <a:ext cx="1261884" cy="430887"/>
          </a:xfrm>
          <a:prstGeom prst="rect">
            <a:avLst/>
          </a:prstGeom>
        </p:spPr>
        <p:txBody>
          <a:bodyPr wrap="none">
            <a:spAutoFit/>
          </a:bodyPr>
          <a:lstStyle/>
          <a:p>
            <a:pPr lvl="0"/>
            <a:r>
              <a:rPr lang="en-IN" sz="2200" b="1" dirty="0" smtClean="0">
                <a:solidFill>
                  <a:srgbClr val="FF0000"/>
                </a:solidFill>
                <a:latin typeface="Calibri"/>
                <a:ea typeface="Calibri"/>
                <a:cs typeface="Calibri"/>
                <a:sym typeface="Calibri"/>
              </a:rPr>
              <a:t>THE LEAF</a:t>
            </a:r>
            <a:endParaRPr lang="en-IN" sz="2200" dirty="0">
              <a:latin typeface="Calibri"/>
              <a:ea typeface="Calibri"/>
              <a:cs typeface="Calibri"/>
              <a:sym typeface="Calibri"/>
            </a:endParaRPr>
          </a:p>
        </p:txBody>
      </p:sp>
      <p:sp>
        <p:nvSpPr>
          <p:cNvPr id="6" name="Rectangle 5"/>
          <p:cNvSpPr/>
          <p:nvPr/>
        </p:nvSpPr>
        <p:spPr>
          <a:xfrm>
            <a:off x="401216" y="1433950"/>
            <a:ext cx="7744408" cy="1600438"/>
          </a:xfrm>
          <a:prstGeom prst="rect">
            <a:avLst/>
          </a:prstGeom>
        </p:spPr>
        <p:txBody>
          <a:bodyPr wrap="square">
            <a:spAutoFit/>
          </a:bodyPr>
          <a:lstStyle/>
          <a:p>
            <a:pPr marL="457200" lvl="0" indent="-317500" algn="just">
              <a:buSzPts val="1400"/>
              <a:buFont typeface="Calibri"/>
              <a:buChar char="●"/>
            </a:pPr>
            <a:r>
              <a:rPr lang="en-US" dirty="0" smtClean="0">
                <a:latin typeface="Calibri"/>
                <a:ea typeface="Calibri"/>
                <a:cs typeface="Calibri"/>
                <a:sym typeface="Calibri"/>
              </a:rPr>
              <a:t>The leaf is a lateral, generally flattened structure borne on the stem. </a:t>
            </a:r>
          </a:p>
          <a:p>
            <a:pPr marL="457200" lvl="0" algn="just"/>
            <a:endParaRPr lang="en-US" dirty="0" smtClean="0">
              <a:latin typeface="Calibri"/>
              <a:ea typeface="Calibri"/>
              <a:cs typeface="Calibri"/>
              <a:sym typeface="Calibri"/>
            </a:endParaRPr>
          </a:p>
          <a:p>
            <a:pPr marL="457200" lvl="0" indent="-317500" algn="just">
              <a:buSzPts val="1400"/>
              <a:buFont typeface="Calibri"/>
              <a:buChar char="●"/>
            </a:pPr>
            <a:r>
              <a:rPr lang="en-US" dirty="0" smtClean="0">
                <a:latin typeface="Calibri"/>
                <a:ea typeface="Calibri"/>
                <a:cs typeface="Calibri"/>
                <a:sym typeface="Calibri"/>
              </a:rPr>
              <a:t>It develops at the node and bears a bud in its </a:t>
            </a:r>
            <a:r>
              <a:rPr lang="en-US" dirty="0" err="1" smtClean="0">
                <a:latin typeface="Calibri"/>
                <a:ea typeface="Calibri"/>
                <a:cs typeface="Calibri"/>
                <a:sym typeface="Calibri"/>
              </a:rPr>
              <a:t>axil</a:t>
            </a:r>
            <a:r>
              <a:rPr lang="en-US" dirty="0" smtClean="0">
                <a:latin typeface="Calibri"/>
                <a:ea typeface="Calibri"/>
                <a:cs typeface="Calibri"/>
                <a:sym typeface="Calibri"/>
              </a:rPr>
              <a:t>. The </a:t>
            </a:r>
            <a:r>
              <a:rPr lang="en-US" dirty="0" err="1" smtClean="0">
                <a:latin typeface="Calibri"/>
                <a:ea typeface="Calibri"/>
                <a:cs typeface="Calibri"/>
                <a:sym typeface="Calibri"/>
              </a:rPr>
              <a:t>axillary</a:t>
            </a:r>
            <a:r>
              <a:rPr lang="en-US" dirty="0" smtClean="0">
                <a:latin typeface="Calibri"/>
                <a:ea typeface="Calibri"/>
                <a:cs typeface="Calibri"/>
                <a:sym typeface="Calibri"/>
              </a:rPr>
              <a:t> bud later develops into a branch. </a:t>
            </a:r>
          </a:p>
          <a:p>
            <a:pPr marL="457200" lvl="0" algn="just"/>
            <a:endParaRPr lang="en-US" dirty="0" smtClean="0">
              <a:latin typeface="Calibri"/>
              <a:ea typeface="Calibri"/>
              <a:cs typeface="Calibri"/>
              <a:sym typeface="Calibri"/>
            </a:endParaRPr>
          </a:p>
          <a:p>
            <a:pPr marL="457200" lvl="0" indent="-317500" algn="just">
              <a:buSzPts val="1400"/>
              <a:buFont typeface="Calibri"/>
              <a:buChar char="●"/>
            </a:pPr>
            <a:r>
              <a:rPr lang="en-US" dirty="0" smtClean="0">
                <a:latin typeface="Calibri"/>
                <a:ea typeface="Calibri"/>
                <a:cs typeface="Calibri"/>
                <a:sym typeface="Calibri"/>
              </a:rPr>
              <a:t>Leaves originate from shoot apical </a:t>
            </a:r>
            <a:r>
              <a:rPr lang="en-US" dirty="0" err="1" smtClean="0">
                <a:latin typeface="Calibri"/>
                <a:ea typeface="Calibri"/>
                <a:cs typeface="Calibri"/>
                <a:sym typeface="Calibri"/>
              </a:rPr>
              <a:t>meristems</a:t>
            </a:r>
            <a:r>
              <a:rPr lang="en-US" dirty="0" smtClean="0">
                <a:latin typeface="Calibri"/>
                <a:ea typeface="Calibri"/>
                <a:cs typeface="Calibri"/>
                <a:sym typeface="Calibri"/>
              </a:rPr>
              <a:t> and are arranged in an </a:t>
            </a:r>
            <a:r>
              <a:rPr lang="en-US" dirty="0" err="1" smtClean="0">
                <a:latin typeface="Calibri"/>
                <a:ea typeface="Calibri"/>
                <a:cs typeface="Calibri"/>
                <a:sym typeface="Calibri"/>
              </a:rPr>
              <a:t>acropetal</a:t>
            </a:r>
            <a:r>
              <a:rPr lang="en-US" dirty="0" smtClean="0">
                <a:latin typeface="Calibri"/>
                <a:ea typeface="Calibri"/>
                <a:cs typeface="Calibri"/>
                <a:sym typeface="Calibri"/>
              </a:rPr>
              <a:t> order. </a:t>
            </a:r>
          </a:p>
          <a:p>
            <a:pPr marL="457200" lvl="0" algn="just"/>
            <a:endParaRPr lang="en-US" dirty="0" smtClean="0">
              <a:latin typeface="Calibri"/>
              <a:ea typeface="Calibri"/>
              <a:cs typeface="Calibri"/>
              <a:sym typeface="Calibri"/>
            </a:endParaRPr>
          </a:p>
          <a:p>
            <a:pPr marL="457200" lvl="0" indent="-317500" algn="just">
              <a:buSzPts val="1400"/>
              <a:buFont typeface="Calibri"/>
              <a:buChar char="●"/>
            </a:pPr>
            <a:r>
              <a:rPr lang="en-US" dirty="0" smtClean="0">
                <a:latin typeface="Calibri"/>
                <a:ea typeface="Calibri"/>
                <a:cs typeface="Calibri"/>
                <a:sym typeface="Calibri"/>
              </a:rPr>
              <a:t>They are the most important vegetative organs for photosynthesis.</a:t>
            </a:r>
            <a:endParaRPr lang="en-US" dirty="0">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pic>
        <p:nvPicPr>
          <p:cNvPr id="76" name="Google Shape;76;p16"/>
          <p:cNvPicPr preferRelativeResize="0"/>
          <p:nvPr/>
        </p:nvPicPr>
        <p:blipFill rotWithShape="1">
          <a:blip r:embed="rId3">
            <a:alphaModFix/>
          </a:blip>
          <a:srcRect/>
          <a:stretch/>
        </p:blipFill>
        <p:spPr>
          <a:xfrm>
            <a:off x="8218350" y="206473"/>
            <a:ext cx="925650" cy="925650"/>
          </a:xfrm>
          <a:prstGeom prst="rect">
            <a:avLst/>
          </a:prstGeom>
          <a:noFill/>
          <a:ln>
            <a:noFill/>
          </a:ln>
        </p:spPr>
      </p:pic>
      <p:sp>
        <p:nvSpPr>
          <p:cNvPr id="77" name="Google Shape;77;p16"/>
          <p:cNvSpPr txBox="1"/>
          <p:nvPr/>
        </p:nvSpPr>
        <p:spPr>
          <a:xfrm>
            <a:off x="621425" y="743500"/>
            <a:ext cx="7801200" cy="3562200"/>
          </a:xfrm>
          <a:prstGeom prst="rect">
            <a:avLst/>
          </a:prstGeom>
          <a:noFill/>
          <a:ln>
            <a:noFill/>
          </a:ln>
        </p:spPr>
        <p:txBody>
          <a:bodyPr spcFirstLastPara="1" wrap="square" lIns="91425" tIns="91425" rIns="91425" bIns="91425" anchor="ctr" anchorCtr="0">
            <a:noAutofit/>
          </a:bodyPr>
          <a:lstStyle/>
          <a:p>
            <a:pPr marL="457200" marR="0" lvl="0" indent="0" algn="ctr" rtl="0">
              <a:lnSpc>
                <a:spcPct val="115000"/>
              </a:lnSpc>
              <a:spcBef>
                <a:spcPts val="0"/>
              </a:spcBef>
              <a:spcAft>
                <a:spcPts val="0"/>
              </a:spcAft>
              <a:buClr>
                <a:srgbClr val="000000"/>
              </a:buClr>
              <a:buSzPts val="4000"/>
              <a:buFont typeface="Arial"/>
              <a:buNone/>
            </a:pPr>
            <a:r>
              <a:rPr lang="en" sz="4000" b="1" i="0" u="none" strike="noStrike" cap="none">
                <a:solidFill>
                  <a:srgbClr val="000000"/>
                </a:solidFill>
                <a:latin typeface="Arial"/>
                <a:ea typeface="Arial"/>
                <a:cs typeface="Arial"/>
                <a:sym typeface="Arial"/>
              </a:rPr>
              <a:t>THANKING YOU</a:t>
            </a:r>
            <a:endParaRPr sz="4000" b="1" i="0" u="none" strike="noStrike" cap="none">
              <a:solidFill>
                <a:srgbClr val="000000"/>
              </a:solidFill>
              <a:latin typeface="Arial"/>
              <a:ea typeface="Arial"/>
              <a:cs typeface="Arial"/>
              <a:sym typeface="Arial"/>
            </a:endParaRPr>
          </a:p>
          <a:p>
            <a:pPr marL="457200" marR="0" lvl="0" indent="0" algn="ctr" rtl="0">
              <a:lnSpc>
                <a:spcPct val="115000"/>
              </a:lnSpc>
              <a:spcBef>
                <a:spcPts val="0"/>
              </a:spcBef>
              <a:spcAft>
                <a:spcPts val="0"/>
              </a:spcAft>
              <a:buClr>
                <a:srgbClr val="000000"/>
              </a:buClr>
              <a:buSzPts val="4000"/>
              <a:buFont typeface="Arial"/>
              <a:buNone/>
            </a:pPr>
            <a:r>
              <a:rPr lang="en" sz="4000" b="1" i="0" u="none" strike="noStrike" cap="none">
                <a:solidFill>
                  <a:srgbClr val="FF0000"/>
                </a:solidFill>
                <a:latin typeface="Arial"/>
                <a:ea typeface="Arial"/>
                <a:cs typeface="Arial"/>
                <a:sym typeface="Arial"/>
              </a:rPr>
              <a:t>ODM EDUCATIONAL GROUP</a:t>
            </a:r>
            <a:endParaRPr sz="4000" b="1" i="0" u="none" strike="noStrike" cap="none">
              <a:solidFill>
                <a:srgbClr val="FF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pic>
        <p:nvPicPr>
          <p:cNvPr id="62" name="Google Shape;62;p14"/>
          <p:cNvPicPr preferRelativeResize="0"/>
          <p:nvPr/>
        </p:nvPicPr>
        <p:blipFill rotWithShape="1">
          <a:blip r:embed="rId3">
            <a:alphaModFix/>
          </a:blip>
          <a:srcRect/>
          <a:stretch/>
        </p:blipFill>
        <p:spPr>
          <a:xfrm>
            <a:off x="8218350" y="206473"/>
            <a:ext cx="925650" cy="925650"/>
          </a:xfrm>
          <a:prstGeom prst="rect">
            <a:avLst/>
          </a:prstGeom>
          <a:noFill/>
          <a:ln>
            <a:noFill/>
          </a:ln>
        </p:spPr>
      </p:pic>
      <p:sp>
        <p:nvSpPr>
          <p:cNvPr id="63" name="Google Shape;63;p14"/>
          <p:cNvSpPr txBox="1"/>
          <p:nvPr/>
        </p:nvSpPr>
        <p:spPr>
          <a:xfrm>
            <a:off x="272675" y="285050"/>
            <a:ext cx="8688300" cy="780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200"/>
              <a:buFont typeface="Arial"/>
              <a:buNone/>
            </a:pPr>
            <a:endParaRPr sz="1800" b="1" i="0" u="none" strike="noStrike" cap="none">
              <a:solidFill>
                <a:srgbClr val="000000"/>
              </a:solidFill>
              <a:latin typeface="Arial"/>
              <a:ea typeface="Arial"/>
              <a:cs typeface="Arial"/>
              <a:sym typeface="Arial"/>
            </a:endParaRPr>
          </a:p>
        </p:txBody>
      </p:sp>
      <p:sp>
        <p:nvSpPr>
          <p:cNvPr id="64" name="Google Shape;64;p14"/>
          <p:cNvSpPr txBox="1"/>
          <p:nvPr/>
        </p:nvSpPr>
        <p:spPr>
          <a:xfrm>
            <a:off x="272675" y="1437700"/>
            <a:ext cx="8688300" cy="2889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5" name="Rectangle 4"/>
          <p:cNvSpPr/>
          <p:nvPr/>
        </p:nvSpPr>
        <p:spPr>
          <a:xfrm>
            <a:off x="212865" y="281152"/>
            <a:ext cx="2191626" cy="430887"/>
          </a:xfrm>
          <a:prstGeom prst="rect">
            <a:avLst/>
          </a:prstGeom>
        </p:spPr>
        <p:txBody>
          <a:bodyPr wrap="none">
            <a:spAutoFit/>
          </a:bodyPr>
          <a:lstStyle/>
          <a:p>
            <a:pPr lvl="0"/>
            <a:r>
              <a:rPr lang="en-IN" sz="2200" b="1" dirty="0" smtClean="0">
                <a:solidFill>
                  <a:srgbClr val="FF0000"/>
                </a:solidFill>
                <a:latin typeface="Calibri"/>
                <a:ea typeface="Calibri"/>
                <a:cs typeface="Calibri"/>
                <a:sym typeface="Calibri"/>
              </a:rPr>
              <a:t>LEAF STRUCTURE</a:t>
            </a:r>
            <a:endParaRPr lang="en-IN" sz="2200" dirty="0">
              <a:solidFill>
                <a:srgbClr val="FF0000"/>
              </a:solidFill>
              <a:latin typeface="Calibri"/>
              <a:ea typeface="Calibri"/>
              <a:cs typeface="Calibri"/>
              <a:sym typeface="Calibri"/>
            </a:endParaRPr>
          </a:p>
        </p:txBody>
      </p:sp>
      <p:sp>
        <p:nvSpPr>
          <p:cNvPr id="6" name="Rectangle 5"/>
          <p:cNvSpPr/>
          <p:nvPr/>
        </p:nvSpPr>
        <p:spPr>
          <a:xfrm>
            <a:off x="401217" y="986001"/>
            <a:ext cx="7669762" cy="4124206"/>
          </a:xfrm>
          <a:prstGeom prst="rect">
            <a:avLst/>
          </a:prstGeom>
        </p:spPr>
        <p:txBody>
          <a:bodyPr wrap="square">
            <a:spAutoFit/>
          </a:bodyPr>
          <a:lstStyle/>
          <a:p>
            <a:pPr marL="457200" lvl="0" indent="-317500" algn="just">
              <a:buSzPts val="1400"/>
              <a:buFont typeface="Calibri"/>
              <a:buChar char="●"/>
            </a:pPr>
            <a:r>
              <a:rPr lang="en-US" dirty="0" smtClean="0">
                <a:latin typeface="Calibri"/>
                <a:ea typeface="Calibri"/>
                <a:cs typeface="Calibri"/>
                <a:sym typeface="Calibri"/>
              </a:rPr>
              <a:t>A typical leaf consists of three main parts: </a:t>
            </a:r>
            <a:r>
              <a:rPr lang="en-US" b="1" dirty="0" smtClean="0">
                <a:latin typeface="Calibri"/>
                <a:ea typeface="Calibri"/>
                <a:cs typeface="Calibri"/>
                <a:sym typeface="Calibri"/>
              </a:rPr>
              <a:t> leaf base, petiole and lamina</a:t>
            </a:r>
            <a:r>
              <a:rPr lang="en-US" dirty="0" smtClean="0">
                <a:latin typeface="Calibri"/>
                <a:ea typeface="Calibri"/>
                <a:cs typeface="Calibri"/>
                <a:sym typeface="Calibri"/>
              </a:rPr>
              <a:t>. </a:t>
            </a:r>
            <a:endParaRPr lang="en-US" dirty="0" smtClean="0">
              <a:latin typeface="Calibri"/>
              <a:ea typeface="Calibri"/>
              <a:cs typeface="Calibri"/>
              <a:sym typeface="Calibri"/>
            </a:endParaRPr>
          </a:p>
          <a:p>
            <a:pPr marL="457200" lvl="0" indent="-317500" algn="just">
              <a:buSzPts val="1400"/>
            </a:pPr>
            <a:endParaRPr lang="en-US" dirty="0" smtClean="0">
              <a:latin typeface="Calibri"/>
              <a:ea typeface="Calibri"/>
              <a:cs typeface="Calibri"/>
              <a:sym typeface="Calibri"/>
            </a:endParaRPr>
          </a:p>
          <a:p>
            <a:pPr marL="457200" lvl="0" algn="just"/>
            <a:endParaRPr lang="en-US" dirty="0" smtClean="0">
              <a:latin typeface="Calibri"/>
              <a:ea typeface="Calibri"/>
              <a:cs typeface="Calibri"/>
              <a:sym typeface="Calibri"/>
            </a:endParaRPr>
          </a:p>
          <a:p>
            <a:pPr marL="457200" lvl="0" indent="-317500" algn="just">
              <a:buSzPts val="1400"/>
              <a:buChar char="●"/>
            </a:pPr>
            <a:r>
              <a:rPr lang="en-US" dirty="0" smtClean="0">
                <a:latin typeface="Calibri"/>
                <a:ea typeface="Calibri"/>
                <a:cs typeface="Calibri"/>
                <a:sym typeface="Calibri"/>
              </a:rPr>
              <a:t>The leaf is attached to the stem by the</a:t>
            </a:r>
            <a:r>
              <a:rPr lang="en-US" b="1" dirty="0" smtClean="0">
                <a:latin typeface="Calibri"/>
                <a:ea typeface="Calibri"/>
                <a:cs typeface="Calibri"/>
                <a:sym typeface="Calibri"/>
              </a:rPr>
              <a:t> leaf base</a:t>
            </a:r>
            <a:r>
              <a:rPr lang="en-US" dirty="0" smtClean="0">
                <a:latin typeface="Calibri"/>
                <a:ea typeface="Calibri"/>
                <a:cs typeface="Calibri"/>
                <a:sym typeface="Calibri"/>
              </a:rPr>
              <a:t> and may</a:t>
            </a:r>
            <a:r>
              <a:rPr lang="en-US" dirty="0" smtClean="0">
                <a:solidFill>
                  <a:srgbClr val="231F20"/>
                </a:solidFill>
                <a:latin typeface="Calibri"/>
                <a:ea typeface="Calibri"/>
                <a:cs typeface="Calibri"/>
                <a:sym typeface="Calibri"/>
              </a:rPr>
              <a:t> </a:t>
            </a:r>
            <a:r>
              <a:rPr lang="en-US" dirty="0" smtClean="0">
                <a:latin typeface="Calibri"/>
                <a:ea typeface="Calibri"/>
                <a:cs typeface="Calibri"/>
                <a:sym typeface="Calibri"/>
              </a:rPr>
              <a:t>bear two lateral small leaf like structures called stipules. </a:t>
            </a:r>
            <a:endParaRPr lang="en-US" dirty="0" smtClean="0">
              <a:latin typeface="Calibri"/>
              <a:ea typeface="Calibri"/>
              <a:cs typeface="Calibri"/>
              <a:sym typeface="Calibri"/>
            </a:endParaRPr>
          </a:p>
          <a:p>
            <a:pPr marL="457200" lvl="0" indent="-317500" algn="just">
              <a:buSzPts val="1400"/>
            </a:pPr>
            <a:endParaRPr lang="en-US" dirty="0" smtClean="0">
              <a:latin typeface="Calibri"/>
              <a:ea typeface="Calibri"/>
              <a:cs typeface="Calibri"/>
              <a:sym typeface="Calibri"/>
            </a:endParaRPr>
          </a:p>
          <a:p>
            <a:pPr marL="457200" lvl="0" algn="just"/>
            <a:endParaRPr lang="en-US" dirty="0" smtClean="0">
              <a:latin typeface="Calibri"/>
              <a:ea typeface="Calibri"/>
              <a:cs typeface="Calibri"/>
              <a:sym typeface="Calibri"/>
            </a:endParaRPr>
          </a:p>
          <a:p>
            <a:pPr marL="457200" lvl="0" indent="-317500" algn="just">
              <a:buSzPts val="1400"/>
              <a:buFont typeface="Calibri"/>
              <a:buChar char="●"/>
            </a:pPr>
            <a:r>
              <a:rPr lang="en-US" dirty="0" smtClean="0">
                <a:latin typeface="Calibri"/>
                <a:ea typeface="Calibri"/>
                <a:cs typeface="Calibri"/>
                <a:sym typeface="Calibri"/>
              </a:rPr>
              <a:t>In monocotyledons, the leaf base expands into a sheath covering the stem partially or wholly</a:t>
            </a:r>
            <a:r>
              <a:rPr lang="en-US" dirty="0" smtClean="0">
                <a:latin typeface="Calibri"/>
                <a:ea typeface="Calibri"/>
                <a:cs typeface="Calibri"/>
                <a:sym typeface="Calibri"/>
              </a:rPr>
              <a:t>.</a:t>
            </a:r>
          </a:p>
          <a:p>
            <a:pPr marL="457200" lvl="0" indent="-317500" algn="just">
              <a:buSzPts val="1400"/>
            </a:pPr>
            <a:endParaRPr lang="en-US" dirty="0" smtClean="0">
              <a:latin typeface="Calibri"/>
              <a:ea typeface="Calibri"/>
              <a:cs typeface="Calibri"/>
              <a:sym typeface="Calibri"/>
            </a:endParaRPr>
          </a:p>
          <a:p>
            <a:pPr marL="457200" lvl="0" algn="just"/>
            <a:endParaRPr lang="en-US" dirty="0" smtClean="0">
              <a:latin typeface="Calibri"/>
              <a:ea typeface="Calibri"/>
              <a:cs typeface="Calibri"/>
              <a:sym typeface="Calibri"/>
            </a:endParaRPr>
          </a:p>
          <a:p>
            <a:pPr marL="457200" lvl="0" indent="-317500" algn="just">
              <a:buSzPts val="1400"/>
              <a:buFont typeface="Calibri"/>
              <a:buChar char="●"/>
            </a:pPr>
            <a:r>
              <a:rPr lang="en-US" dirty="0" smtClean="0">
                <a:latin typeface="Calibri"/>
                <a:ea typeface="Calibri"/>
                <a:cs typeface="Calibri"/>
                <a:sym typeface="Calibri"/>
              </a:rPr>
              <a:t>In some leguminous plants the leaf base may become swollen, which is called the </a:t>
            </a:r>
            <a:r>
              <a:rPr lang="en-US" dirty="0" err="1" smtClean="0">
                <a:latin typeface="Calibri"/>
                <a:ea typeface="Calibri"/>
                <a:cs typeface="Calibri"/>
                <a:sym typeface="Calibri"/>
              </a:rPr>
              <a:t>pulvinus</a:t>
            </a:r>
            <a:r>
              <a:rPr lang="en-US" dirty="0" smtClean="0">
                <a:latin typeface="Calibri"/>
                <a:ea typeface="Calibri"/>
                <a:cs typeface="Calibri"/>
                <a:sym typeface="Calibri"/>
              </a:rPr>
              <a:t>. </a:t>
            </a:r>
            <a:endParaRPr lang="en-US" dirty="0" smtClean="0">
              <a:latin typeface="Calibri"/>
              <a:ea typeface="Calibri"/>
              <a:cs typeface="Calibri"/>
              <a:sym typeface="Calibri"/>
            </a:endParaRPr>
          </a:p>
          <a:p>
            <a:pPr marL="457200" lvl="0" indent="-317500" algn="just">
              <a:buSzPts val="1400"/>
            </a:pPr>
            <a:endParaRPr lang="en-US" dirty="0" smtClean="0">
              <a:latin typeface="Calibri"/>
              <a:ea typeface="Calibri"/>
              <a:cs typeface="Calibri"/>
              <a:sym typeface="Calibri"/>
            </a:endParaRPr>
          </a:p>
          <a:p>
            <a:pPr marL="457200" lvl="0" algn="just"/>
            <a:endParaRPr lang="en-US" dirty="0" smtClean="0">
              <a:latin typeface="Calibri"/>
              <a:ea typeface="Calibri"/>
              <a:cs typeface="Calibri"/>
              <a:sym typeface="Calibri"/>
            </a:endParaRPr>
          </a:p>
          <a:p>
            <a:pPr marL="457200" lvl="0" indent="-317500" algn="just">
              <a:buSzPts val="1400"/>
              <a:buFont typeface="Calibri"/>
              <a:buChar char="●"/>
            </a:pPr>
            <a:r>
              <a:rPr lang="en-US" dirty="0" smtClean="0">
                <a:latin typeface="Calibri"/>
                <a:ea typeface="Calibri"/>
                <a:cs typeface="Calibri"/>
                <a:sym typeface="Calibri"/>
              </a:rPr>
              <a:t>The </a:t>
            </a:r>
            <a:r>
              <a:rPr lang="en-US" b="1" dirty="0" smtClean="0">
                <a:latin typeface="Calibri"/>
                <a:ea typeface="Calibri"/>
                <a:cs typeface="Calibri"/>
                <a:sym typeface="Calibri"/>
              </a:rPr>
              <a:t>petiole</a:t>
            </a:r>
            <a:r>
              <a:rPr lang="en-US" dirty="0" smtClean="0">
                <a:latin typeface="Calibri"/>
                <a:ea typeface="Calibri"/>
                <a:cs typeface="Calibri"/>
                <a:sym typeface="Calibri"/>
              </a:rPr>
              <a:t> help hold the blade to light. Long thin flexible petioles allow leaf blades to flutter in wind, thereby cooling the leaf and bringing fresh air to leaf surface.</a:t>
            </a:r>
          </a:p>
          <a:p>
            <a:pPr marL="457200" lvl="0" algn="just"/>
            <a:endParaRPr lang="en-US" dirty="0" smtClean="0">
              <a:latin typeface="Calibri"/>
              <a:ea typeface="Calibri"/>
              <a:cs typeface="Calibri"/>
              <a:sym typeface="Calibri"/>
            </a:endParaRPr>
          </a:p>
          <a:p>
            <a:pPr marL="457200" lvl="0" algn="just"/>
            <a:endParaRPr lang="en-US" b="1" dirty="0" smtClean="0">
              <a:latin typeface="Calibri"/>
              <a:ea typeface="Calibri"/>
              <a:cs typeface="Calibri"/>
              <a:sym typeface="Calibri"/>
            </a:endParaRPr>
          </a:p>
          <a:p>
            <a:pPr marL="457200" lvl="0"/>
            <a:r>
              <a:rPr lang="en-US" sz="2400" b="1" dirty="0" smtClean="0">
                <a:latin typeface="Calibri"/>
                <a:ea typeface="Calibri"/>
                <a:cs typeface="Calibri"/>
                <a:sym typeface="Calibri"/>
              </a:rPr>
              <a:t>  </a:t>
            </a:r>
            <a:endParaRPr lang="en-US" sz="2400" b="1" dirty="0">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pic>
        <p:nvPicPr>
          <p:cNvPr id="62" name="Google Shape;62;p14"/>
          <p:cNvPicPr preferRelativeResize="0"/>
          <p:nvPr/>
        </p:nvPicPr>
        <p:blipFill rotWithShape="1">
          <a:blip r:embed="rId3">
            <a:alphaModFix/>
          </a:blip>
          <a:srcRect/>
          <a:stretch/>
        </p:blipFill>
        <p:spPr>
          <a:xfrm>
            <a:off x="8218350" y="206473"/>
            <a:ext cx="925650" cy="925650"/>
          </a:xfrm>
          <a:prstGeom prst="rect">
            <a:avLst/>
          </a:prstGeom>
          <a:noFill/>
          <a:ln>
            <a:noFill/>
          </a:ln>
        </p:spPr>
      </p:pic>
      <p:sp>
        <p:nvSpPr>
          <p:cNvPr id="63" name="Google Shape;63;p14"/>
          <p:cNvSpPr txBox="1"/>
          <p:nvPr/>
        </p:nvSpPr>
        <p:spPr>
          <a:xfrm>
            <a:off x="272675" y="285050"/>
            <a:ext cx="8688300" cy="780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200"/>
              <a:buFont typeface="Arial"/>
              <a:buNone/>
            </a:pPr>
            <a:endParaRPr sz="1800" b="1" i="0" u="none" strike="noStrike" cap="none">
              <a:solidFill>
                <a:srgbClr val="000000"/>
              </a:solidFill>
              <a:latin typeface="Arial"/>
              <a:ea typeface="Arial"/>
              <a:cs typeface="Arial"/>
              <a:sym typeface="Arial"/>
            </a:endParaRPr>
          </a:p>
        </p:txBody>
      </p:sp>
      <p:sp>
        <p:nvSpPr>
          <p:cNvPr id="64" name="Google Shape;64;p14"/>
          <p:cNvSpPr txBox="1"/>
          <p:nvPr/>
        </p:nvSpPr>
        <p:spPr>
          <a:xfrm>
            <a:off x="272675" y="1437700"/>
            <a:ext cx="8688300" cy="2889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5" name="Rectangle 4"/>
          <p:cNvSpPr/>
          <p:nvPr/>
        </p:nvSpPr>
        <p:spPr>
          <a:xfrm>
            <a:off x="212865" y="281152"/>
            <a:ext cx="2191626" cy="430887"/>
          </a:xfrm>
          <a:prstGeom prst="rect">
            <a:avLst/>
          </a:prstGeom>
        </p:spPr>
        <p:txBody>
          <a:bodyPr wrap="none">
            <a:spAutoFit/>
          </a:bodyPr>
          <a:lstStyle/>
          <a:p>
            <a:pPr lvl="0"/>
            <a:r>
              <a:rPr lang="en-IN" sz="2200" b="1" dirty="0" smtClean="0">
                <a:solidFill>
                  <a:srgbClr val="FF0000"/>
                </a:solidFill>
                <a:latin typeface="Calibri"/>
                <a:ea typeface="Calibri"/>
                <a:cs typeface="Calibri"/>
                <a:sym typeface="Calibri"/>
              </a:rPr>
              <a:t>LEAF STRUCTURE</a:t>
            </a:r>
            <a:endParaRPr lang="en-IN" sz="2200" dirty="0">
              <a:solidFill>
                <a:srgbClr val="FF0000"/>
              </a:solidFill>
              <a:latin typeface="Calibri"/>
              <a:ea typeface="Calibri"/>
              <a:cs typeface="Calibri"/>
              <a:sym typeface="Calibri"/>
            </a:endParaRPr>
          </a:p>
        </p:txBody>
      </p:sp>
      <p:sp>
        <p:nvSpPr>
          <p:cNvPr id="6" name="Rectangle 5"/>
          <p:cNvSpPr/>
          <p:nvPr/>
        </p:nvSpPr>
        <p:spPr>
          <a:xfrm>
            <a:off x="457201" y="1060645"/>
            <a:ext cx="7669762" cy="3477875"/>
          </a:xfrm>
          <a:prstGeom prst="rect">
            <a:avLst/>
          </a:prstGeom>
        </p:spPr>
        <p:txBody>
          <a:bodyPr wrap="square">
            <a:spAutoFit/>
          </a:bodyPr>
          <a:lstStyle/>
          <a:p>
            <a:pPr marL="457200" lvl="0" algn="just"/>
            <a:endParaRPr lang="en-US" dirty="0" smtClean="0">
              <a:latin typeface="Calibri"/>
              <a:ea typeface="Calibri"/>
              <a:cs typeface="Calibri"/>
              <a:sym typeface="Calibri"/>
            </a:endParaRPr>
          </a:p>
          <a:p>
            <a:pPr marL="457200" lvl="0" indent="-317500" algn="just">
              <a:lnSpc>
                <a:spcPct val="150000"/>
              </a:lnSpc>
              <a:buClr>
                <a:schemeClr val="dk1"/>
              </a:buClr>
              <a:buSzPts val="1400"/>
              <a:buFont typeface="Calibri"/>
              <a:buChar char="●"/>
            </a:pPr>
            <a:r>
              <a:rPr lang="en-US" dirty="0" smtClean="0">
                <a:solidFill>
                  <a:schemeClr val="dk1"/>
                </a:solidFill>
                <a:latin typeface="Calibri"/>
                <a:ea typeface="Calibri"/>
                <a:cs typeface="Calibri"/>
                <a:sym typeface="Calibri"/>
              </a:rPr>
              <a:t>The</a:t>
            </a:r>
            <a:r>
              <a:rPr lang="en-US" b="1" dirty="0" smtClean="0">
                <a:solidFill>
                  <a:schemeClr val="dk1"/>
                </a:solidFill>
                <a:latin typeface="Calibri"/>
                <a:ea typeface="Calibri"/>
                <a:cs typeface="Calibri"/>
                <a:sym typeface="Calibri"/>
              </a:rPr>
              <a:t> lamina</a:t>
            </a:r>
            <a:r>
              <a:rPr lang="en-US" dirty="0" smtClean="0">
                <a:solidFill>
                  <a:schemeClr val="dk1"/>
                </a:solidFill>
                <a:latin typeface="Calibri"/>
                <a:ea typeface="Calibri"/>
                <a:cs typeface="Calibri"/>
                <a:sym typeface="Calibri"/>
              </a:rPr>
              <a:t> or the leaf blade is the green expanded part of the leaf with veins and </a:t>
            </a:r>
            <a:r>
              <a:rPr lang="en-US" dirty="0" err="1" smtClean="0">
                <a:solidFill>
                  <a:schemeClr val="dk1"/>
                </a:solidFill>
                <a:latin typeface="Calibri"/>
                <a:ea typeface="Calibri"/>
                <a:cs typeface="Calibri"/>
                <a:sym typeface="Calibri"/>
              </a:rPr>
              <a:t>veinlets</a:t>
            </a:r>
            <a:r>
              <a:rPr lang="en-US" dirty="0" smtClean="0">
                <a:solidFill>
                  <a:schemeClr val="dk1"/>
                </a:solidFill>
                <a:latin typeface="Calibri"/>
                <a:ea typeface="Calibri"/>
                <a:cs typeface="Calibri"/>
                <a:sym typeface="Calibri"/>
              </a:rPr>
              <a:t>.</a:t>
            </a:r>
          </a:p>
          <a:p>
            <a:pPr marL="457200" lvl="0" indent="-317500" algn="just">
              <a:lnSpc>
                <a:spcPct val="150000"/>
              </a:lnSpc>
              <a:buClr>
                <a:schemeClr val="dk1"/>
              </a:buClr>
              <a:buSzPts val="1400"/>
            </a:pPr>
            <a:endParaRPr lang="en-US" dirty="0" smtClean="0">
              <a:solidFill>
                <a:schemeClr val="dk1"/>
              </a:solidFill>
              <a:latin typeface="Calibri"/>
              <a:ea typeface="Calibri"/>
              <a:cs typeface="Calibri"/>
              <a:sym typeface="Calibri"/>
            </a:endParaRPr>
          </a:p>
          <a:p>
            <a:pPr marL="457200" lvl="0" indent="-317500" algn="just">
              <a:lnSpc>
                <a:spcPct val="150000"/>
              </a:lnSpc>
              <a:buClr>
                <a:schemeClr val="dk1"/>
              </a:buClr>
              <a:buSzPts val="1400"/>
              <a:buFont typeface="Calibri"/>
              <a:buChar char="●"/>
            </a:pPr>
            <a:r>
              <a:rPr lang="en-US" dirty="0" smtClean="0">
                <a:solidFill>
                  <a:schemeClr val="dk1"/>
                </a:solidFill>
                <a:latin typeface="Calibri"/>
                <a:ea typeface="Calibri"/>
                <a:cs typeface="Calibri"/>
                <a:sym typeface="Calibri"/>
              </a:rPr>
              <a:t> There is, usually, a middle prominent vein, which is known as the midrib.  </a:t>
            </a:r>
            <a:endParaRPr lang="en-US" dirty="0" smtClean="0">
              <a:solidFill>
                <a:schemeClr val="dk1"/>
              </a:solidFill>
              <a:latin typeface="Calibri"/>
              <a:ea typeface="Calibri"/>
              <a:cs typeface="Calibri"/>
              <a:sym typeface="Calibri"/>
            </a:endParaRPr>
          </a:p>
          <a:p>
            <a:pPr marL="457200" lvl="0" indent="-317500" algn="just">
              <a:lnSpc>
                <a:spcPct val="150000"/>
              </a:lnSpc>
              <a:buClr>
                <a:schemeClr val="dk1"/>
              </a:buClr>
              <a:buSzPts val="1400"/>
            </a:pPr>
            <a:endParaRPr lang="en-US" dirty="0" smtClean="0">
              <a:solidFill>
                <a:schemeClr val="dk1"/>
              </a:solidFill>
              <a:latin typeface="Calibri"/>
              <a:ea typeface="Calibri"/>
              <a:cs typeface="Calibri"/>
              <a:sym typeface="Calibri"/>
            </a:endParaRPr>
          </a:p>
          <a:p>
            <a:pPr marL="457200" lvl="0" indent="-317500" algn="just">
              <a:lnSpc>
                <a:spcPct val="150000"/>
              </a:lnSpc>
              <a:buClr>
                <a:schemeClr val="dk1"/>
              </a:buClr>
              <a:buSzPts val="1400"/>
              <a:buFont typeface="Calibri"/>
              <a:buChar char="●"/>
            </a:pPr>
            <a:r>
              <a:rPr lang="en-US" dirty="0" smtClean="0">
                <a:solidFill>
                  <a:schemeClr val="dk1"/>
                </a:solidFill>
                <a:latin typeface="Calibri"/>
                <a:ea typeface="Calibri"/>
                <a:cs typeface="Calibri"/>
                <a:sym typeface="Calibri"/>
              </a:rPr>
              <a:t>Veins provide rigidity to the leaf blade and act as channels of transport for water, minerals and food materials. </a:t>
            </a:r>
            <a:endParaRPr lang="en-US" dirty="0" smtClean="0">
              <a:solidFill>
                <a:schemeClr val="dk1"/>
              </a:solidFill>
              <a:latin typeface="Calibri"/>
              <a:ea typeface="Calibri"/>
              <a:cs typeface="Calibri"/>
              <a:sym typeface="Calibri"/>
            </a:endParaRPr>
          </a:p>
          <a:p>
            <a:pPr marL="457200" lvl="0" indent="-317500" algn="just">
              <a:lnSpc>
                <a:spcPct val="150000"/>
              </a:lnSpc>
              <a:buClr>
                <a:schemeClr val="dk1"/>
              </a:buClr>
              <a:buSzPts val="1400"/>
            </a:pPr>
            <a:endParaRPr lang="en-US" dirty="0" smtClean="0">
              <a:solidFill>
                <a:schemeClr val="dk1"/>
              </a:solidFill>
              <a:latin typeface="Calibri"/>
              <a:ea typeface="Calibri"/>
              <a:cs typeface="Calibri"/>
              <a:sym typeface="Calibri"/>
            </a:endParaRPr>
          </a:p>
          <a:p>
            <a:pPr marL="457200" lvl="0" indent="-317500" algn="just">
              <a:lnSpc>
                <a:spcPct val="150000"/>
              </a:lnSpc>
              <a:buClr>
                <a:schemeClr val="dk1"/>
              </a:buClr>
              <a:buSzPts val="1400"/>
              <a:buFont typeface="Calibri"/>
              <a:buChar char="●"/>
            </a:pPr>
            <a:r>
              <a:rPr lang="en-US" dirty="0" smtClean="0">
                <a:solidFill>
                  <a:schemeClr val="dk1"/>
                </a:solidFill>
                <a:latin typeface="Calibri"/>
                <a:ea typeface="Calibri"/>
                <a:cs typeface="Calibri"/>
                <a:sym typeface="Calibri"/>
              </a:rPr>
              <a:t>The shape, margin, apex, surface and extent of incision of lamina varies in different Leaves. </a:t>
            </a:r>
          </a:p>
          <a:p>
            <a:pPr marL="457200" lvl="0" algn="just"/>
            <a:endParaRPr lang="en-US" b="1" dirty="0" smtClean="0">
              <a:latin typeface="Calibri"/>
              <a:ea typeface="Calibri"/>
              <a:cs typeface="Calibri"/>
              <a:sym typeface="Calibri"/>
            </a:endParaRPr>
          </a:p>
          <a:p>
            <a:pPr marL="457200" lvl="0"/>
            <a:r>
              <a:rPr lang="en-US" sz="2400" b="1" dirty="0" smtClean="0">
                <a:latin typeface="Calibri"/>
                <a:ea typeface="Calibri"/>
                <a:cs typeface="Calibri"/>
                <a:sym typeface="Calibri"/>
              </a:rPr>
              <a:t>  </a:t>
            </a:r>
            <a:endParaRPr lang="en-US" sz="2400" b="1" dirty="0">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pic>
        <p:nvPicPr>
          <p:cNvPr id="62" name="Google Shape;62;p14"/>
          <p:cNvPicPr preferRelativeResize="0"/>
          <p:nvPr/>
        </p:nvPicPr>
        <p:blipFill rotWithShape="1">
          <a:blip r:embed="rId3">
            <a:alphaModFix/>
          </a:blip>
          <a:srcRect/>
          <a:stretch/>
        </p:blipFill>
        <p:spPr>
          <a:xfrm>
            <a:off x="8218350" y="206473"/>
            <a:ext cx="925650" cy="925650"/>
          </a:xfrm>
          <a:prstGeom prst="rect">
            <a:avLst/>
          </a:prstGeom>
          <a:noFill/>
          <a:ln>
            <a:noFill/>
          </a:ln>
        </p:spPr>
      </p:pic>
      <p:sp>
        <p:nvSpPr>
          <p:cNvPr id="63" name="Google Shape;63;p14"/>
          <p:cNvSpPr txBox="1"/>
          <p:nvPr/>
        </p:nvSpPr>
        <p:spPr>
          <a:xfrm>
            <a:off x="272675" y="285050"/>
            <a:ext cx="8688300" cy="780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200"/>
              <a:buFont typeface="Arial"/>
              <a:buNone/>
            </a:pPr>
            <a:endParaRPr sz="1800" b="1" i="0" u="none" strike="noStrike" cap="none">
              <a:solidFill>
                <a:srgbClr val="000000"/>
              </a:solidFill>
              <a:latin typeface="Arial"/>
              <a:ea typeface="Arial"/>
              <a:cs typeface="Arial"/>
              <a:sym typeface="Arial"/>
            </a:endParaRPr>
          </a:p>
        </p:txBody>
      </p:sp>
      <p:sp>
        <p:nvSpPr>
          <p:cNvPr id="64" name="Google Shape;64;p14"/>
          <p:cNvSpPr txBox="1"/>
          <p:nvPr/>
        </p:nvSpPr>
        <p:spPr>
          <a:xfrm>
            <a:off x="272675" y="1437700"/>
            <a:ext cx="8688300" cy="2889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pic>
        <p:nvPicPr>
          <p:cNvPr id="5" name="Google Shape;82;p5"/>
          <p:cNvPicPr preferRelativeResize="0"/>
          <p:nvPr/>
        </p:nvPicPr>
        <p:blipFill rotWithShape="1">
          <a:blip r:embed="rId4">
            <a:alphaModFix/>
          </a:blip>
          <a:srcRect b="64457"/>
          <a:stretch/>
        </p:blipFill>
        <p:spPr>
          <a:xfrm>
            <a:off x="793102" y="905069"/>
            <a:ext cx="7371184" cy="370293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pic>
        <p:nvPicPr>
          <p:cNvPr id="62" name="Google Shape;62;p14"/>
          <p:cNvPicPr preferRelativeResize="0"/>
          <p:nvPr/>
        </p:nvPicPr>
        <p:blipFill rotWithShape="1">
          <a:blip r:embed="rId3">
            <a:alphaModFix/>
          </a:blip>
          <a:srcRect/>
          <a:stretch/>
        </p:blipFill>
        <p:spPr>
          <a:xfrm>
            <a:off x="8218350" y="206473"/>
            <a:ext cx="925650" cy="925650"/>
          </a:xfrm>
          <a:prstGeom prst="rect">
            <a:avLst/>
          </a:prstGeom>
          <a:noFill/>
          <a:ln>
            <a:noFill/>
          </a:ln>
        </p:spPr>
      </p:pic>
      <p:sp>
        <p:nvSpPr>
          <p:cNvPr id="63" name="Google Shape;63;p14"/>
          <p:cNvSpPr txBox="1"/>
          <p:nvPr/>
        </p:nvSpPr>
        <p:spPr>
          <a:xfrm>
            <a:off x="272675" y="285050"/>
            <a:ext cx="8688300" cy="780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200"/>
              <a:buFont typeface="Arial"/>
              <a:buNone/>
            </a:pPr>
            <a:endParaRPr sz="1800" b="1" i="0" u="none" strike="noStrike" cap="none">
              <a:solidFill>
                <a:srgbClr val="000000"/>
              </a:solidFill>
              <a:latin typeface="Arial"/>
              <a:ea typeface="Arial"/>
              <a:cs typeface="Arial"/>
              <a:sym typeface="Arial"/>
            </a:endParaRPr>
          </a:p>
        </p:txBody>
      </p:sp>
      <p:sp>
        <p:nvSpPr>
          <p:cNvPr id="64" name="Google Shape;64;p14"/>
          <p:cNvSpPr txBox="1"/>
          <p:nvPr/>
        </p:nvSpPr>
        <p:spPr>
          <a:xfrm>
            <a:off x="272675" y="1437700"/>
            <a:ext cx="8688300" cy="2889600"/>
          </a:xfrm>
          <a:prstGeom prst="rect">
            <a:avLst/>
          </a:prstGeom>
          <a:noFill/>
          <a:ln>
            <a:noFill/>
          </a:ln>
        </p:spPr>
        <p:txBody>
          <a:bodyPr spcFirstLastPara="1" wrap="square" lIns="91425" tIns="91425" rIns="91425" bIns="91425" anchor="t" anchorCtr="0">
            <a:noAutofit/>
          </a:bodyPr>
          <a:lstStyle/>
          <a:p>
            <a:pPr marL="457200" lvl="0" indent="-317500" algn="just">
              <a:lnSpc>
                <a:spcPct val="150000"/>
              </a:lnSpc>
              <a:buClr>
                <a:srgbClr val="231F20"/>
              </a:buClr>
              <a:buSzPts val="1400"/>
              <a:buFont typeface="Calibri"/>
              <a:buChar char="●"/>
            </a:pPr>
            <a:r>
              <a:rPr lang="en-US" b="1" dirty="0" smtClean="0">
                <a:solidFill>
                  <a:srgbClr val="231F20"/>
                </a:solidFill>
                <a:latin typeface="Calibri"/>
                <a:ea typeface="Calibri"/>
                <a:cs typeface="Calibri"/>
                <a:sym typeface="Calibri"/>
              </a:rPr>
              <a:t>T</a:t>
            </a:r>
            <a:r>
              <a:rPr lang="en-US" dirty="0" smtClean="0">
                <a:solidFill>
                  <a:srgbClr val="231F20"/>
                </a:solidFill>
                <a:latin typeface="Calibri"/>
                <a:ea typeface="Calibri"/>
                <a:cs typeface="Calibri"/>
                <a:sym typeface="Calibri"/>
              </a:rPr>
              <a:t>he arrangement of veins and the </a:t>
            </a:r>
            <a:r>
              <a:rPr lang="en-US" dirty="0" err="1" smtClean="0">
                <a:solidFill>
                  <a:srgbClr val="231F20"/>
                </a:solidFill>
                <a:latin typeface="Calibri"/>
                <a:ea typeface="Calibri"/>
                <a:cs typeface="Calibri"/>
                <a:sym typeface="Calibri"/>
              </a:rPr>
              <a:t>veinlets</a:t>
            </a:r>
            <a:r>
              <a:rPr lang="en-US" dirty="0" smtClean="0">
                <a:solidFill>
                  <a:srgbClr val="231F20"/>
                </a:solidFill>
                <a:latin typeface="Calibri"/>
                <a:ea typeface="Calibri"/>
                <a:cs typeface="Calibri"/>
                <a:sym typeface="Calibri"/>
              </a:rPr>
              <a:t> in the lamina of leaf is termed as venation. </a:t>
            </a:r>
          </a:p>
          <a:p>
            <a:pPr marL="457200" lvl="0" algn="just">
              <a:lnSpc>
                <a:spcPct val="150000"/>
              </a:lnSpc>
            </a:pPr>
            <a:endParaRPr lang="en-US" dirty="0" smtClean="0">
              <a:solidFill>
                <a:srgbClr val="231F20"/>
              </a:solidFill>
              <a:latin typeface="Calibri"/>
              <a:ea typeface="Calibri"/>
              <a:cs typeface="Calibri"/>
              <a:sym typeface="Calibri"/>
            </a:endParaRPr>
          </a:p>
          <a:p>
            <a:pPr marL="457200" lvl="0" indent="-317500" algn="just">
              <a:lnSpc>
                <a:spcPct val="150000"/>
              </a:lnSpc>
              <a:buClr>
                <a:srgbClr val="231F20"/>
              </a:buClr>
              <a:buSzPts val="1400"/>
              <a:buFont typeface="Calibri"/>
              <a:buChar char="●"/>
            </a:pPr>
            <a:r>
              <a:rPr lang="en-US" dirty="0" smtClean="0">
                <a:solidFill>
                  <a:srgbClr val="231F20"/>
                </a:solidFill>
                <a:latin typeface="Calibri"/>
                <a:ea typeface="Calibri"/>
                <a:cs typeface="Calibri"/>
                <a:sym typeface="Calibri"/>
              </a:rPr>
              <a:t>When the </a:t>
            </a:r>
            <a:r>
              <a:rPr lang="en-US" dirty="0" err="1" smtClean="0">
                <a:solidFill>
                  <a:srgbClr val="231F20"/>
                </a:solidFill>
                <a:latin typeface="Calibri"/>
                <a:ea typeface="Calibri"/>
                <a:cs typeface="Calibri"/>
                <a:sym typeface="Calibri"/>
              </a:rPr>
              <a:t>singlets</a:t>
            </a:r>
            <a:r>
              <a:rPr lang="en-US" dirty="0" smtClean="0">
                <a:solidFill>
                  <a:srgbClr val="231F20"/>
                </a:solidFill>
                <a:latin typeface="Calibri"/>
                <a:ea typeface="Calibri"/>
                <a:cs typeface="Calibri"/>
                <a:sym typeface="Calibri"/>
              </a:rPr>
              <a:t> form a network, the venation is termed as Reticulate. </a:t>
            </a:r>
            <a:endParaRPr lang="en-US" dirty="0" smtClean="0">
              <a:latin typeface="Calibri"/>
              <a:ea typeface="Calibri"/>
              <a:cs typeface="Calibri"/>
              <a:sym typeface="Calibri"/>
            </a:endParaRPr>
          </a:p>
          <a:p>
            <a:pPr marL="457200" lvl="0" algn="just">
              <a:lnSpc>
                <a:spcPct val="150000"/>
              </a:lnSpc>
            </a:pPr>
            <a:endParaRPr lang="en-US" dirty="0" smtClean="0">
              <a:solidFill>
                <a:srgbClr val="231F20"/>
              </a:solidFill>
              <a:latin typeface="Calibri"/>
              <a:ea typeface="Calibri"/>
              <a:cs typeface="Calibri"/>
              <a:sym typeface="Calibri"/>
            </a:endParaRPr>
          </a:p>
          <a:p>
            <a:pPr marL="457200" lvl="0" indent="-317500" algn="just">
              <a:lnSpc>
                <a:spcPct val="150000"/>
              </a:lnSpc>
              <a:buClr>
                <a:srgbClr val="231F20"/>
              </a:buClr>
              <a:buSzPts val="1400"/>
              <a:buFont typeface="Calibri"/>
              <a:buChar char="●"/>
            </a:pPr>
            <a:r>
              <a:rPr lang="en-US" dirty="0" smtClean="0">
                <a:solidFill>
                  <a:srgbClr val="231F20"/>
                </a:solidFill>
                <a:latin typeface="Calibri"/>
                <a:ea typeface="Calibri"/>
                <a:cs typeface="Calibri"/>
                <a:sym typeface="Calibri"/>
              </a:rPr>
              <a:t>When the veins run parallel to each other within a lamina, the venation is termed as parallel. </a:t>
            </a:r>
          </a:p>
          <a:p>
            <a:pPr marL="457200" lvl="0" algn="just">
              <a:lnSpc>
                <a:spcPct val="150000"/>
              </a:lnSpc>
            </a:pPr>
            <a:endParaRPr lang="en-US" dirty="0" smtClean="0">
              <a:solidFill>
                <a:srgbClr val="231F20"/>
              </a:solidFill>
              <a:latin typeface="Calibri"/>
              <a:ea typeface="Calibri"/>
              <a:cs typeface="Calibri"/>
              <a:sym typeface="Calibri"/>
            </a:endParaRPr>
          </a:p>
          <a:p>
            <a:pPr marL="457200" lvl="0" indent="-317500" algn="just">
              <a:lnSpc>
                <a:spcPct val="150000"/>
              </a:lnSpc>
              <a:buClr>
                <a:srgbClr val="231F20"/>
              </a:buClr>
              <a:buSzPts val="1400"/>
              <a:buFont typeface="Calibri"/>
              <a:buChar char="●"/>
            </a:pPr>
            <a:r>
              <a:rPr lang="en-US" dirty="0" smtClean="0">
                <a:solidFill>
                  <a:srgbClr val="231F20"/>
                </a:solidFill>
                <a:latin typeface="Calibri"/>
                <a:ea typeface="Calibri"/>
                <a:cs typeface="Calibri"/>
                <a:sym typeface="Calibri"/>
              </a:rPr>
              <a:t>Leaves of dicotyledonous plants generally possess reticulate venation, while parallel venation is the characteristic of most monocotyledons.</a:t>
            </a:r>
            <a:endParaRPr lang="en-US" dirty="0">
              <a:solidFill>
                <a:srgbClr val="231F20"/>
              </a:solidFill>
              <a:latin typeface="Calibri"/>
              <a:ea typeface="Calibri"/>
              <a:cs typeface="Calibri"/>
              <a:sym typeface="Calibri"/>
            </a:endParaRPr>
          </a:p>
        </p:txBody>
      </p:sp>
      <p:sp>
        <p:nvSpPr>
          <p:cNvPr id="5" name="Rectangle 4"/>
          <p:cNvSpPr/>
          <p:nvPr/>
        </p:nvSpPr>
        <p:spPr>
          <a:xfrm>
            <a:off x="263072" y="411780"/>
            <a:ext cx="2060179" cy="430887"/>
          </a:xfrm>
          <a:prstGeom prst="rect">
            <a:avLst/>
          </a:prstGeom>
        </p:spPr>
        <p:txBody>
          <a:bodyPr wrap="none">
            <a:spAutoFit/>
          </a:bodyPr>
          <a:lstStyle/>
          <a:p>
            <a:pPr lvl="0"/>
            <a:r>
              <a:rPr lang="en-IN" sz="2200" b="1" dirty="0" smtClean="0">
                <a:solidFill>
                  <a:srgbClr val="FF0000"/>
                </a:solidFill>
                <a:latin typeface="Calibri"/>
                <a:ea typeface="Calibri"/>
                <a:cs typeface="Calibri"/>
                <a:sym typeface="Calibri"/>
              </a:rPr>
              <a:t>LEAF VENATION</a:t>
            </a:r>
            <a:endParaRPr lang="en-IN" sz="2200" dirty="0">
              <a:solidFill>
                <a:srgbClr val="FF00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pic>
        <p:nvPicPr>
          <p:cNvPr id="62" name="Google Shape;62;p14"/>
          <p:cNvPicPr preferRelativeResize="0"/>
          <p:nvPr/>
        </p:nvPicPr>
        <p:blipFill rotWithShape="1">
          <a:blip r:embed="rId3">
            <a:alphaModFix/>
          </a:blip>
          <a:srcRect/>
          <a:stretch/>
        </p:blipFill>
        <p:spPr>
          <a:xfrm>
            <a:off x="8218350" y="206473"/>
            <a:ext cx="925650" cy="925650"/>
          </a:xfrm>
          <a:prstGeom prst="rect">
            <a:avLst/>
          </a:prstGeom>
          <a:noFill/>
          <a:ln>
            <a:noFill/>
          </a:ln>
        </p:spPr>
      </p:pic>
      <p:sp>
        <p:nvSpPr>
          <p:cNvPr id="63" name="Google Shape;63;p14"/>
          <p:cNvSpPr txBox="1"/>
          <p:nvPr/>
        </p:nvSpPr>
        <p:spPr>
          <a:xfrm>
            <a:off x="272675" y="285050"/>
            <a:ext cx="8688300" cy="780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200"/>
              <a:buFont typeface="Arial"/>
              <a:buNone/>
            </a:pPr>
            <a:endParaRPr sz="1800" b="1" i="0" u="none" strike="noStrike" cap="none">
              <a:solidFill>
                <a:srgbClr val="000000"/>
              </a:solidFill>
              <a:latin typeface="Arial"/>
              <a:ea typeface="Arial"/>
              <a:cs typeface="Arial"/>
              <a:sym typeface="Arial"/>
            </a:endParaRPr>
          </a:p>
        </p:txBody>
      </p:sp>
      <p:sp>
        <p:nvSpPr>
          <p:cNvPr id="64" name="Google Shape;64;p14"/>
          <p:cNvSpPr txBox="1"/>
          <p:nvPr/>
        </p:nvSpPr>
        <p:spPr>
          <a:xfrm>
            <a:off x="207361" y="1904230"/>
            <a:ext cx="8688300" cy="2889600"/>
          </a:xfrm>
          <a:prstGeom prst="rect">
            <a:avLst/>
          </a:prstGeom>
          <a:noFill/>
          <a:ln>
            <a:noFill/>
          </a:ln>
        </p:spPr>
        <p:txBody>
          <a:bodyPr spcFirstLastPara="1" wrap="square" lIns="91425" tIns="91425" rIns="91425" bIns="91425" anchor="t" anchorCtr="0">
            <a:noAutofit/>
          </a:bodyPr>
          <a:lstStyle/>
          <a:p>
            <a:pPr marL="457200" lvl="0" indent="-317500" algn="just">
              <a:lnSpc>
                <a:spcPct val="150000"/>
              </a:lnSpc>
              <a:buClr>
                <a:srgbClr val="231F20"/>
              </a:buClr>
              <a:buSzPts val="1400"/>
              <a:buFont typeface="Calibri"/>
              <a:buChar char="●"/>
            </a:pPr>
            <a:r>
              <a:rPr lang="en-US" dirty="0" smtClean="0">
                <a:solidFill>
                  <a:srgbClr val="231F20"/>
                </a:solidFill>
                <a:latin typeface="Calibri"/>
                <a:ea typeface="Calibri"/>
                <a:cs typeface="Calibri"/>
                <a:sym typeface="Calibri"/>
              </a:rPr>
              <a:t>A leaf is said to be simple, when its lamina is entire or when incised, the incisions do not touch the midrib. </a:t>
            </a:r>
            <a:endParaRPr lang="en-US" dirty="0" smtClean="0">
              <a:solidFill>
                <a:srgbClr val="231F20"/>
              </a:solidFill>
              <a:latin typeface="Calibri"/>
              <a:ea typeface="Calibri"/>
              <a:cs typeface="Calibri"/>
              <a:sym typeface="Calibri"/>
            </a:endParaRPr>
          </a:p>
          <a:p>
            <a:pPr marL="457200" lvl="0" indent="-317500" algn="just">
              <a:lnSpc>
                <a:spcPct val="150000"/>
              </a:lnSpc>
              <a:buClr>
                <a:srgbClr val="231F20"/>
              </a:buClr>
              <a:buSzPts val="1400"/>
            </a:pPr>
            <a:endParaRPr lang="en-US" dirty="0" smtClean="0">
              <a:latin typeface="Calibri"/>
              <a:ea typeface="Calibri"/>
              <a:cs typeface="Calibri"/>
              <a:sym typeface="Calibri"/>
            </a:endParaRPr>
          </a:p>
          <a:p>
            <a:pPr marL="457200" lvl="0" indent="-317500" algn="just">
              <a:lnSpc>
                <a:spcPct val="150000"/>
              </a:lnSpc>
              <a:buClr>
                <a:srgbClr val="231F20"/>
              </a:buClr>
              <a:buSzPts val="1400"/>
              <a:buFont typeface="Calibri"/>
              <a:buChar char="●"/>
            </a:pPr>
            <a:r>
              <a:rPr lang="en-US" dirty="0" smtClean="0">
                <a:solidFill>
                  <a:srgbClr val="231F20"/>
                </a:solidFill>
                <a:latin typeface="Calibri"/>
                <a:ea typeface="Calibri"/>
                <a:cs typeface="Calibri"/>
                <a:sym typeface="Calibri"/>
              </a:rPr>
              <a:t>A bud is present in the </a:t>
            </a:r>
            <a:r>
              <a:rPr lang="en-US" dirty="0" err="1" smtClean="0">
                <a:solidFill>
                  <a:srgbClr val="231F20"/>
                </a:solidFill>
                <a:latin typeface="Calibri"/>
                <a:ea typeface="Calibri"/>
                <a:cs typeface="Calibri"/>
                <a:sym typeface="Calibri"/>
              </a:rPr>
              <a:t>axil</a:t>
            </a:r>
            <a:r>
              <a:rPr lang="en-US" dirty="0" smtClean="0">
                <a:solidFill>
                  <a:srgbClr val="231F20"/>
                </a:solidFill>
                <a:latin typeface="Calibri"/>
                <a:ea typeface="Calibri"/>
                <a:cs typeface="Calibri"/>
                <a:sym typeface="Calibri"/>
              </a:rPr>
              <a:t> of petiole in both simple and compound leaves, but not in the </a:t>
            </a:r>
            <a:r>
              <a:rPr lang="en-US" dirty="0" err="1" smtClean="0">
                <a:solidFill>
                  <a:srgbClr val="231F20"/>
                </a:solidFill>
                <a:latin typeface="Calibri"/>
                <a:ea typeface="Calibri"/>
                <a:cs typeface="Calibri"/>
                <a:sym typeface="Calibri"/>
              </a:rPr>
              <a:t>axil</a:t>
            </a:r>
            <a:r>
              <a:rPr lang="en-US" dirty="0" smtClean="0">
                <a:solidFill>
                  <a:srgbClr val="231F20"/>
                </a:solidFill>
                <a:latin typeface="Calibri"/>
                <a:ea typeface="Calibri"/>
                <a:cs typeface="Calibri"/>
                <a:sym typeface="Calibri"/>
              </a:rPr>
              <a:t> of leaflets of the compound leaf. </a:t>
            </a:r>
            <a:endParaRPr lang="en-US" dirty="0">
              <a:latin typeface="Calibri"/>
              <a:ea typeface="Calibri"/>
              <a:cs typeface="Calibri"/>
              <a:sym typeface="Calibri"/>
            </a:endParaRPr>
          </a:p>
        </p:txBody>
      </p:sp>
      <p:sp>
        <p:nvSpPr>
          <p:cNvPr id="5" name="Rectangle 4"/>
          <p:cNvSpPr/>
          <p:nvPr/>
        </p:nvSpPr>
        <p:spPr>
          <a:xfrm>
            <a:off x="324500" y="383788"/>
            <a:ext cx="1898277" cy="430887"/>
          </a:xfrm>
          <a:prstGeom prst="rect">
            <a:avLst/>
          </a:prstGeom>
        </p:spPr>
        <p:txBody>
          <a:bodyPr wrap="none">
            <a:spAutoFit/>
          </a:bodyPr>
          <a:lstStyle/>
          <a:p>
            <a:pPr lvl="0"/>
            <a:r>
              <a:rPr lang="en-IN" sz="2200" b="1" dirty="0" smtClean="0">
                <a:solidFill>
                  <a:srgbClr val="FF0000"/>
                </a:solidFill>
                <a:latin typeface="Calibri"/>
                <a:ea typeface="Calibri"/>
                <a:cs typeface="Calibri"/>
                <a:sym typeface="Calibri"/>
              </a:rPr>
              <a:t>TYPES OF LEAF</a:t>
            </a:r>
            <a:endParaRPr lang="en-IN" sz="2200" dirty="0">
              <a:solidFill>
                <a:srgbClr val="FF0000"/>
              </a:solidFill>
            </a:endParaRPr>
          </a:p>
        </p:txBody>
      </p:sp>
      <p:sp>
        <p:nvSpPr>
          <p:cNvPr id="6" name="Rectangle 5"/>
          <p:cNvSpPr/>
          <p:nvPr/>
        </p:nvSpPr>
        <p:spPr>
          <a:xfrm>
            <a:off x="432581" y="1111576"/>
            <a:ext cx="1451038" cy="369332"/>
          </a:xfrm>
          <a:prstGeom prst="rect">
            <a:avLst/>
          </a:prstGeom>
        </p:spPr>
        <p:txBody>
          <a:bodyPr wrap="none">
            <a:spAutoFit/>
          </a:bodyPr>
          <a:lstStyle/>
          <a:p>
            <a:pPr lvl="0"/>
            <a:r>
              <a:rPr lang="en-IN" sz="1800" b="1" dirty="0" smtClean="0">
                <a:latin typeface="Calibri"/>
                <a:ea typeface="Calibri"/>
                <a:cs typeface="Calibri"/>
                <a:sym typeface="Calibri"/>
              </a:rPr>
              <a:t>SIMPLE LEAF </a:t>
            </a:r>
            <a:endParaRPr lang="en-IN" sz="18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pic>
        <p:nvPicPr>
          <p:cNvPr id="62" name="Google Shape;62;p14"/>
          <p:cNvPicPr preferRelativeResize="0"/>
          <p:nvPr/>
        </p:nvPicPr>
        <p:blipFill rotWithShape="1">
          <a:blip r:embed="rId3">
            <a:alphaModFix/>
          </a:blip>
          <a:srcRect/>
          <a:stretch/>
        </p:blipFill>
        <p:spPr>
          <a:xfrm>
            <a:off x="8218350" y="206473"/>
            <a:ext cx="925650" cy="925650"/>
          </a:xfrm>
          <a:prstGeom prst="rect">
            <a:avLst/>
          </a:prstGeom>
          <a:noFill/>
          <a:ln>
            <a:noFill/>
          </a:ln>
        </p:spPr>
      </p:pic>
      <p:sp>
        <p:nvSpPr>
          <p:cNvPr id="63" name="Google Shape;63;p14"/>
          <p:cNvSpPr txBox="1"/>
          <p:nvPr/>
        </p:nvSpPr>
        <p:spPr>
          <a:xfrm>
            <a:off x="272675" y="285050"/>
            <a:ext cx="8688300" cy="780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200"/>
              <a:buFont typeface="Arial"/>
              <a:buNone/>
            </a:pPr>
            <a:endParaRPr sz="1800" b="1" i="0" u="none" strike="noStrike" cap="none">
              <a:solidFill>
                <a:srgbClr val="000000"/>
              </a:solidFill>
              <a:latin typeface="Arial"/>
              <a:ea typeface="Arial"/>
              <a:cs typeface="Arial"/>
              <a:sym typeface="Arial"/>
            </a:endParaRPr>
          </a:p>
        </p:txBody>
      </p:sp>
      <p:sp>
        <p:nvSpPr>
          <p:cNvPr id="64" name="Google Shape;64;p14"/>
          <p:cNvSpPr txBox="1"/>
          <p:nvPr/>
        </p:nvSpPr>
        <p:spPr>
          <a:xfrm>
            <a:off x="272675" y="1437700"/>
            <a:ext cx="8688300" cy="2889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5" name="Rectangle 4"/>
          <p:cNvSpPr/>
          <p:nvPr/>
        </p:nvSpPr>
        <p:spPr>
          <a:xfrm>
            <a:off x="153040" y="701030"/>
            <a:ext cx="1939955" cy="369332"/>
          </a:xfrm>
          <a:prstGeom prst="rect">
            <a:avLst/>
          </a:prstGeom>
        </p:spPr>
        <p:txBody>
          <a:bodyPr wrap="none">
            <a:spAutoFit/>
          </a:bodyPr>
          <a:lstStyle/>
          <a:p>
            <a:pPr lvl="0"/>
            <a:r>
              <a:rPr lang="en-IN" b="1" dirty="0" smtClean="0">
                <a:solidFill>
                  <a:srgbClr val="FF0000"/>
                </a:solidFill>
                <a:latin typeface="Calibri"/>
                <a:ea typeface="Calibri"/>
                <a:cs typeface="Calibri"/>
                <a:sym typeface="Calibri"/>
              </a:rPr>
              <a:t> </a:t>
            </a:r>
            <a:r>
              <a:rPr lang="en-IN" sz="1800" b="1" dirty="0" smtClean="0">
                <a:latin typeface="Calibri"/>
                <a:ea typeface="Calibri"/>
                <a:cs typeface="Calibri"/>
                <a:sym typeface="Calibri"/>
              </a:rPr>
              <a:t>COMPOUND LEAF</a:t>
            </a:r>
            <a:endParaRPr lang="en-IN" sz="1800" dirty="0"/>
          </a:p>
        </p:txBody>
      </p:sp>
      <p:sp>
        <p:nvSpPr>
          <p:cNvPr id="6" name="Rectangle 5"/>
          <p:cNvSpPr/>
          <p:nvPr/>
        </p:nvSpPr>
        <p:spPr>
          <a:xfrm>
            <a:off x="298578" y="1236328"/>
            <a:ext cx="7623111" cy="2677656"/>
          </a:xfrm>
          <a:prstGeom prst="rect">
            <a:avLst/>
          </a:prstGeom>
        </p:spPr>
        <p:txBody>
          <a:bodyPr wrap="square">
            <a:spAutoFit/>
          </a:bodyPr>
          <a:lstStyle/>
          <a:p>
            <a:pPr marL="457200" lvl="0" indent="-317500" algn="just">
              <a:lnSpc>
                <a:spcPct val="150000"/>
              </a:lnSpc>
              <a:buClr>
                <a:srgbClr val="231F20"/>
              </a:buClr>
              <a:buSzPts val="1400"/>
              <a:buFont typeface="Calibri"/>
              <a:buChar char="●"/>
            </a:pPr>
            <a:r>
              <a:rPr lang="en-US" dirty="0" smtClean="0">
                <a:solidFill>
                  <a:srgbClr val="231F20"/>
                </a:solidFill>
                <a:latin typeface="Calibri"/>
                <a:ea typeface="Calibri"/>
                <a:cs typeface="Calibri"/>
                <a:sym typeface="Calibri"/>
              </a:rPr>
              <a:t>When the incisions of the lamina reach up to the midrib breaking it into a number of leaflets, the leaf is called compound. </a:t>
            </a:r>
            <a:endParaRPr lang="en-US" dirty="0" smtClean="0">
              <a:solidFill>
                <a:srgbClr val="231F20"/>
              </a:solidFill>
              <a:latin typeface="Calibri"/>
              <a:ea typeface="Calibri"/>
              <a:cs typeface="Calibri"/>
              <a:sym typeface="Calibri"/>
            </a:endParaRPr>
          </a:p>
          <a:p>
            <a:pPr marL="457200" lvl="0" indent="-317500" algn="just">
              <a:lnSpc>
                <a:spcPct val="150000"/>
              </a:lnSpc>
              <a:buClr>
                <a:srgbClr val="231F20"/>
              </a:buClr>
              <a:buSzPts val="1400"/>
            </a:pPr>
            <a:endParaRPr lang="en-US" dirty="0" smtClean="0">
              <a:latin typeface="Calibri"/>
              <a:ea typeface="Calibri"/>
              <a:cs typeface="Calibri"/>
              <a:sym typeface="Calibri"/>
            </a:endParaRPr>
          </a:p>
          <a:p>
            <a:pPr marL="457200" lvl="0" indent="-317500" algn="just">
              <a:lnSpc>
                <a:spcPct val="150000"/>
              </a:lnSpc>
              <a:buClr>
                <a:srgbClr val="231F20"/>
              </a:buClr>
              <a:buSzPts val="1400"/>
              <a:buFont typeface="Calibri"/>
              <a:buChar char="●"/>
            </a:pPr>
            <a:r>
              <a:rPr lang="en-US" dirty="0" smtClean="0">
                <a:solidFill>
                  <a:srgbClr val="231F20"/>
                </a:solidFill>
                <a:latin typeface="Calibri"/>
                <a:ea typeface="Calibri"/>
                <a:cs typeface="Calibri"/>
                <a:sym typeface="Calibri"/>
              </a:rPr>
              <a:t>The compound leaves may be of two types </a:t>
            </a:r>
          </a:p>
          <a:p>
            <a:pPr marL="457200" lvl="0" algn="just">
              <a:lnSpc>
                <a:spcPct val="150000"/>
              </a:lnSpc>
            </a:pPr>
            <a:r>
              <a:rPr lang="en-US" dirty="0" smtClean="0">
                <a:solidFill>
                  <a:srgbClr val="231F20"/>
                </a:solidFill>
                <a:latin typeface="Calibri"/>
                <a:ea typeface="Calibri"/>
                <a:cs typeface="Calibri"/>
                <a:sym typeface="Calibri"/>
              </a:rPr>
              <a:t>(</a:t>
            </a:r>
            <a:r>
              <a:rPr lang="en-US" dirty="0" err="1" smtClean="0">
                <a:solidFill>
                  <a:srgbClr val="231F20"/>
                </a:solidFill>
                <a:latin typeface="Calibri"/>
                <a:ea typeface="Calibri"/>
                <a:cs typeface="Calibri"/>
                <a:sym typeface="Calibri"/>
              </a:rPr>
              <a:t>i</a:t>
            </a:r>
            <a:r>
              <a:rPr lang="en-US" dirty="0" smtClean="0">
                <a:solidFill>
                  <a:srgbClr val="231F20"/>
                </a:solidFill>
                <a:latin typeface="Calibri"/>
                <a:ea typeface="Calibri"/>
                <a:cs typeface="Calibri"/>
                <a:sym typeface="Calibri"/>
              </a:rPr>
              <a:t>) In a </a:t>
            </a:r>
            <a:r>
              <a:rPr lang="en-US" b="1" dirty="0" err="1" smtClean="0">
                <a:solidFill>
                  <a:srgbClr val="231F20"/>
                </a:solidFill>
                <a:latin typeface="Calibri"/>
                <a:ea typeface="Calibri"/>
                <a:cs typeface="Calibri"/>
                <a:sym typeface="Calibri"/>
              </a:rPr>
              <a:t>pinnately</a:t>
            </a:r>
            <a:r>
              <a:rPr lang="en-US" b="1" dirty="0" smtClean="0">
                <a:solidFill>
                  <a:srgbClr val="231F20"/>
                </a:solidFill>
                <a:latin typeface="Calibri"/>
                <a:ea typeface="Calibri"/>
                <a:cs typeface="Calibri"/>
                <a:sym typeface="Calibri"/>
              </a:rPr>
              <a:t> compound</a:t>
            </a:r>
            <a:r>
              <a:rPr lang="en-US" dirty="0" smtClean="0">
                <a:solidFill>
                  <a:srgbClr val="231F20"/>
                </a:solidFill>
                <a:latin typeface="Calibri"/>
                <a:ea typeface="Calibri"/>
                <a:cs typeface="Calibri"/>
                <a:sym typeface="Calibri"/>
              </a:rPr>
              <a:t> leaf a number of leaflets are present on a common axis, the rachis, which represents the midrib of the leaf as in </a:t>
            </a:r>
            <a:r>
              <a:rPr lang="en-US" dirty="0" err="1" smtClean="0">
                <a:solidFill>
                  <a:srgbClr val="231F20"/>
                </a:solidFill>
                <a:latin typeface="Calibri"/>
                <a:ea typeface="Calibri"/>
                <a:cs typeface="Calibri"/>
                <a:sym typeface="Calibri"/>
              </a:rPr>
              <a:t>neem</a:t>
            </a:r>
            <a:r>
              <a:rPr lang="en-US" dirty="0" smtClean="0">
                <a:solidFill>
                  <a:srgbClr val="231F20"/>
                </a:solidFill>
                <a:latin typeface="Calibri"/>
                <a:ea typeface="Calibri"/>
                <a:cs typeface="Calibri"/>
                <a:sym typeface="Calibri"/>
              </a:rPr>
              <a:t>.</a:t>
            </a:r>
            <a:endParaRPr lang="en-US" dirty="0" smtClean="0">
              <a:latin typeface="Calibri"/>
              <a:ea typeface="Calibri"/>
              <a:cs typeface="Calibri"/>
              <a:sym typeface="Calibri"/>
            </a:endParaRPr>
          </a:p>
          <a:p>
            <a:pPr marL="457200" lvl="0" algn="just">
              <a:lnSpc>
                <a:spcPct val="150000"/>
              </a:lnSpc>
            </a:pPr>
            <a:r>
              <a:rPr lang="en-US" dirty="0" smtClean="0">
                <a:solidFill>
                  <a:srgbClr val="231F20"/>
                </a:solidFill>
                <a:latin typeface="Calibri"/>
                <a:ea typeface="Calibri"/>
                <a:cs typeface="Calibri"/>
                <a:sym typeface="Calibri"/>
              </a:rPr>
              <a:t>(ii) In</a:t>
            </a:r>
            <a:r>
              <a:rPr lang="en-US" b="1" dirty="0" smtClean="0">
                <a:solidFill>
                  <a:srgbClr val="231F20"/>
                </a:solidFill>
                <a:latin typeface="Calibri"/>
                <a:ea typeface="Calibri"/>
                <a:cs typeface="Calibri"/>
                <a:sym typeface="Calibri"/>
              </a:rPr>
              <a:t> </a:t>
            </a:r>
            <a:r>
              <a:rPr lang="en-US" b="1" dirty="0" err="1" smtClean="0">
                <a:solidFill>
                  <a:srgbClr val="231F20"/>
                </a:solidFill>
                <a:latin typeface="Calibri"/>
                <a:ea typeface="Calibri"/>
                <a:cs typeface="Calibri"/>
                <a:sym typeface="Calibri"/>
              </a:rPr>
              <a:t>palmately</a:t>
            </a:r>
            <a:r>
              <a:rPr lang="en-US" b="1" dirty="0" smtClean="0">
                <a:solidFill>
                  <a:srgbClr val="231F20"/>
                </a:solidFill>
                <a:latin typeface="Calibri"/>
                <a:ea typeface="Calibri"/>
                <a:cs typeface="Calibri"/>
                <a:sym typeface="Calibri"/>
              </a:rPr>
              <a:t> compound</a:t>
            </a:r>
            <a:r>
              <a:rPr lang="en-US" dirty="0" smtClean="0">
                <a:solidFill>
                  <a:srgbClr val="231F20"/>
                </a:solidFill>
                <a:latin typeface="Calibri"/>
                <a:ea typeface="Calibri"/>
                <a:cs typeface="Calibri"/>
                <a:sym typeface="Calibri"/>
              </a:rPr>
              <a:t> leaves, the leaflets are attached at a common point, i.e., at the tip of petiole, as in silk cotton.</a:t>
            </a:r>
            <a:endParaRPr lang="en-US" dirty="0">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pic>
        <p:nvPicPr>
          <p:cNvPr id="62" name="Google Shape;62;p14"/>
          <p:cNvPicPr preferRelativeResize="0"/>
          <p:nvPr/>
        </p:nvPicPr>
        <p:blipFill rotWithShape="1">
          <a:blip r:embed="rId3">
            <a:alphaModFix/>
          </a:blip>
          <a:srcRect/>
          <a:stretch/>
        </p:blipFill>
        <p:spPr>
          <a:xfrm>
            <a:off x="8218350" y="206473"/>
            <a:ext cx="925650" cy="925650"/>
          </a:xfrm>
          <a:prstGeom prst="rect">
            <a:avLst/>
          </a:prstGeom>
          <a:noFill/>
          <a:ln>
            <a:noFill/>
          </a:ln>
        </p:spPr>
      </p:pic>
      <p:sp>
        <p:nvSpPr>
          <p:cNvPr id="63" name="Google Shape;63;p14"/>
          <p:cNvSpPr txBox="1"/>
          <p:nvPr/>
        </p:nvSpPr>
        <p:spPr>
          <a:xfrm>
            <a:off x="272675" y="285050"/>
            <a:ext cx="8688300" cy="780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200"/>
              <a:buFont typeface="Arial"/>
              <a:buNone/>
            </a:pPr>
            <a:endParaRPr sz="1800" b="1" i="0" u="none" strike="noStrike" cap="none">
              <a:solidFill>
                <a:srgbClr val="000000"/>
              </a:solidFill>
              <a:latin typeface="Arial"/>
              <a:ea typeface="Arial"/>
              <a:cs typeface="Arial"/>
              <a:sym typeface="Arial"/>
            </a:endParaRPr>
          </a:p>
        </p:txBody>
      </p:sp>
      <p:sp>
        <p:nvSpPr>
          <p:cNvPr id="64" name="Google Shape;64;p14"/>
          <p:cNvSpPr txBox="1"/>
          <p:nvPr/>
        </p:nvSpPr>
        <p:spPr>
          <a:xfrm>
            <a:off x="272675" y="1437700"/>
            <a:ext cx="8688300" cy="2889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pic>
        <p:nvPicPr>
          <p:cNvPr id="5" name="Google Shape;112;g904e7e3cc6_0_26"/>
          <p:cNvPicPr preferRelativeResize="0"/>
          <p:nvPr/>
        </p:nvPicPr>
        <p:blipFill rotWithShape="1">
          <a:blip r:embed="rId4">
            <a:alphaModFix/>
          </a:blip>
          <a:srcRect b="64457"/>
          <a:stretch/>
        </p:blipFill>
        <p:spPr>
          <a:xfrm>
            <a:off x="470975" y="1334278"/>
            <a:ext cx="4418266" cy="3273722"/>
          </a:xfrm>
          <a:prstGeom prst="rect">
            <a:avLst/>
          </a:prstGeom>
          <a:noFill/>
          <a:ln>
            <a:noFill/>
          </a:ln>
        </p:spPr>
      </p:pic>
      <p:pic>
        <p:nvPicPr>
          <p:cNvPr id="6" name="Google Shape;113;g904e7e3cc6_0_26"/>
          <p:cNvPicPr preferRelativeResize="0"/>
          <p:nvPr/>
        </p:nvPicPr>
        <p:blipFill rotWithShape="1">
          <a:blip r:embed="rId5">
            <a:alphaModFix/>
          </a:blip>
          <a:srcRect/>
          <a:stretch/>
        </p:blipFill>
        <p:spPr>
          <a:xfrm>
            <a:off x="5832000" y="1283400"/>
            <a:ext cx="2911680" cy="3108600"/>
          </a:xfrm>
          <a:prstGeom prst="rect">
            <a:avLst/>
          </a:prstGeom>
          <a:noFill/>
          <a:ln>
            <a:noFill/>
          </a:ln>
        </p:spPr>
      </p:pic>
      <p:sp>
        <p:nvSpPr>
          <p:cNvPr id="7" name="Rectangle 6"/>
          <p:cNvSpPr/>
          <p:nvPr/>
        </p:nvSpPr>
        <p:spPr>
          <a:xfrm>
            <a:off x="315502" y="430442"/>
            <a:ext cx="2191626" cy="430887"/>
          </a:xfrm>
          <a:prstGeom prst="rect">
            <a:avLst/>
          </a:prstGeom>
        </p:spPr>
        <p:txBody>
          <a:bodyPr wrap="none">
            <a:spAutoFit/>
          </a:bodyPr>
          <a:lstStyle/>
          <a:p>
            <a:pPr lvl="0"/>
            <a:r>
              <a:rPr lang="en-IN" sz="2200" b="1" dirty="0" smtClean="0">
                <a:solidFill>
                  <a:srgbClr val="FF0000"/>
                </a:solidFill>
                <a:latin typeface="Calibri"/>
                <a:ea typeface="Calibri"/>
                <a:cs typeface="Calibri"/>
                <a:sym typeface="Calibri"/>
              </a:rPr>
              <a:t>LEAF STRUCTURE</a:t>
            </a:r>
            <a:endParaRPr lang="en-IN" sz="2200" dirty="0"/>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205</TotalTime>
  <Words>1112</Words>
  <Application>Microsoft Office PowerPoint</Application>
  <PresentationFormat>On-screen Show (16:9)</PresentationFormat>
  <Paragraphs>103</Paragraphs>
  <Slides>20</Slides>
  <Notes>20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Simple Light</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PRAVAT</cp:lastModifiedBy>
  <cp:revision>19</cp:revision>
  <dcterms:modified xsi:type="dcterms:W3CDTF">2020-08-27T17:54:26Z</dcterms:modified>
</cp:coreProperties>
</file>