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5"/>
  </p:notesMasterIdLst>
  <p:sldIdLst>
    <p:sldId id="260" r:id="rId2"/>
    <p:sldId id="257" r:id="rId3"/>
    <p:sldId id="263" r:id="rId4"/>
    <p:sldId id="264" r:id="rId5"/>
    <p:sldId id="265" r:id="rId6"/>
    <p:sldId id="266" r:id="rId7"/>
    <p:sldId id="261" r:id="rId8"/>
    <p:sldId id="267" r:id="rId9"/>
    <p:sldId id="271" r:id="rId10"/>
    <p:sldId id="268" r:id="rId11"/>
    <p:sldId id="262" r:id="rId12"/>
    <p:sldId id="272" r:id="rId13"/>
    <p:sldId id="259"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0" d="100"/>
          <a:sy n="100" d="100"/>
        </p:scale>
        <p:origin x="-498" y="-78"/>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3">
    <p:pos x="6000" y="100"/>
    <p:text>+amanrouniyar@odmegroup.org How come the website here is ODM Egroup and not ODM PS?
_Assigned to you_
-Swoyan Satyendu</p:text>
  </p:cm>
  <p:cm authorId="0" dt="2020-06-17T16:36:04.724" idx="4">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12.jpeg"/><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119642" y="828604"/>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ANIMAL KINGDOM</a:t>
            </a:r>
          </a:p>
          <a:p>
            <a:pPr lvl="0" algn="ctr">
              <a:buSzPts val="3100"/>
            </a:pPr>
            <a:r>
              <a:rPr lang="en-IN" sz="2500" b="1" dirty="0" smtClean="0">
                <a:solidFill>
                  <a:schemeClr val="tx1"/>
                </a:solidFill>
                <a:latin typeface="Calibri"/>
                <a:ea typeface="Calibri"/>
                <a:cs typeface="Calibri"/>
                <a:sym typeface="Calibri"/>
              </a:rPr>
              <a:t>Phylum-</a:t>
            </a:r>
            <a:r>
              <a:rPr lang="en-IN" sz="2500" b="1" dirty="0" err="1" smtClean="0">
                <a:solidFill>
                  <a:schemeClr val="tx1"/>
                </a:solidFill>
                <a:latin typeface="Calibri"/>
                <a:ea typeface="Calibri"/>
                <a:cs typeface="Calibri"/>
                <a:sym typeface="Calibri"/>
              </a:rPr>
              <a:t>Porifera</a:t>
            </a:r>
            <a:r>
              <a:rPr lang="en-IN" sz="2500" b="1" dirty="0" smtClean="0">
                <a:solidFill>
                  <a:schemeClr val="tx1"/>
                </a:solidFill>
                <a:latin typeface="Calibri"/>
                <a:ea typeface="Calibri"/>
                <a:cs typeface="Calibri"/>
                <a:sym typeface="Calibri"/>
              </a:rPr>
              <a:t>, </a:t>
            </a:r>
            <a:r>
              <a:rPr lang="en-IN" sz="2500" b="1" dirty="0" err="1" smtClean="0">
                <a:solidFill>
                  <a:schemeClr val="tx1"/>
                </a:solidFill>
                <a:latin typeface="Calibri"/>
                <a:ea typeface="Calibri"/>
                <a:cs typeface="Calibri"/>
                <a:sym typeface="Calibri"/>
              </a:rPr>
              <a:t>Coelenterata</a:t>
            </a:r>
            <a:r>
              <a:rPr lang="en-IN" sz="2500" b="1" dirty="0" smtClean="0">
                <a:solidFill>
                  <a:schemeClr val="tx1"/>
                </a:solidFill>
                <a:latin typeface="Calibri"/>
                <a:ea typeface="Calibri"/>
                <a:cs typeface="Calibri"/>
                <a:sym typeface="Calibri"/>
              </a:rPr>
              <a:t>, </a:t>
            </a:r>
            <a:r>
              <a:rPr lang="en-IN" sz="2500" b="1" dirty="0" err="1" smtClean="0">
                <a:solidFill>
                  <a:schemeClr val="tx1"/>
                </a:solidFill>
                <a:latin typeface="Calibri"/>
                <a:ea typeface="Calibri"/>
                <a:cs typeface="Calibri"/>
                <a:sym typeface="Calibri"/>
              </a:rPr>
              <a:t>Ctenophora</a:t>
            </a:r>
            <a:r>
              <a:rPr lang="en-IN" sz="2500" b="1" dirty="0" smtClean="0">
                <a:solidFill>
                  <a:schemeClr val="tx1"/>
                </a:solidFill>
                <a:latin typeface="Calibri"/>
                <a:ea typeface="Calibri"/>
                <a:cs typeface="Calibri"/>
                <a:sym typeface="Calibri"/>
              </a:rPr>
              <a:t> </a:t>
            </a:r>
            <a:endParaRPr sz="2500" b="0"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370" y="28384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a:t>
            </a:r>
            <a:endParaRPr b="1"/>
          </a:p>
          <a:p>
            <a:pPr marL="0" lvl="0" indent="0" algn="l" rtl="0">
              <a:spcBef>
                <a:spcPts val="0"/>
              </a:spcBef>
              <a:spcAft>
                <a:spcPts val="0"/>
              </a:spcAft>
              <a:buNone/>
            </a:pPr>
            <a:r>
              <a:rPr lang="en" b="1" dirty="0"/>
              <a:t>CHAPTER NUMBER</a:t>
            </a:r>
            <a:r>
              <a:rPr lang="en" b="1" dirty="0" smtClean="0"/>
              <a:t>: 4</a:t>
            </a:r>
            <a:endParaRPr b="1"/>
          </a:p>
          <a:p>
            <a:pPr marL="0" lvl="0" indent="0" algn="l" rtl="0">
              <a:spcBef>
                <a:spcPts val="0"/>
              </a:spcBef>
              <a:spcAft>
                <a:spcPts val="0"/>
              </a:spcAft>
              <a:buNone/>
            </a:pPr>
            <a:r>
              <a:rPr lang="en" b="1" dirty="0"/>
              <a:t>CHAPTER NAME </a:t>
            </a:r>
            <a:r>
              <a:rPr lang="en" b="1" dirty="0" smtClean="0"/>
              <a:t>: ANIMAL KINGDOM</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10909"/>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Nematocysts</a:t>
            </a:r>
          </a:p>
        </p:txBody>
      </p:sp>
      <p:sp>
        <p:nvSpPr>
          <p:cNvPr id="64" name="Google Shape;64;p14"/>
          <p:cNvSpPr txBox="1"/>
          <p:nvPr/>
        </p:nvSpPr>
        <p:spPr>
          <a:xfrm>
            <a:off x="272674" y="765897"/>
            <a:ext cx="5279040" cy="2889600"/>
          </a:xfrm>
          <a:prstGeom prst="rect">
            <a:avLst/>
          </a:prstGeom>
          <a:noFill/>
          <a:ln>
            <a:noFill/>
          </a:ln>
        </p:spPr>
        <p:txBody>
          <a:bodyPr spcFirstLastPara="1" wrap="square" lIns="91425" tIns="91425" rIns="91425" bIns="91425" anchor="t" anchorCtr="0">
            <a:noAutofit/>
          </a:bodyPr>
          <a:lstStyle/>
          <a:p>
            <a:pPr lvl="0">
              <a:spcAft>
                <a:spcPts val="400"/>
              </a:spcAft>
              <a:buSzPts val="1400"/>
              <a:buFont typeface="Arial" pitchFamily="34" charset="0"/>
              <a:buChar char="•"/>
            </a:pPr>
            <a:endParaRPr lang="en-IN" dirty="0" smtClean="0">
              <a:latin typeface="Calibri"/>
              <a:ea typeface="Calibri"/>
              <a:cs typeface="Calibri"/>
              <a:sym typeface="Calibri"/>
            </a:endParaRPr>
          </a:p>
        </p:txBody>
      </p:sp>
      <p:pic>
        <p:nvPicPr>
          <p:cNvPr id="35842" name="Picture 2" descr="Hydra belongs to class Hydrozoa"/>
          <p:cNvPicPr>
            <a:picLocks noChangeAspect="1" noChangeArrowheads="1"/>
          </p:cNvPicPr>
          <p:nvPr/>
        </p:nvPicPr>
        <p:blipFill>
          <a:blip r:embed="rId4"/>
          <a:srcRect/>
          <a:stretch>
            <a:fillRect/>
          </a:stretch>
        </p:blipFill>
        <p:spPr bwMode="auto">
          <a:xfrm>
            <a:off x="5931244" y="1043438"/>
            <a:ext cx="3013300" cy="2724151"/>
          </a:xfrm>
          <a:prstGeom prst="rect">
            <a:avLst/>
          </a:prstGeom>
          <a:noFill/>
        </p:spPr>
      </p:pic>
      <p:sp>
        <p:nvSpPr>
          <p:cNvPr id="7" name="Rectangle 6"/>
          <p:cNvSpPr/>
          <p:nvPr/>
        </p:nvSpPr>
        <p:spPr>
          <a:xfrm>
            <a:off x="242848" y="757039"/>
            <a:ext cx="6083811" cy="4185761"/>
          </a:xfrm>
          <a:prstGeom prst="rect">
            <a:avLst/>
          </a:prstGeom>
        </p:spPr>
        <p:txBody>
          <a:bodyPr wrap="square">
            <a:spAutoFit/>
          </a:bodyPr>
          <a:lstStyle/>
          <a:p>
            <a:r>
              <a:rPr lang="en-IN" dirty="0" smtClean="0">
                <a:latin typeface="Calibri" pitchFamily="34" charset="0"/>
              </a:rPr>
              <a:t>Nematocysts (Gr. </a:t>
            </a:r>
            <a:r>
              <a:rPr lang="en-IN" dirty="0" err="1" smtClean="0">
                <a:latin typeface="Calibri" pitchFamily="34" charset="0"/>
              </a:rPr>
              <a:t>Nema</a:t>
            </a:r>
            <a:r>
              <a:rPr lang="en-IN" dirty="0" smtClean="0">
                <a:latin typeface="Calibri" pitchFamily="34" charset="0"/>
              </a:rPr>
              <a:t> = thread + </a:t>
            </a:r>
            <a:r>
              <a:rPr lang="en-IN" dirty="0" err="1" smtClean="0">
                <a:latin typeface="Calibri" pitchFamily="34" charset="0"/>
              </a:rPr>
              <a:t>kystis</a:t>
            </a:r>
            <a:r>
              <a:rPr lang="en-IN" dirty="0" smtClean="0">
                <a:latin typeface="Calibri" pitchFamily="34" charset="0"/>
              </a:rPr>
              <a:t> = bladder) are specialized stinging cells specific to Coelenterates that act as organs of offence and </a:t>
            </a:r>
            <a:r>
              <a:rPr lang="en-IN" dirty="0" err="1" smtClean="0">
                <a:latin typeface="Calibri" pitchFamily="34" charset="0"/>
              </a:rPr>
              <a:t>defense</a:t>
            </a:r>
            <a:r>
              <a:rPr lang="en-IN" dirty="0" smtClean="0">
                <a:latin typeface="Calibri" pitchFamily="34" charset="0"/>
              </a:rPr>
              <a:t>. They are also called </a:t>
            </a:r>
            <a:r>
              <a:rPr lang="en-IN" dirty="0" err="1" smtClean="0">
                <a:latin typeface="Calibri" pitchFamily="34" charset="0"/>
              </a:rPr>
              <a:t>Cnidae</a:t>
            </a:r>
            <a:r>
              <a:rPr lang="en-IN" dirty="0" smtClean="0">
                <a:latin typeface="Calibri" pitchFamily="34" charset="0"/>
              </a:rPr>
              <a:t> and hence the coelenterates are also called Cnidarians. The cells that produce nematocysts are called </a:t>
            </a:r>
            <a:r>
              <a:rPr lang="en-IN" dirty="0" err="1" smtClean="0">
                <a:latin typeface="Calibri" pitchFamily="34" charset="0"/>
              </a:rPr>
              <a:t>nematoblasts</a:t>
            </a:r>
            <a:r>
              <a:rPr lang="en-IN" dirty="0" smtClean="0">
                <a:latin typeface="Calibri" pitchFamily="34" charset="0"/>
              </a:rPr>
              <a:t>.</a:t>
            </a:r>
          </a:p>
          <a:p>
            <a:r>
              <a:rPr lang="en-IN" b="1" dirty="0" smtClean="0">
                <a:latin typeface="Calibri" pitchFamily="34" charset="0"/>
              </a:rPr>
              <a:t>STRUCTURE</a:t>
            </a:r>
          </a:p>
          <a:p>
            <a:r>
              <a:rPr lang="en-IN" dirty="0" smtClean="0">
                <a:latin typeface="Calibri" pitchFamily="34" charset="0"/>
              </a:rPr>
              <a:t>A </a:t>
            </a:r>
            <a:r>
              <a:rPr lang="en-IN" dirty="0" err="1" smtClean="0">
                <a:latin typeface="Calibri" pitchFamily="34" charset="0"/>
              </a:rPr>
              <a:t>Cnidoblast</a:t>
            </a:r>
            <a:r>
              <a:rPr lang="en-IN" dirty="0" smtClean="0">
                <a:latin typeface="Calibri" pitchFamily="34" charset="0"/>
              </a:rPr>
              <a:t> is an oval or rounded cell with a conspicuous nucleus lying on basal side. Inside the </a:t>
            </a:r>
            <a:r>
              <a:rPr lang="en-IN" dirty="0" err="1" smtClean="0">
                <a:latin typeface="Calibri" pitchFamily="34" charset="0"/>
              </a:rPr>
              <a:t>cnidoblast</a:t>
            </a:r>
            <a:r>
              <a:rPr lang="en-IN" dirty="0" smtClean="0">
                <a:latin typeface="Calibri" pitchFamily="34" charset="0"/>
              </a:rPr>
              <a:t> is present an oval or </a:t>
            </a:r>
            <a:r>
              <a:rPr lang="en-IN" dirty="0" err="1" smtClean="0">
                <a:latin typeface="Calibri" pitchFamily="34" charset="0"/>
              </a:rPr>
              <a:t>pyriform</a:t>
            </a:r>
            <a:r>
              <a:rPr lang="en-IN" dirty="0" smtClean="0">
                <a:latin typeface="Calibri" pitchFamily="34" charset="0"/>
              </a:rPr>
              <a:t> sac or bladder that is filled with a toxin called </a:t>
            </a:r>
            <a:r>
              <a:rPr lang="en-IN" dirty="0" err="1" smtClean="0">
                <a:latin typeface="Calibri" pitchFamily="34" charset="0"/>
              </a:rPr>
              <a:t>hypnotoxin</a:t>
            </a:r>
            <a:r>
              <a:rPr lang="en-IN" dirty="0" smtClean="0">
                <a:latin typeface="Calibri" pitchFamily="34" charset="0"/>
              </a:rPr>
              <a:t>. </a:t>
            </a:r>
          </a:p>
          <a:p>
            <a:r>
              <a:rPr lang="en-IN" dirty="0" smtClean="0">
                <a:latin typeface="Calibri" pitchFamily="34" charset="0"/>
              </a:rPr>
              <a:t>The outer end of the capsule is </a:t>
            </a:r>
            <a:r>
              <a:rPr lang="en-IN" dirty="0" err="1" smtClean="0">
                <a:latin typeface="Calibri" pitchFamily="34" charset="0"/>
              </a:rPr>
              <a:t>invaginated</a:t>
            </a:r>
            <a:r>
              <a:rPr lang="en-IN" dirty="0" smtClean="0">
                <a:latin typeface="Calibri" pitchFamily="34" charset="0"/>
              </a:rPr>
              <a:t> into a long, hollow and tubular filament or thread tube, coiled like a watch-spring inside the sac itself. The base of the thread tube is which carries  spines.</a:t>
            </a:r>
          </a:p>
          <a:p>
            <a:r>
              <a:rPr lang="en-IN" dirty="0" smtClean="0">
                <a:latin typeface="Calibri" pitchFamily="34" charset="0"/>
              </a:rPr>
              <a:t> The bladder is covered on the top by a lid or operculum, near which lies a hair-like process, the </a:t>
            </a:r>
            <a:r>
              <a:rPr lang="en-IN" dirty="0" err="1" smtClean="0">
                <a:latin typeface="Calibri" pitchFamily="34" charset="0"/>
              </a:rPr>
              <a:t>cnidocil</a:t>
            </a:r>
            <a:r>
              <a:rPr lang="en-IN" dirty="0" smtClean="0">
                <a:latin typeface="Calibri" pitchFamily="34" charset="0"/>
              </a:rPr>
              <a:t> that acts like a trigger for the discharge of the thread tube. </a:t>
            </a:r>
          </a:p>
          <a:p>
            <a:r>
              <a:rPr lang="en-IN" dirty="0" smtClean="0">
                <a:latin typeface="Calibri" pitchFamily="34" charset="0"/>
              </a:rPr>
              <a:t>Cytoplasm of </a:t>
            </a:r>
            <a:r>
              <a:rPr lang="en-IN" dirty="0" err="1" smtClean="0">
                <a:latin typeface="Calibri" pitchFamily="34" charset="0"/>
              </a:rPr>
              <a:t>cnidoblast</a:t>
            </a:r>
            <a:r>
              <a:rPr lang="en-IN" dirty="0" smtClean="0">
                <a:latin typeface="Calibri" pitchFamily="34" charset="0"/>
              </a:rPr>
              <a:t> may contain contractile muscle fibrils and a restraining thread at the base, called lasso, which prevents the nematocyst from being thrown out of cell. </a:t>
            </a:r>
          </a:p>
          <a:p>
            <a:r>
              <a:rPr lang="en-IN" dirty="0" smtClean="0">
                <a:latin typeface="Calibri" pitchFamily="34" charset="0"/>
              </a:rPr>
              <a:t>Nematocysts may occur scattered throughout the body surface, except the basal disc. They are abundant on the tentacles and </a:t>
            </a:r>
            <a:r>
              <a:rPr lang="en-IN" dirty="0" err="1" smtClean="0">
                <a:latin typeface="Calibri" pitchFamily="34" charset="0"/>
              </a:rPr>
              <a:t>hypostome</a:t>
            </a:r>
            <a:r>
              <a:rPr lang="en-IN" dirty="0" smtClean="0">
                <a:latin typeface="Calibri" pitchFamily="34" charset="0"/>
              </a:rPr>
              <a:t>. </a:t>
            </a:r>
            <a:endParaRPr lang="en-IN" dirty="0">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Phylum </a:t>
            </a:r>
            <a:r>
              <a:rPr lang="en-IN" sz="2200" b="1" dirty="0" err="1" smtClean="0">
                <a:solidFill>
                  <a:srgbClr val="FF0000"/>
                </a:solidFill>
                <a:latin typeface="Calibri" pitchFamily="34" charset="0"/>
                <a:cs typeface="Calibri" pitchFamily="34" charset="0"/>
              </a:rPr>
              <a:t>Ctenophora</a:t>
            </a:r>
            <a:endParaRPr lang="en-IN" sz="2200" b="1" dirty="0" smtClean="0">
              <a:solidFill>
                <a:srgbClr val="FF0000"/>
              </a:solidFill>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800"/>
              <a:buFont typeface="Arial"/>
              <a:buNone/>
            </a:pPr>
            <a:endParaRPr sz="1800" b="1" i="0" u="none" strike="noStrike" cap="none">
              <a:solidFill>
                <a:srgbClr val="000000"/>
              </a:solidFill>
              <a:latin typeface="Calibri" pitchFamily="34" charset="0"/>
              <a:cs typeface="Calibri" pitchFamily="34" charset="0"/>
              <a:sym typeface="Arial"/>
            </a:endParaRPr>
          </a:p>
        </p:txBody>
      </p:sp>
      <p:sp>
        <p:nvSpPr>
          <p:cNvPr id="64" name="Google Shape;64;p14"/>
          <p:cNvSpPr txBox="1"/>
          <p:nvPr/>
        </p:nvSpPr>
        <p:spPr>
          <a:xfrm>
            <a:off x="123385" y="896524"/>
            <a:ext cx="8372915" cy="3703467"/>
          </a:xfrm>
          <a:prstGeom prst="rect">
            <a:avLst/>
          </a:prstGeom>
          <a:noFill/>
          <a:ln>
            <a:noFill/>
          </a:ln>
        </p:spPr>
        <p:txBody>
          <a:bodyPr spcFirstLastPara="1" wrap="square" lIns="91425" tIns="91425" rIns="91425" bIns="91425" anchor="t" anchorCtr="0">
            <a:noAutofit/>
          </a:bodyPr>
          <a:lstStyle/>
          <a:p>
            <a:r>
              <a:rPr lang="en-IN" dirty="0" err="1" smtClean="0">
                <a:latin typeface="Calibri" pitchFamily="34" charset="0"/>
              </a:rPr>
              <a:t>Ctenophora</a:t>
            </a:r>
            <a:r>
              <a:rPr lang="en-IN" dirty="0" smtClean="0">
                <a:latin typeface="Calibri" pitchFamily="34" charset="0"/>
              </a:rPr>
              <a:t> is a small phylum.</a:t>
            </a:r>
          </a:p>
          <a:p>
            <a:r>
              <a:rPr lang="en-IN" dirty="0" smtClean="0">
                <a:latin typeface="Calibri" pitchFamily="34" charset="0"/>
              </a:rPr>
              <a:t>- It contains only about 80 species.</a:t>
            </a:r>
          </a:p>
          <a:p>
            <a:r>
              <a:rPr lang="en-IN" dirty="0" smtClean="0">
                <a:latin typeface="Calibri" pitchFamily="34" charset="0"/>
              </a:rPr>
              <a:t>- It includes a set of marine animals commonly called comb jellies or sea walnuts.</a:t>
            </a:r>
          </a:p>
          <a:p>
            <a:r>
              <a:rPr lang="en-IN" dirty="0" smtClean="0">
                <a:latin typeface="Calibri" pitchFamily="34" charset="0"/>
              </a:rPr>
              <a:t>- These animals exhibit the characters of </a:t>
            </a:r>
            <a:r>
              <a:rPr lang="en-IN" dirty="0" err="1" smtClean="0">
                <a:latin typeface="Calibri" pitchFamily="34" charset="0"/>
              </a:rPr>
              <a:t>Coelenterata</a:t>
            </a:r>
            <a:r>
              <a:rPr lang="en-IN" dirty="0" smtClean="0">
                <a:latin typeface="Calibri" pitchFamily="34" charset="0"/>
              </a:rPr>
              <a:t> and </a:t>
            </a:r>
            <a:r>
              <a:rPr lang="en-IN" dirty="0" err="1" smtClean="0">
                <a:latin typeface="Calibri" pitchFamily="34" charset="0"/>
              </a:rPr>
              <a:t>platyhelminthes</a:t>
            </a:r>
            <a:r>
              <a:rPr lang="en-IN" dirty="0" smtClean="0">
                <a:latin typeface="Calibri" pitchFamily="34" charset="0"/>
              </a:rPr>
              <a:t>.</a:t>
            </a:r>
            <a:endParaRPr lang="en-IN" dirty="0">
              <a:latin typeface="Calibri" pitchFamily="34" charset="0"/>
            </a:endParaRPr>
          </a:p>
        </p:txBody>
      </p:sp>
      <p:pic>
        <p:nvPicPr>
          <p:cNvPr id="10242" name="Picture 2" descr="Ctenophora - Wikipedia"/>
          <p:cNvPicPr>
            <a:picLocks noChangeAspect="1" noChangeArrowheads="1"/>
          </p:cNvPicPr>
          <p:nvPr/>
        </p:nvPicPr>
        <p:blipFill>
          <a:blip r:embed="rId4"/>
          <a:srcRect/>
          <a:stretch>
            <a:fillRect/>
          </a:stretch>
        </p:blipFill>
        <p:spPr bwMode="auto">
          <a:xfrm>
            <a:off x="1295400" y="2062162"/>
            <a:ext cx="5867399" cy="2738438"/>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Phylum </a:t>
            </a:r>
            <a:r>
              <a:rPr lang="en-IN" sz="2200" b="1" dirty="0" err="1" smtClean="0">
                <a:solidFill>
                  <a:srgbClr val="FF0000"/>
                </a:solidFill>
                <a:latin typeface="Calibri" pitchFamily="34" charset="0"/>
                <a:cs typeface="Calibri" pitchFamily="34" charset="0"/>
              </a:rPr>
              <a:t>Ctenophora</a:t>
            </a:r>
            <a:endParaRPr lang="en-IN" sz="2200" b="1" dirty="0" smtClean="0">
              <a:solidFill>
                <a:srgbClr val="FF0000"/>
              </a:solidFill>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8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123385" y="896524"/>
            <a:ext cx="3356933" cy="3703467"/>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a:ea typeface="Calibri"/>
                <a:cs typeface="Calibri"/>
                <a:sym typeface="Calibri"/>
              </a:rPr>
              <a:t>→ Also called as sea walnuts or comb jellies.</a:t>
            </a:r>
          </a:p>
          <a:p>
            <a:pPr lvl="0">
              <a:buSzPts val="1400"/>
            </a:pPr>
            <a:r>
              <a:rPr lang="en-IN" dirty="0" smtClean="0">
                <a:latin typeface="Calibri"/>
                <a:ea typeface="Calibri"/>
                <a:cs typeface="Calibri"/>
                <a:sym typeface="Calibri"/>
              </a:rPr>
              <a:t>→ Are exclusively marine, </a:t>
            </a:r>
            <a:r>
              <a:rPr lang="en-IN" dirty="0" err="1" smtClean="0">
                <a:latin typeface="Calibri"/>
                <a:ea typeface="Calibri"/>
                <a:cs typeface="Calibri"/>
                <a:sym typeface="Calibri"/>
              </a:rPr>
              <a:t>radially</a:t>
            </a:r>
            <a:r>
              <a:rPr lang="en-IN" dirty="0" smtClean="0">
                <a:latin typeface="Calibri"/>
                <a:ea typeface="Calibri"/>
                <a:cs typeface="Calibri"/>
                <a:sym typeface="Calibri"/>
              </a:rPr>
              <a:t> symmetrical.</a:t>
            </a:r>
          </a:p>
          <a:p>
            <a:pPr lvl="0">
              <a:buSzPts val="1400"/>
            </a:pPr>
            <a:r>
              <a:rPr lang="en-IN" dirty="0" smtClean="0">
                <a:latin typeface="Calibri"/>
                <a:ea typeface="Calibri"/>
                <a:cs typeface="Calibri"/>
                <a:sym typeface="Calibri"/>
              </a:rPr>
              <a:t>→ Have tissue level organisation, are </a:t>
            </a:r>
            <a:r>
              <a:rPr lang="en-IN" dirty="0" err="1" smtClean="0">
                <a:latin typeface="Calibri"/>
                <a:ea typeface="Calibri"/>
                <a:cs typeface="Calibri"/>
                <a:sym typeface="Calibri"/>
              </a:rPr>
              <a:t>diploblastic</a:t>
            </a:r>
            <a:r>
              <a:rPr lang="en-IN" dirty="0" smtClean="0">
                <a:latin typeface="Calibri"/>
                <a:ea typeface="Calibri"/>
                <a:cs typeface="Calibri"/>
                <a:sym typeface="Calibri"/>
              </a:rPr>
              <a:t>.</a:t>
            </a:r>
          </a:p>
          <a:p>
            <a:pPr lvl="0">
              <a:buSzPts val="1400"/>
            </a:pPr>
            <a:r>
              <a:rPr lang="en-IN" dirty="0" smtClean="0">
                <a:latin typeface="Calibri"/>
                <a:ea typeface="Calibri"/>
                <a:cs typeface="Calibri"/>
                <a:sym typeface="Calibri"/>
              </a:rPr>
              <a:t>→ Digestion both extra and intracellular.</a:t>
            </a:r>
          </a:p>
          <a:p>
            <a:pPr lvl="0">
              <a:buSzPts val="1400"/>
            </a:pPr>
            <a:r>
              <a:rPr lang="en-IN" dirty="0" smtClean="0">
                <a:latin typeface="Calibri"/>
                <a:ea typeface="Calibri"/>
                <a:cs typeface="Calibri"/>
                <a:sym typeface="Calibri"/>
              </a:rPr>
              <a:t>→ Body has eight external rows of ciliated comb plates for locomotion.</a:t>
            </a:r>
          </a:p>
          <a:p>
            <a:pPr lvl="0">
              <a:buSzPts val="1400"/>
            </a:pPr>
            <a:r>
              <a:rPr lang="en-IN" dirty="0" smtClean="0">
                <a:latin typeface="Calibri"/>
                <a:ea typeface="Calibri"/>
                <a:cs typeface="Calibri"/>
                <a:sym typeface="Calibri"/>
              </a:rPr>
              <a:t>→ Show Bioluminescence (Property of living organisms to emit light).</a:t>
            </a:r>
          </a:p>
          <a:p>
            <a:pPr lvl="0">
              <a:buSzPts val="1400"/>
            </a:pPr>
            <a:r>
              <a:rPr lang="en-IN" dirty="0" smtClean="0">
                <a:latin typeface="Calibri"/>
                <a:ea typeface="Calibri"/>
                <a:cs typeface="Calibri"/>
                <a:sym typeface="Calibri"/>
              </a:rPr>
              <a:t>→ Hermaphrodite (sexes are not separate).</a:t>
            </a:r>
          </a:p>
          <a:p>
            <a:pPr lvl="0">
              <a:buSzPts val="1400"/>
            </a:pPr>
            <a:r>
              <a:rPr lang="en-IN" dirty="0" smtClean="0">
                <a:latin typeface="Calibri"/>
                <a:ea typeface="Calibri"/>
                <a:cs typeface="Calibri"/>
                <a:sym typeface="Calibri"/>
              </a:rPr>
              <a:t>→ Only sexual reproduction occurs. External fertilization. Indirect development.</a:t>
            </a:r>
          </a:p>
          <a:p>
            <a:pPr lvl="0">
              <a:buSzPts val="1400"/>
            </a:pPr>
            <a:r>
              <a:rPr lang="en-IN" dirty="0" smtClean="0">
                <a:latin typeface="Calibri"/>
                <a:ea typeface="Calibri"/>
                <a:cs typeface="Calibri"/>
                <a:sym typeface="Calibri"/>
              </a:rPr>
              <a:t>Example: </a:t>
            </a:r>
            <a:r>
              <a:rPr lang="en-IN" dirty="0" err="1" smtClean="0">
                <a:latin typeface="Calibri"/>
                <a:ea typeface="Calibri"/>
                <a:cs typeface="Calibri"/>
                <a:sym typeface="Calibri"/>
              </a:rPr>
              <a:t>Ctenoplana</a:t>
            </a:r>
            <a:r>
              <a:rPr lang="en-IN" dirty="0" smtClean="0">
                <a:latin typeface="Calibri"/>
                <a:ea typeface="Calibri"/>
                <a:cs typeface="Calibri"/>
                <a:sym typeface="Calibri"/>
              </a:rPr>
              <a:t>, </a:t>
            </a:r>
            <a:r>
              <a:rPr lang="en-IN" dirty="0" err="1" smtClean="0">
                <a:latin typeface="Calibri"/>
                <a:ea typeface="Calibri"/>
                <a:cs typeface="Calibri"/>
                <a:sym typeface="Calibri"/>
              </a:rPr>
              <a:t>Pleurobrachia</a:t>
            </a:r>
            <a:r>
              <a:rPr lang="en-IN" dirty="0" smtClean="0">
                <a:latin typeface="Calibri"/>
                <a:ea typeface="Calibri"/>
                <a:cs typeface="Calibri"/>
                <a:sym typeface="Calibri"/>
              </a:rPr>
              <a:t>.</a:t>
            </a:r>
            <a:endParaRPr sz="1400" b="0" i="0" u="none" strike="noStrike" cap="none">
              <a:solidFill>
                <a:srgbClr val="000000"/>
              </a:solidFill>
              <a:latin typeface="Calibri"/>
              <a:ea typeface="Calibri"/>
              <a:cs typeface="Calibri"/>
              <a:sym typeface="Calibri"/>
            </a:endParaRPr>
          </a:p>
        </p:txBody>
      </p:sp>
      <p:pic>
        <p:nvPicPr>
          <p:cNvPr id="12290" name="Picture 2" descr="Kingdom Animalia: Ctenophora"/>
          <p:cNvPicPr>
            <a:picLocks noChangeAspect="1" noChangeArrowheads="1"/>
          </p:cNvPicPr>
          <p:nvPr/>
        </p:nvPicPr>
        <p:blipFill>
          <a:blip r:embed="rId4"/>
          <a:srcRect/>
          <a:stretch>
            <a:fillRect/>
          </a:stretch>
        </p:blipFill>
        <p:spPr bwMode="auto">
          <a:xfrm>
            <a:off x="5505450" y="367620"/>
            <a:ext cx="3638550" cy="3140690"/>
          </a:xfrm>
          <a:prstGeom prst="rect">
            <a:avLst/>
          </a:prstGeom>
          <a:noFill/>
        </p:spPr>
      </p:pic>
      <p:pic>
        <p:nvPicPr>
          <p:cNvPr id="12292" name="Picture 4" descr="Pleurobrachia"/>
          <p:cNvPicPr>
            <a:picLocks noChangeAspect="1" noChangeArrowheads="1"/>
          </p:cNvPicPr>
          <p:nvPr/>
        </p:nvPicPr>
        <p:blipFill>
          <a:blip r:embed="rId5"/>
          <a:srcRect/>
          <a:stretch>
            <a:fillRect/>
          </a:stretch>
        </p:blipFill>
        <p:spPr bwMode="auto">
          <a:xfrm>
            <a:off x="3411959" y="1096832"/>
            <a:ext cx="2190750" cy="2819401"/>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31828"/>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Phylum </a:t>
            </a:r>
            <a:r>
              <a:rPr lang="en-IN" sz="2200" b="1" dirty="0" err="1" smtClean="0">
                <a:solidFill>
                  <a:srgbClr val="FF0000"/>
                </a:solidFill>
                <a:latin typeface="Calibri" pitchFamily="34" charset="0"/>
                <a:cs typeface="Calibri" pitchFamily="34" charset="0"/>
              </a:rPr>
              <a:t>Porifera</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309998" y="709913"/>
            <a:ext cx="6184108" cy="2889600"/>
          </a:xfrm>
          <a:prstGeom prst="rect">
            <a:avLst/>
          </a:prstGeom>
          <a:noFill/>
          <a:ln>
            <a:noFill/>
          </a:ln>
        </p:spPr>
        <p:txBody>
          <a:bodyPr spcFirstLastPara="1" wrap="square" lIns="91425" tIns="91425" rIns="91425" bIns="91425" anchor="t" anchorCtr="0">
            <a:noAutofit/>
          </a:bodyPr>
          <a:lstStyle/>
          <a:p>
            <a:pPr lvl="0">
              <a:lnSpc>
                <a:spcPct val="150000"/>
              </a:lnSpc>
              <a:buSzPts val="1400"/>
              <a:buFont typeface="Arial" pitchFamily="34" charset="0"/>
              <a:buChar char="•"/>
            </a:pPr>
            <a:r>
              <a:rPr lang="en-IN" dirty="0" smtClean="0">
                <a:latin typeface="Calibri"/>
                <a:ea typeface="Calibri"/>
                <a:cs typeface="Calibri"/>
                <a:sym typeface="Calibri"/>
              </a:rPr>
              <a:t>Phylum </a:t>
            </a:r>
            <a:r>
              <a:rPr lang="en-IN" dirty="0" err="1" smtClean="0">
                <a:latin typeface="Calibri"/>
                <a:ea typeface="Calibri"/>
                <a:cs typeface="Calibri"/>
                <a:sym typeface="Calibri"/>
              </a:rPr>
              <a:t>Porifera</a:t>
            </a:r>
            <a:r>
              <a:rPr lang="en-IN" dirty="0" smtClean="0">
                <a:latin typeface="Calibri"/>
                <a:ea typeface="Calibri"/>
                <a:cs typeface="Calibri"/>
                <a:sym typeface="Calibri"/>
              </a:rPr>
              <a:t> are the lowest multicellular animals belonging to the kingdom Animalia.</a:t>
            </a:r>
          </a:p>
          <a:p>
            <a:pPr lvl="0">
              <a:lnSpc>
                <a:spcPct val="150000"/>
              </a:lnSpc>
              <a:buSzPts val="1400"/>
              <a:buFont typeface="Arial" pitchFamily="34" charset="0"/>
              <a:buChar char="•"/>
            </a:pPr>
            <a:r>
              <a:rPr lang="en-IN" dirty="0" smtClean="0">
                <a:latin typeface="Calibri"/>
                <a:ea typeface="Calibri"/>
                <a:cs typeface="Calibri"/>
                <a:sym typeface="Calibri"/>
              </a:rPr>
              <a:t>The word “</a:t>
            </a:r>
            <a:r>
              <a:rPr lang="en-IN" dirty="0" err="1" smtClean="0">
                <a:latin typeface="Calibri"/>
                <a:ea typeface="Calibri"/>
                <a:cs typeface="Calibri"/>
                <a:sym typeface="Calibri"/>
              </a:rPr>
              <a:t>Porifera</a:t>
            </a:r>
            <a:r>
              <a:rPr lang="en-IN" dirty="0" smtClean="0">
                <a:latin typeface="Calibri"/>
                <a:ea typeface="Calibri"/>
                <a:cs typeface="Calibri"/>
                <a:sym typeface="Calibri"/>
              </a:rPr>
              <a:t>” mainly refers to the pore bearers or pore bearing species.  Based on the embryological studies, sponges are proved as animals and are classified into a separate Phylum in the animals</a:t>
            </a:r>
          </a:p>
          <a:p>
            <a:pPr lvl="0">
              <a:lnSpc>
                <a:spcPct val="150000"/>
              </a:lnSpc>
              <a:buSzPts val="1400"/>
              <a:buFont typeface="Arial" pitchFamily="34" charset="0"/>
              <a:buChar char="•"/>
            </a:pPr>
            <a:r>
              <a:rPr lang="en-IN" dirty="0" smtClean="0">
                <a:latin typeface="Calibri"/>
                <a:ea typeface="Calibri"/>
                <a:cs typeface="Calibri"/>
                <a:sym typeface="Calibri"/>
              </a:rPr>
              <a:t>This phylum includes about 5000 species. </a:t>
            </a:r>
            <a:r>
              <a:rPr lang="en-IN" dirty="0" err="1" smtClean="0">
                <a:latin typeface="Calibri"/>
                <a:ea typeface="Calibri"/>
                <a:cs typeface="Calibri"/>
                <a:sym typeface="Calibri"/>
              </a:rPr>
              <a:t>Poriferans</a:t>
            </a:r>
            <a:r>
              <a:rPr lang="en-IN" dirty="0" smtClean="0">
                <a:latin typeface="Calibri"/>
                <a:ea typeface="Calibri"/>
                <a:cs typeface="Calibri"/>
                <a:sym typeface="Calibri"/>
              </a:rPr>
              <a:t> are pore-bearing first multicellular animals. The pores are known as Ostia.</a:t>
            </a:r>
          </a:p>
          <a:p>
            <a:pPr lvl="0">
              <a:lnSpc>
                <a:spcPct val="150000"/>
              </a:lnSpc>
              <a:buSzPts val="1400"/>
              <a:buFont typeface="Arial" pitchFamily="34" charset="0"/>
              <a:buChar char="•"/>
            </a:pPr>
            <a:r>
              <a:rPr lang="en-IN" dirty="0" smtClean="0">
                <a:latin typeface="Calibri"/>
                <a:ea typeface="Calibri"/>
                <a:cs typeface="Calibri"/>
                <a:sym typeface="Calibri"/>
              </a:rPr>
              <a:t>The </a:t>
            </a:r>
            <a:r>
              <a:rPr lang="en-IN" dirty="0" err="1" smtClean="0">
                <a:latin typeface="Calibri"/>
                <a:ea typeface="Calibri"/>
                <a:cs typeface="Calibri"/>
                <a:sym typeface="Calibri"/>
              </a:rPr>
              <a:t>poriferans</a:t>
            </a:r>
            <a:r>
              <a:rPr lang="en-IN" dirty="0" smtClean="0">
                <a:latin typeface="Calibri"/>
                <a:ea typeface="Calibri"/>
                <a:cs typeface="Calibri"/>
                <a:sym typeface="Calibri"/>
              </a:rPr>
              <a:t> have a spongy appearance and are therefore called sponges. They are attached to the substratum and do not move. They have the ability to absorb and withhold fluids.</a:t>
            </a:r>
          </a:p>
          <a:p>
            <a:pPr lvl="0">
              <a:lnSpc>
                <a:spcPct val="150000"/>
              </a:lnSpc>
              <a:buSzPts val="1400"/>
              <a:buFont typeface="Arial" pitchFamily="34" charset="0"/>
              <a:buChar char="•"/>
            </a:pPr>
            <a:r>
              <a:rPr lang="en-IN" dirty="0" smtClean="0">
                <a:latin typeface="Calibri"/>
                <a:ea typeface="Calibri"/>
                <a:cs typeface="Calibri"/>
                <a:sym typeface="Calibri"/>
              </a:rPr>
              <a:t>They were initially regarded as plants due to the green colour and their symbiotic relationship with algae. Later, their life cycle and feeding system were discovered, and they were included in the animal kingdom.</a:t>
            </a:r>
          </a:p>
        </p:txBody>
      </p:sp>
      <p:pic>
        <p:nvPicPr>
          <p:cNvPr id="14338" name="Picture 2" descr="10 Best porifera images | Sponges, Sea sponge, Weird sea creatures"/>
          <p:cNvPicPr>
            <a:picLocks noChangeAspect="1" noChangeArrowheads="1"/>
          </p:cNvPicPr>
          <p:nvPr/>
        </p:nvPicPr>
        <p:blipFill>
          <a:blip r:embed="rId4"/>
          <a:srcRect/>
          <a:stretch>
            <a:fillRect/>
          </a:stretch>
        </p:blipFill>
        <p:spPr bwMode="auto">
          <a:xfrm>
            <a:off x="6363478" y="1444528"/>
            <a:ext cx="2780522" cy="3332745"/>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31828"/>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Body Organisation</a:t>
            </a:r>
          </a:p>
        </p:txBody>
      </p:sp>
      <p:sp>
        <p:nvSpPr>
          <p:cNvPr id="64" name="Google Shape;64;p14"/>
          <p:cNvSpPr txBox="1"/>
          <p:nvPr/>
        </p:nvSpPr>
        <p:spPr>
          <a:xfrm>
            <a:off x="309998" y="933847"/>
            <a:ext cx="5848206" cy="2889600"/>
          </a:xfrm>
          <a:prstGeom prst="rect">
            <a:avLst/>
          </a:prstGeom>
          <a:noFill/>
          <a:ln>
            <a:noFill/>
          </a:ln>
        </p:spPr>
        <p:txBody>
          <a:bodyPr spcFirstLastPara="1" wrap="square" lIns="91425" tIns="91425" rIns="91425" bIns="91425" anchor="t" anchorCtr="0">
            <a:noAutofit/>
          </a:bodyPr>
          <a:lstStyle/>
          <a:p>
            <a:pPr lvl="0">
              <a:spcAft>
                <a:spcPts val="400"/>
              </a:spcAft>
              <a:buSzPts val="1400"/>
            </a:pPr>
            <a:r>
              <a:rPr lang="en-IN" dirty="0" smtClean="0">
                <a:latin typeface="Calibri"/>
                <a:ea typeface="Calibri"/>
                <a:cs typeface="Calibri"/>
                <a:sym typeface="Calibri"/>
              </a:rPr>
              <a:t>Body wall consists of:</a:t>
            </a:r>
          </a:p>
          <a:p>
            <a:pPr lvl="0">
              <a:spcAft>
                <a:spcPts val="400"/>
              </a:spcAft>
              <a:buSzPts val="1400"/>
            </a:pPr>
            <a:r>
              <a:rPr lang="en-IN" dirty="0" smtClean="0">
                <a:latin typeface="Calibri"/>
                <a:ea typeface="Calibri"/>
                <a:cs typeface="Calibri"/>
                <a:sym typeface="Calibri"/>
              </a:rPr>
              <a:t>(1) Outer Dermal layer or </a:t>
            </a:r>
            <a:r>
              <a:rPr lang="en-IN" dirty="0" err="1" smtClean="0">
                <a:latin typeface="Calibri"/>
                <a:ea typeface="Calibri"/>
                <a:cs typeface="Calibri"/>
                <a:sym typeface="Calibri"/>
              </a:rPr>
              <a:t>Pinacoderm</a:t>
            </a:r>
            <a:r>
              <a:rPr lang="en-IN" dirty="0" smtClean="0">
                <a:latin typeface="Calibri"/>
                <a:ea typeface="Calibri"/>
                <a:cs typeface="Calibri"/>
                <a:sym typeface="Calibri"/>
              </a:rPr>
              <a:t>.</a:t>
            </a:r>
          </a:p>
          <a:p>
            <a:pPr lvl="0" indent="541338">
              <a:spcAft>
                <a:spcPts val="400"/>
              </a:spcAft>
              <a:buSzPts val="1400"/>
            </a:pPr>
            <a:r>
              <a:rPr lang="en-IN" dirty="0" smtClean="0">
                <a:latin typeface="Calibri"/>
                <a:ea typeface="Calibri"/>
                <a:cs typeface="Calibri"/>
                <a:sym typeface="Calibri"/>
              </a:rPr>
              <a:t>(a) </a:t>
            </a:r>
            <a:r>
              <a:rPr lang="en-IN" dirty="0" err="1" smtClean="0">
                <a:latin typeface="Calibri"/>
                <a:ea typeface="Calibri"/>
                <a:cs typeface="Calibri"/>
                <a:sym typeface="Calibri"/>
              </a:rPr>
              <a:t>Pinacocytes</a:t>
            </a:r>
            <a:r>
              <a:rPr lang="en-IN" dirty="0" smtClean="0">
                <a:latin typeface="Calibri"/>
                <a:ea typeface="Calibri"/>
                <a:cs typeface="Calibri"/>
                <a:sym typeface="Calibri"/>
              </a:rPr>
              <a:t> (Flat cell)</a:t>
            </a:r>
          </a:p>
          <a:p>
            <a:pPr lvl="0" indent="541338">
              <a:spcAft>
                <a:spcPts val="400"/>
              </a:spcAft>
              <a:buSzPts val="1400"/>
            </a:pPr>
            <a:r>
              <a:rPr lang="en-IN" dirty="0" smtClean="0">
                <a:latin typeface="Calibri"/>
                <a:ea typeface="Calibri"/>
                <a:cs typeface="Calibri"/>
                <a:sym typeface="Calibri"/>
              </a:rPr>
              <a:t>(b) </a:t>
            </a:r>
            <a:r>
              <a:rPr lang="en-IN" dirty="0" err="1" smtClean="0">
                <a:latin typeface="Calibri"/>
                <a:ea typeface="Calibri"/>
                <a:cs typeface="Calibri"/>
                <a:sym typeface="Calibri"/>
              </a:rPr>
              <a:t>Porocytes</a:t>
            </a:r>
            <a:r>
              <a:rPr lang="en-IN" dirty="0" smtClean="0">
                <a:latin typeface="Calibri"/>
                <a:ea typeface="Calibri"/>
                <a:cs typeface="Calibri"/>
                <a:sym typeface="Calibri"/>
              </a:rPr>
              <a:t> (oval)</a:t>
            </a:r>
          </a:p>
          <a:p>
            <a:pPr lvl="0">
              <a:spcAft>
                <a:spcPts val="400"/>
              </a:spcAft>
              <a:buSzPts val="1400"/>
            </a:pPr>
            <a:r>
              <a:rPr lang="en-IN" dirty="0" smtClean="0">
                <a:latin typeface="Calibri"/>
                <a:ea typeface="Calibri"/>
                <a:cs typeface="Calibri"/>
                <a:sym typeface="Calibri"/>
              </a:rPr>
              <a:t>(2) Inner </a:t>
            </a:r>
            <a:r>
              <a:rPr lang="en-IN" dirty="0" err="1" smtClean="0">
                <a:latin typeface="Calibri"/>
                <a:ea typeface="Calibri"/>
                <a:cs typeface="Calibri"/>
                <a:sym typeface="Calibri"/>
              </a:rPr>
              <a:t>Choanocytic</a:t>
            </a:r>
            <a:r>
              <a:rPr lang="en-IN" dirty="0" smtClean="0">
                <a:latin typeface="Calibri"/>
                <a:ea typeface="Calibri"/>
                <a:cs typeface="Calibri"/>
                <a:sym typeface="Calibri"/>
              </a:rPr>
              <a:t> layer or </a:t>
            </a:r>
            <a:r>
              <a:rPr lang="en-IN" dirty="0" err="1" smtClean="0">
                <a:latin typeface="Calibri"/>
                <a:ea typeface="Calibri"/>
                <a:cs typeface="Calibri"/>
                <a:sym typeface="Calibri"/>
              </a:rPr>
              <a:t>Choanoderm</a:t>
            </a:r>
            <a:r>
              <a:rPr lang="en-IN" dirty="0" smtClean="0">
                <a:latin typeface="Calibri"/>
                <a:ea typeface="Calibri"/>
                <a:cs typeface="Calibri"/>
                <a:sym typeface="Calibri"/>
              </a:rPr>
              <a:t>, Collar cell or </a:t>
            </a:r>
            <a:r>
              <a:rPr lang="en-IN" dirty="0" err="1" smtClean="0">
                <a:latin typeface="Calibri"/>
                <a:ea typeface="Calibri"/>
                <a:cs typeface="Calibri"/>
                <a:sym typeface="Calibri"/>
              </a:rPr>
              <a:t>Choanocytes</a:t>
            </a:r>
            <a:r>
              <a:rPr lang="en-IN" dirty="0" smtClean="0">
                <a:latin typeface="Calibri"/>
                <a:ea typeface="Calibri"/>
                <a:cs typeface="Calibri"/>
                <a:sym typeface="Calibri"/>
              </a:rPr>
              <a:t> (Flagellated)</a:t>
            </a:r>
          </a:p>
          <a:p>
            <a:pPr marL="541338" lvl="0">
              <a:spcAft>
                <a:spcPts val="400"/>
              </a:spcAft>
              <a:buSzPts val="1400"/>
            </a:pPr>
            <a:r>
              <a:rPr lang="en-IN" dirty="0" smtClean="0">
                <a:latin typeface="Calibri"/>
                <a:ea typeface="Calibri"/>
                <a:cs typeface="Calibri"/>
                <a:sym typeface="Calibri"/>
              </a:rPr>
              <a:t>(a) It is a characteristic of </a:t>
            </a:r>
            <a:r>
              <a:rPr lang="en-IN" dirty="0" err="1" smtClean="0">
                <a:latin typeface="Calibri"/>
                <a:ea typeface="Calibri"/>
                <a:cs typeface="Calibri"/>
                <a:sym typeface="Calibri"/>
              </a:rPr>
              <a:t>Porifera</a:t>
            </a:r>
            <a:endParaRPr lang="en-IN" dirty="0" smtClean="0">
              <a:latin typeface="Calibri"/>
              <a:ea typeface="Calibri"/>
              <a:cs typeface="Calibri"/>
              <a:sym typeface="Calibri"/>
            </a:endParaRPr>
          </a:p>
          <a:p>
            <a:pPr marL="541338" lvl="0">
              <a:spcAft>
                <a:spcPts val="400"/>
              </a:spcAft>
              <a:buSzPts val="1400"/>
            </a:pPr>
            <a:r>
              <a:rPr lang="en-IN" dirty="0" smtClean="0">
                <a:latin typeface="Calibri"/>
                <a:ea typeface="Calibri"/>
                <a:cs typeface="Calibri"/>
                <a:sym typeface="Calibri"/>
              </a:rPr>
              <a:t>(b) </a:t>
            </a:r>
            <a:r>
              <a:rPr lang="en-IN" dirty="0" err="1" smtClean="0">
                <a:latin typeface="Calibri"/>
                <a:ea typeface="Calibri"/>
                <a:cs typeface="Calibri"/>
                <a:sym typeface="Calibri"/>
              </a:rPr>
              <a:t>Choanocytes</a:t>
            </a:r>
            <a:r>
              <a:rPr lang="en-IN" dirty="0" smtClean="0">
                <a:latin typeface="Calibri"/>
                <a:ea typeface="Calibri"/>
                <a:cs typeface="Calibri"/>
                <a:sym typeface="Calibri"/>
              </a:rPr>
              <a:t> discovered by- H.J. Clark</a:t>
            </a:r>
          </a:p>
          <a:p>
            <a:pPr lvl="0">
              <a:spcAft>
                <a:spcPts val="400"/>
              </a:spcAft>
              <a:buSzPts val="1400"/>
            </a:pPr>
            <a:r>
              <a:rPr lang="en-IN" dirty="0" smtClean="0">
                <a:latin typeface="Calibri"/>
                <a:ea typeface="Calibri"/>
                <a:cs typeface="Calibri"/>
                <a:sym typeface="Calibri"/>
              </a:rPr>
              <a:t>(3) Between these two layers gelatinous material </a:t>
            </a:r>
            <a:r>
              <a:rPr lang="en-IN" dirty="0" err="1" smtClean="0">
                <a:latin typeface="Calibri"/>
                <a:ea typeface="Calibri"/>
                <a:cs typeface="Calibri"/>
                <a:sym typeface="Calibri"/>
              </a:rPr>
              <a:t>Mesenchyme</a:t>
            </a:r>
            <a:r>
              <a:rPr lang="en-IN" dirty="0" smtClean="0">
                <a:latin typeface="Calibri"/>
                <a:ea typeface="Calibri"/>
                <a:cs typeface="Calibri"/>
                <a:sym typeface="Calibri"/>
              </a:rPr>
              <a:t> is there. Consist of </a:t>
            </a:r>
            <a:r>
              <a:rPr lang="en-IN" dirty="0" err="1" smtClean="0">
                <a:latin typeface="Calibri"/>
                <a:ea typeface="Calibri"/>
                <a:cs typeface="Calibri"/>
                <a:sym typeface="Calibri"/>
              </a:rPr>
              <a:t>Amoebocytes</a:t>
            </a:r>
            <a:r>
              <a:rPr lang="en-IN" dirty="0" smtClean="0">
                <a:latin typeface="Calibri"/>
                <a:ea typeface="Calibri"/>
                <a:cs typeface="Calibri"/>
                <a:sym typeface="Calibri"/>
              </a:rPr>
              <a:t>. </a:t>
            </a:r>
          </a:p>
          <a:p>
            <a:pPr lvl="0">
              <a:spcAft>
                <a:spcPts val="400"/>
              </a:spcAft>
              <a:buSzPts val="1400"/>
            </a:pPr>
            <a:r>
              <a:rPr lang="en-IN" dirty="0" smtClean="0">
                <a:latin typeface="Calibri"/>
                <a:ea typeface="Calibri"/>
                <a:cs typeface="Calibri"/>
                <a:sym typeface="Calibri"/>
              </a:rPr>
              <a:t>(4) Body wall encloses a large cavity, the </a:t>
            </a:r>
            <a:r>
              <a:rPr lang="en-IN" dirty="0" err="1" smtClean="0">
                <a:latin typeface="Calibri"/>
                <a:ea typeface="Calibri"/>
                <a:cs typeface="Calibri"/>
                <a:sym typeface="Calibri"/>
              </a:rPr>
              <a:t>spongocoel</a:t>
            </a:r>
            <a:r>
              <a:rPr lang="en-IN" dirty="0" smtClean="0">
                <a:latin typeface="Calibri"/>
                <a:ea typeface="Calibri"/>
                <a:cs typeface="Calibri"/>
                <a:sym typeface="Calibri"/>
              </a:rPr>
              <a:t> or </a:t>
            </a:r>
            <a:r>
              <a:rPr lang="en-IN" dirty="0" err="1" smtClean="0">
                <a:latin typeface="Calibri"/>
                <a:ea typeface="Calibri"/>
                <a:cs typeface="Calibri"/>
                <a:sym typeface="Calibri"/>
              </a:rPr>
              <a:t>paragastric</a:t>
            </a:r>
            <a:r>
              <a:rPr lang="en-IN" dirty="0" smtClean="0">
                <a:latin typeface="Calibri"/>
                <a:ea typeface="Calibri"/>
                <a:cs typeface="Calibri"/>
                <a:sym typeface="Calibri"/>
              </a:rPr>
              <a:t> cavity with small cavil </a:t>
            </a:r>
            <a:r>
              <a:rPr lang="en-IN" dirty="0" err="1" smtClean="0">
                <a:latin typeface="Calibri"/>
                <a:ea typeface="Calibri"/>
                <a:cs typeface="Calibri"/>
                <a:sym typeface="Calibri"/>
              </a:rPr>
              <a:t>Choanocytes</a:t>
            </a:r>
            <a:r>
              <a:rPr lang="en-IN" dirty="0" smtClean="0">
                <a:latin typeface="Calibri"/>
                <a:ea typeface="Calibri"/>
                <a:cs typeface="Calibri"/>
                <a:sym typeface="Calibri"/>
              </a:rPr>
              <a:t> with flagella is lined in </a:t>
            </a:r>
            <a:r>
              <a:rPr lang="en-IN" dirty="0" err="1" smtClean="0">
                <a:latin typeface="Calibri"/>
                <a:ea typeface="Calibri"/>
                <a:cs typeface="Calibri"/>
                <a:sym typeface="Calibri"/>
              </a:rPr>
              <a:t>spongocoel</a:t>
            </a:r>
            <a:r>
              <a:rPr lang="en-IN" dirty="0" smtClean="0">
                <a:latin typeface="Calibri"/>
                <a:ea typeface="Calibri"/>
                <a:cs typeface="Calibri"/>
                <a:sym typeface="Calibri"/>
              </a:rPr>
              <a:t> and radial canal.</a:t>
            </a:r>
          </a:p>
          <a:p>
            <a:pPr lvl="0">
              <a:spcAft>
                <a:spcPts val="400"/>
              </a:spcAft>
              <a:buSzPts val="1400"/>
            </a:pPr>
            <a:r>
              <a:rPr lang="en-IN" dirty="0" smtClean="0">
                <a:latin typeface="Calibri"/>
                <a:ea typeface="Calibri"/>
                <a:cs typeface="Calibri"/>
                <a:sym typeface="Calibri"/>
              </a:rPr>
              <a:t>(5) </a:t>
            </a:r>
            <a:r>
              <a:rPr lang="en-IN" dirty="0" err="1" smtClean="0">
                <a:latin typeface="Calibri"/>
                <a:ea typeface="Calibri"/>
                <a:cs typeface="Calibri"/>
                <a:sym typeface="Calibri"/>
              </a:rPr>
              <a:t>Ceaselless</a:t>
            </a:r>
            <a:r>
              <a:rPr lang="en-IN" dirty="0" smtClean="0">
                <a:latin typeface="Calibri"/>
                <a:ea typeface="Calibri"/>
                <a:cs typeface="Calibri"/>
                <a:sym typeface="Calibri"/>
              </a:rPr>
              <a:t> beating of flagellate caused current of water enter through </a:t>
            </a:r>
            <a:r>
              <a:rPr lang="en-IN" dirty="0" err="1" smtClean="0">
                <a:latin typeface="Calibri"/>
                <a:ea typeface="Calibri"/>
                <a:cs typeface="Calibri"/>
                <a:sym typeface="Calibri"/>
              </a:rPr>
              <a:t>ostia</a:t>
            </a:r>
            <a:r>
              <a:rPr lang="en-IN" dirty="0" smtClean="0">
                <a:latin typeface="Calibri"/>
                <a:ea typeface="Calibri"/>
                <a:cs typeface="Calibri"/>
                <a:sym typeface="Calibri"/>
              </a:rPr>
              <a:t> perforating </a:t>
            </a:r>
            <a:r>
              <a:rPr lang="en-IN" dirty="0" err="1" smtClean="0">
                <a:latin typeface="Calibri"/>
                <a:ea typeface="Calibri"/>
                <a:cs typeface="Calibri"/>
                <a:sym typeface="Calibri"/>
              </a:rPr>
              <a:t>porocytes</a:t>
            </a:r>
            <a:r>
              <a:rPr lang="en-IN" dirty="0" smtClean="0">
                <a:latin typeface="Calibri"/>
                <a:ea typeface="Calibri"/>
                <a:cs typeface="Calibri"/>
                <a:sym typeface="Calibri"/>
              </a:rPr>
              <a:t> and various canals and enters in </a:t>
            </a:r>
            <a:r>
              <a:rPr lang="en-IN" dirty="0" err="1" smtClean="0">
                <a:latin typeface="Calibri"/>
                <a:ea typeface="Calibri"/>
                <a:cs typeface="Calibri"/>
                <a:sym typeface="Calibri"/>
              </a:rPr>
              <a:t>spongocoel</a:t>
            </a:r>
            <a:r>
              <a:rPr lang="en-IN" dirty="0" smtClean="0">
                <a:latin typeface="Calibri"/>
                <a:ea typeface="Calibri"/>
                <a:cs typeface="Calibri"/>
                <a:sym typeface="Calibri"/>
              </a:rPr>
              <a:t> and finally leave through large aperture </a:t>
            </a:r>
            <a:r>
              <a:rPr lang="en-IN" dirty="0" err="1" smtClean="0">
                <a:latin typeface="Calibri"/>
                <a:ea typeface="Calibri"/>
                <a:cs typeface="Calibri"/>
                <a:sym typeface="Calibri"/>
              </a:rPr>
              <a:t>osculum</a:t>
            </a:r>
            <a:r>
              <a:rPr lang="en-IN" dirty="0" smtClean="0">
                <a:latin typeface="Calibri"/>
                <a:ea typeface="Calibri"/>
                <a:cs typeface="Calibri"/>
                <a:sym typeface="Calibri"/>
              </a:rPr>
              <a:t>.</a:t>
            </a:r>
          </a:p>
          <a:p>
            <a:pPr lvl="0">
              <a:spcAft>
                <a:spcPts val="400"/>
              </a:spcAft>
              <a:buSzPts val="1400"/>
            </a:pPr>
            <a:r>
              <a:rPr lang="en-IN" dirty="0" smtClean="0">
                <a:latin typeface="Calibri"/>
                <a:ea typeface="Calibri"/>
                <a:cs typeface="Calibri"/>
                <a:sym typeface="Calibri"/>
              </a:rPr>
              <a:t/>
            </a:r>
            <a:br>
              <a:rPr lang="en-IN" dirty="0" smtClean="0">
                <a:latin typeface="Calibri"/>
                <a:ea typeface="Calibri"/>
                <a:cs typeface="Calibri"/>
                <a:sym typeface="Calibri"/>
              </a:rPr>
            </a:br>
            <a:endParaRPr lang="en-IN" dirty="0" smtClean="0">
              <a:latin typeface="Calibri"/>
              <a:ea typeface="Calibri"/>
              <a:cs typeface="Calibri"/>
              <a:sym typeface="Calibri"/>
            </a:endParaRPr>
          </a:p>
        </p:txBody>
      </p:sp>
      <p:pic>
        <p:nvPicPr>
          <p:cNvPr id="6146" name="Picture 2" descr="BIL 160 - Lecture 20"/>
          <p:cNvPicPr>
            <a:picLocks noChangeAspect="1" noChangeArrowheads="1"/>
          </p:cNvPicPr>
          <p:nvPr/>
        </p:nvPicPr>
        <p:blipFill>
          <a:blip r:embed="rId4"/>
          <a:srcRect/>
          <a:stretch>
            <a:fillRect/>
          </a:stretch>
        </p:blipFill>
        <p:spPr bwMode="auto">
          <a:xfrm>
            <a:off x="6387331" y="1306285"/>
            <a:ext cx="2419470" cy="3097763"/>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31828"/>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Canal System in </a:t>
            </a:r>
            <a:r>
              <a:rPr lang="en-IN" sz="2200" b="1" dirty="0" err="1" smtClean="0">
                <a:solidFill>
                  <a:srgbClr val="FF0000"/>
                </a:solidFill>
                <a:latin typeface="Calibri" pitchFamily="34" charset="0"/>
                <a:cs typeface="Calibri" pitchFamily="34" charset="0"/>
              </a:rPr>
              <a:t>porifera</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300667" y="812549"/>
            <a:ext cx="6949219" cy="2889600"/>
          </a:xfrm>
          <a:prstGeom prst="rect">
            <a:avLst/>
          </a:prstGeom>
          <a:noFill/>
          <a:ln>
            <a:noFill/>
          </a:ln>
        </p:spPr>
        <p:txBody>
          <a:bodyPr spcFirstLastPara="1" wrap="square" lIns="91425" tIns="91425" rIns="91425" bIns="91425" anchor="t" anchorCtr="0">
            <a:noAutofit/>
          </a:bodyPr>
          <a:lstStyle/>
          <a:p>
            <a:pPr lvl="0">
              <a:spcAft>
                <a:spcPts val="400"/>
              </a:spcAft>
              <a:buSzPts val="1400"/>
            </a:pPr>
            <a:r>
              <a:rPr lang="en-IN" b="1" dirty="0" smtClean="0">
                <a:latin typeface="Calibri"/>
                <a:ea typeface="Calibri"/>
                <a:cs typeface="Calibri"/>
                <a:sym typeface="Calibri"/>
              </a:rPr>
              <a:t>Canal System</a:t>
            </a:r>
          </a:p>
          <a:p>
            <a:pPr lvl="0">
              <a:spcAft>
                <a:spcPts val="400"/>
              </a:spcAft>
              <a:buSzPts val="1400"/>
            </a:pPr>
            <a:r>
              <a:rPr lang="en-IN" dirty="0" smtClean="0">
                <a:latin typeface="Calibri"/>
                <a:ea typeface="Calibri"/>
                <a:cs typeface="Calibri"/>
                <a:sym typeface="Calibri"/>
              </a:rPr>
              <a:t>Body of all sponges is the perforated by large number of apertures through which water enters Inside body and flows through a system of criss-crossing canals collectively forming the canal system which is a characteristic feature of </a:t>
            </a:r>
            <a:r>
              <a:rPr lang="en-IN" dirty="0" err="1" smtClean="0">
                <a:latin typeface="Calibri"/>
                <a:ea typeface="Calibri"/>
                <a:cs typeface="Calibri"/>
                <a:sym typeface="Calibri"/>
              </a:rPr>
              <a:t>poriferan</a:t>
            </a:r>
            <a:endParaRPr lang="en-IN" dirty="0" smtClean="0">
              <a:latin typeface="Calibri"/>
              <a:ea typeface="Calibri"/>
              <a:cs typeface="Calibri"/>
              <a:sym typeface="Calibri"/>
            </a:endParaRPr>
          </a:p>
          <a:p>
            <a:pPr lvl="0">
              <a:spcAft>
                <a:spcPts val="400"/>
              </a:spcAft>
              <a:buSzPts val="1400"/>
            </a:pPr>
            <a:r>
              <a:rPr lang="en-IN" b="1" dirty="0" smtClean="0">
                <a:latin typeface="Calibri"/>
                <a:ea typeface="Calibri"/>
                <a:cs typeface="Calibri"/>
                <a:sym typeface="Calibri"/>
              </a:rPr>
              <a:t>Role of Canal System:</a:t>
            </a:r>
          </a:p>
          <a:p>
            <a:pPr lvl="0">
              <a:spcAft>
                <a:spcPts val="400"/>
              </a:spcAft>
              <a:buSzPts val="1400"/>
            </a:pPr>
            <a:r>
              <a:rPr lang="en-IN" dirty="0" smtClean="0">
                <a:latin typeface="Calibri"/>
                <a:ea typeface="Calibri"/>
                <a:cs typeface="Calibri"/>
                <a:sym typeface="Calibri"/>
              </a:rPr>
              <a:t>(</a:t>
            </a:r>
            <a:r>
              <a:rPr lang="en-IN" dirty="0" err="1" smtClean="0">
                <a:latin typeface="Calibri"/>
                <a:ea typeface="Calibri"/>
                <a:cs typeface="Calibri"/>
                <a:sym typeface="Calibri"/>
              </a:rPr>
              <a:t>i</a:t>
            </a:r>
            <a:r>
              <a:rPr lang="en-IN" dirty="0" smtClean="0">
                <a:latin typeface="Calibri"/>
                <a:ea typeface="Calibri"/>
                <a:cs typeface="Calibri"/>
                <a:sym typeface="Calibri"/>
              </a:rPr>
              <a:t>) </a:t>
            </a:r>
            <a:r>
              <a:rPr lang="en-IN" dirty="0" err="1" smtClean="0">
                <a:latin typeface="Calibri"/>
                <a:ea typeface="Calibri"/>
                <a:cs typeface="Calibri"/>
                <a:sym typeface="Calibri"/>
              </a:rPr>
              <a:t>Nutrition:The</a:t>
            </a:r>
            <a:r>
              <a:rPr lang="en-IN" dirty="0" smtClean="0">
                <a:latin typeface="Calibri"/>
                <a:ea typeface="Calibri"/>
                <a:cs typeface="Calibri"/>
                <a:sym typeface="Calibri"/>
              </a:rPr>
              <a:t> sponges are </a:t>
            </a:r>
            <a:r>
              <a:rPr lang="en-IN" dirty="0" err="1" smtClean="0">
                <a:latin typeface="Calibri"/>
                <a:ea typeface="Calibri"/>
                <a:cs typeface="Calibri"/>
                <a:sym typeface="Calibri"/>
              </a:rPr>
              <a:t>holozoic</a:t>
            </a:r>
            <a:r>
              <a:rPr lang="en-IN" dirty="0" smtClean="0">
                <a:latin typeface="Calibri"/>
                <a:ea typeface="Calibri"/>
                <a:cs typeface="Calibri"/>
                <a:sym typeface="Calibri"/>
              </a:rPr>
              <a:t> and bring various kinds of microscopic or­ganisms as food such as bacteria, diatoms, </a:t>
            </a:r>
            <a:r>
              <a:rPr lang="en-IN" dirty="0" err="1" smtClean="0">
                <a:latin typeface="Calibri"/>
                <a:ea typeface="Calibri"/>
                <a:cs typeface="Calibri"/>
                <a:sym typeface="Calibri"/>
              </a:rPr>
              <a:t>protozoans</a:t>
            </a:r>
            <a:r>
              <a:rPr lang="en-IN" dirty="0" smtClean="0">
                <a:latin typeface="Calibri"/>
                <a:ea typeface="Calibri"/>
                <a:cs typeface="Calibri"/>
                <a:sym typeface="Calibri"/>
              </a:rPr>
              <a:t> and other organic particles with the water current inside the body. The se­lected food are digested by </a:t>
            </a:r>
            <a:r>
              <a:rPr lang="en-IN" dirty="0" err="1" smtClean="0">
                <a:latin typeface="Calibri"/>
                <a:ea typeface="Calibri"/>
                <a:cs typeface="Calibri"/>
                <a:sym typeface="Calibri"/>
              </a:rPr>
              <a:t>choanocytes</a:t>
            </a:r>
            <a:r>
              <a:rPr lang="en-IN" dirty="0" smtClean="0">
                <a:latin typeface="Calibri"/>
                <a:ea typeface="Calibri"/>
                <a:cs typeface="Calibri"/>
                <a:sym typeface="Calibri"/>
              </a:rPr>
              <a:t> of the flagellated chambers and serves the pur­pose of nutrition.</a:t>
            </a:r>
          </a:p>
          <a:p>
            <a:pPr lvl="0">
              <a:spcAft>
                <a:spcPts val="400"/>
              </a:spcAft>
              <a:buSzPts val="1400"/>
            </a:pPr>
            <a:r>
              <a:rPr lang="en-IN" dirty="0" smtClean="0">
                <a:latin typeface="Calibri"/>
                <a:ea typeface="Calibri"/>
                <a:cs typeface="Calibri"/>
                <a:sym typeface="Calibri"/>
              </a:rPr>
              <a:t>(ii) </a:t>
            </a:r>
            <a:r>
              <a:rPr lang="en-IN" dirty="0" err="1" smtClean="0">
                <a:latin typeface="Calibri"/>
                <a:ea typeface="Calibri"/>
                <a:cs typeface="Calibri"/>
                <a:sym typeface="Calibri"/>
              </a:rPr>
              <a:t>Respiration:A</a:t>
            </a:r>
            <a:r>
              <a:rPr lang="en-IN" dirty="0" smtClean="0">
                <a:latin typeface="Calibri"/>
                <a:ea typeface="Calibri"/>
                <a:cs typeface="Calibri"/>
                <a:sym typeface="Calibri"/>
              </a:rPr>
              <a:t> continuous flow of water brings oxygen inside, and exchange of gases takes place between the dissolved oxy­gen of the flowing water and the cells of the sponge along the course of water flow.</a:t>
            </a:r>
          </a:p>
          <a:p>
            <a:pPr lvl="0">
              <a:spcAft>
                <a:spcPts val="400"/>
              </a:spcAft>
              <a:buSzPts val="1400"/>
            </a:pPr>
            <a:r>
              <a:rPr lang="en-IN" dirty="0" smtClean="0">
                <a:latin typeface="Calibri"/>
                <a:ea typeface="Calibri"/>
                <a:cs typeface="Calibri"/>
                <a:sym typeface="Calibri"/>
              </a:rPr>
              <a:t>(iii) </a:t>
            </a:r>
            <a:r>
              <a:rPr lang="en-IN" dirty="0" err="1" smtClean="0">
                <a:latin typeface="Calibri"/>
                <a:ea typeface="Calibri"/>
                <a:cs typeface="Calibri"/>
                <a:sym typeface="Calibri"/>
              </a:rPr>
              <a:t>Excretion:The</a:t>
            </a:r>
            <a:r>
              <a:rPr lang="en-IN" dirty="0" smtClean="0">
                <a:latin typeface="Calibri"/>
                <a:ea typeface="Calibri"/>
                <a:cs typeface="Calibri"/>
                <a:sym typeface="Calibri"/>
              </a:rPr>
              <a:t> outgoing flow of water current removes the various kinds of meta­bolic waste materials such as ammonia, urea, uric acid and other nitrogenous excretory products.</a:t>
            </a:r>
          </a:p>
          <a:p>
            <a:pPr lvl="0">
              <a:spcAft>
                <a:spcPts val="400"/>
              </a:spcAft>
              <a:buSzPts val="1400"/>
            </a:pPr>
            <a:r>
              <a:rPr lang="en-IN" dirty="0" smtClean="0">
                <a:latin typeface="Calibri"/>
                <a:ea typeface="Calibri"/>
                <a:cs typeface="Calibri"/>
                <a:sym typeface="Calibri"/>
              </a:rPr>
              <a:t>(iv) </a:t>
            </a:r>
            <a:r>
              <a:rPr lang="en-IN" dirty="0" err="1" smtClean="0">
                <a:latin typeface="Calibri"/>
                <a:ea typeface="Calibri"/>
                <a:cs typeface="Calibri"/>
                <a:sym typeface="Calibri"/>
              </a:rPr>
              <a:t>Reproduction:The</a:t>
            </a:r>
            <a:r>
              <a:rPr lang="en-IN" dirty="0" smtClean="0">
                <a:latin typeface="Calibri"/>
                <a:ea typeface="Calibri"/>
                <a:cs typeface="Calibri"/>
                <a:sym typeface="Calibri"/>
              </a:rPr>
              <a:t> incoming water current brings sperms which are captured by the </a:t>
            </a:r>
            <a:r>
              <a:rPr lang="en-IN" dirty="0" err="1" smtClean="0">
                <a:latin typeface="Calibri"/>
                <a:ea typeface="Calibri"/>
                <a:cs typeface="Calibri"/>
                <a:sym typeface="Calibri"/>
              </a:rPr>
              <a:t>choanocytes</a:t>
            </a:r>
            <a:r>
              <a:rPr lang="en-IN" dirty="0" smtClean="0">
                <a:latin typeface="Calibri"/>
                <a:ea typeface="Calibri"/>
                <a:cs typeface="Calibri"/>
                <a:sym typeface="Calibri"/>
              </a:rPr>
              <a:t> and help in fertilization.</a:t>
            </a:r>
          </a:p>
        </p:txBody>
      </p:sp>
      <p:pic>
        <p:nvPicPr>
          <p:cNvPr id="4098" name="Picture 2" descr="Canal System in Porifera"/>
          <p:cNvPicPr>
            <a:picLocks noChangeAspect="1" noChangeArrowheads="1"/>
          </p:cNvPicPr>
          <p:nvPr/>
        </p:nvPicPr>
        <p:blipFill>
          <a:blip r:embed="rId4"/>
          <a:srcRect r="72757"/>
          <a:stretch>
            <a:fillRect/>
          </a:stretch>
        </p:blipFill>
        <p:spPr bwMode="auto">
          <a:xfrm>
            <a:off x="7536089" y="1427584"/>
            <a:ext cx="1290670" cy="2520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31828"/>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Phylum </a:t>
            </a:r>
            <a:r>
              <a:rPr lang="en-IN" sz="2200" b="1" dirty="0" err="1" smtClean="0">
                <a:solidFill>
                  <a:srgbClr val="FF0000"/>
                </a:solidFill>
              </a:rPr>
              <a:t>Porifera</a:t>
            </a:r>
            <a:endParaRPr lang="en-IN" sz="2200" b="1" dirty="0" smtClean="0">
              <a:solidFill>
                <a:srgbClr val="FF0000"/>
              </a:solidFill>
            </a:endParaRPr>
          </a:p>
        </p:txBody>
      </p:sp>
      <p:sp>
        <p:nvSpPr>
          <p:cNvPr id="64" name="Google Shape;64;p14"/>
          <p:cNvSpPr txBox="1"/>
          <p:nvPr/>
        </p:nvSpPr>
        <p:spPr>
          <a:xfrm>
            <a:off x="319328" y="672590"/>
            <a:ext cx="8688300" cy="2889600"/>
          </a:xfrm>
          <a:prstGeom prst="rect">
            <a:avLst/>
          </a:prstGeom>
          <a:noFill/>
          <a:ln>
            <a:noFill/>
          </a:ln>
        </p:spPr>
        <p:txBody>
          <a:bodyPr spcFirstLastPara="1" wrap="square" lIns="91425" tIns="91425" rIns="91425" bIns="91425" anchor="t" anchorCtr="0">
            <a:noAutofit/>
          </a:bodyPr>
          <a:lstStyle/>
          <a:p>
            <a:pPr marL="342900" indent="-342900">
              <a:spcBef>
                <a:spcPts val="600"/>
              </a:spcBef>
            </a:pPr>
            <a:r>
              <a:rPr lang="en-IN" dirty="0" smtClean="0">
                <a:latin typeface="Calibri" pitchFamily="34" charset="0"/>
              </a:rPr>
              <a:t>Phylum </a:t>
            </a:r>
            <a:r>
              <a:rPr lang="en-IN" dirty="0" err="1" smtClean="0">
                <a:latin typeface="Calibri" pitchFamily="34" charset="0"/>
              </a:rPr>
              <a:t>porifera</a:t>
            </a:r>
            <a:r>
              <a:rPr lang="en-IN" dirty="0" smtClean="0">
                <a:latin typeface="Calibri" pitchFamily="34" charset="0"/>
              </a:rPr>
              <a:t> has the following salient features:</a:t>
            </a:r>
          </a:p>
          <a:p>
            <a:pPr marL="342900" indent="-342900">
              <a:spcBef>
                <a:spcPts val="600"/>
              </a:spcBef>
            </a:pPr>
            <a:r>
              <a:rPr lang="en-IN" dirty="0" smtClean="0">
                <a:latin typeface="Calibri" pitchFamily="34" charset="0"/>
              </a:rPr>
              <a:t>(1) All the sponges are Aquatic, Sedentary, Asymmetrical or </a:t>
            </a:r>
            <a:r>
              <a:rPr lang="en-IN" dirty="0" err="1" smtClean="0">
                <a:latin typeface="Calibri" pitchFamily="34" charset="0"/>
              </a:rPr>
              <a:t>Radially</a:t>
            </a:r>
            <a:r>
              <a:rPr lang="en-IN" dirty="0" smtClean="0">
                <a:latin typeface="Calibri" pitchFamily="34" charset="0"/>
              </a:rPr>
              <a:t>, First multicellular organisms and have cellular grade of organization.</a:t>
            </a:r>
          </a:p>
          <a:p>
            <a:pPr marL="342900" indent="-342900">
              <a:spcBef>
                <a:spcPts val="600"/>
              </a:spcBef>
            </a:pPr>
            <a:r>
              <a:rPr lang="en-IN" dirty="0" smtClean="0">
                <a:latin typeface="Calibri" pitchFamily="34" charset="0"/>
              </a:rPr>
              <a:t>(2) They are </a:t>
            </a:r>
            <a:r>
              <a:rPr lang="en-IN" dirty="0" err="1" smtClean="0">
                <a:latin typeface="Calibri" pitchFamily="34" charset="0"/>
              </a:rPr>
              <a:t>diploblastic</a:t>
            </a:r>
            <a:r>
              <a:rPr lang="en-IN" dirty="0" smtClean="0">
                <a:latin typeface="Calibri" pitchFamily="34" charset="0"/>
              </a:rPr>
              <a:t>. Ectoderm is formed by </a:t>
            </a:r>
            <a:r>
              <a:rPr lang="en-IN" dirty="0" err="1" smtClean="0">
                <a:latin typeface="Calibri" pitchFamily="34" charset="0"/>
              </a:rPr>
              <a:t>pinacocyte</a:t>
            </a:r>
            <a:r>
              <a:rPr lang="en-IN" dirty="0" smtClean="0">
                <a:latin typeface="Calibri" pitchFamily="34" charset="0"/>
              </a:rPr>
              <a:t> and endoderm is formed by </a:t>
            </a:r>
            <a:r>
              <a:rPr lang="en-IN" dirty="0" err="1" smtClean="0">
                <a:latin typeface="Calibri" pitchFamily="34" charset="0"/>
              </a:rPr>
              <a:t>choanocyte</a:t>
            </a:r>
            <a:r>
              <a:rPr lang="en-IN" dirty="0" smtClean="0">
                <a:latin typeface="Calibri" pitchFamily="34" charset="0"/>
              </a:rPr>
              <a:t>. Both layers are called </a:t>
            </a:r>
            <a:r>
              <a:rPr lang="en-IN" dirty="0" err="1" smtClean="0">
                <a:latin typeface="Calibri" pitchFamily="34" charset="0"/>
              </a:rPr>
              <a:t>pinacoderm</a:t>
            </a:r>
            <a:r>
              <a:rPr lang="en-IN" dirty="0" smtClean="0">
                <a:latin typeface="Calibri" pitchFamily="34" charset="0"/>
              </a:rPr>
              <a:t> and </a:t>
            </a:r>
            <a:r>
              <a:rPr lang="en-IN" dirty="0" err="1" smtClean="0">
                <a:latin typeface="Calibri" pitchFamily="34" charset="0"/>
              </a:rPr>
              <a:t>choandoderm</a:t>
            </a:r>
            <a:r>
              <a:rPr lang="en-IN" dirty="0" smtClean="0">
                <a:latin typeface="Calibri" pitchFamily="34" charset="0"/>
              </a:rPr>
              <a:t>.</a:t>
            </a:r>
          </a:p>
          <a:p>
            <a:pPr marL="342900" indent="-342900">
              <a:spcBef>
                <a:spcPts val="600"/>
              </a:spcBef>
            </a:pPr>
            <a:r>
              <a:rPr lang="en-IN" dirty="0" smtClean="0">
                <a:latin typeface="Calibri" pitchFamily="34" charset="0"/>
              </a:rPr>
              <a:t>(3) The body is perforated by numerous minute pores called </a:t>
            </a:r>
            <a:r>
              <a:rPr lang="en-IN" dirty="0" err="1" smtClean="0">
                <a:latin typeface="Calibri" pitchFamily="34" charset="0"/>
              </a:rPr>
              <a:t>ostia</a:t>
            </a:r>
            <a:r>
              <a:rPr lang="en-IN" dirty="0" smtClean="0">
                <a:latin typeface="Calibri" pitchFamily="34" charset="0"/>
              </a:rPr>
              <a:t>.</a:t>
            </a:r>
          </a:p>
          <a:p>
            <a:pPr marL="342900" indent="-342900">
              <a:spcBef>
                <a:spcPts val="600"/>
              </a:spcBef>
            </a:pPr>
            <a:r>
              <a:rPr lang="en-IN" dirty="0" smtClean="0">
                <a:latin typeface="Calibri" pitchFamily="34" charset="0"/>
              </a:rPr>
              <a:t>(4) The </a:t>
            </a:r>
            <a:r>
              <a:rPr lang="en-IN" dirty="0" err="1" smtClean="0">
                <a:latin typeface="Calibri" pitchFamily="34" charset="0"/>
              </a:rPr>
              <a:t>ostia</a:t>
            </a:r>
            <a:r>
              <a:rPr lang="en-IN" dirty="0" smtClean="0">
                <a:latin typeface="Calibri" pitchFamily="34" charset="0"/>
              </a:rPr>
              <a:t> open into a large cavity called </a:t>
            </a:r>
            <a:r>
              <a:rPr lang="en-IN" dirty="0" err="1" smtClean="0">
                <a:latin typeface="Calibri" pitchFamily="34" charset="0"/>
              </a:rPr>
              <a:t>spongocoel</a:t>
            </a:r>
            <a:r>
              <a:rPr lang="en-IN" dirty="0" smtClean="0">
                <a:latin typeface="Calibri" pitchFamily="34" charset="0"/>
              </a:rPr>
              <a:t>.</a:t>
            </a:r>
          </a:p>
          <a:p>
            <a:pPr marL="342900" indent="-342900">
              <a:spcBef>
                <a:spcPts val="600"/>
              </a:spcBef>
            </a:pPr>
            <a:r>
              <a:rPr lang="en-IN" dirty="0" smtClean="0">
                <a:latin typeface="Calibri" pitchFamily="34" charset="0"/>
              </a:rPr>
              <a:t>(5) The </a:t>
            </a:r>
            <a:r>
              <a:rPr lang="en-IN" dirty="0" err="1" smtClean="0">
                <a:latin typeface="Calibri" pitchFamily="34" charset="0"/>
              </a:rPr>
              <a:t>spongocoel</a:t>
            </a:r>
            <a:r>
              <a:rPr lang="en-IN" dirty="0" smtClean="0">
                <a:latin typeface="Calibri" pitchFamily="34" charset="0"/>
              </a:rPr>
              <a:t> opens to the outside by a large opening called </a:t>
            </a:r>
            <a:r>
              <a:rPr lang="en-IN" dirty="0" err="1" smtClean="0">
                <a:latin typeface="Calibri" pitchFamily="34" charset="0"/>
              </a:rPr>
              <a:t>osculum</a:t>
            </a:r>
            <a:r>
              <a:rPr lang="en-IN" dirty="0" smtClean="0">
                <a:latin typeface="Calibri" pitchFamily="34" charset="0"/>
              </a:rPr>
              <a:t>.</a:t>
            </a:r>
          </a:p>
          <a:p>
            <a:pPr marL="342900" indent="-342900">
              <a:spcBef>
                <a:spcPts val="600"/>
              </a:spcBef>
            </a:pPr>
            <a:r>
              <a:rPr lang="en-IN" dirty="0" smtClean="0">
                <a:latin typeface="Calibri" pitchFamily="34" charset="0"/>
              </a:rPr>
              <a:t>(6) The sponges possess an endoskeleton in the form of calcareous </a:t>
            </a:r>
            <a:r>
              <a:rPr lang="en-IN" dirty="0" err="1" smtClean="0">
                <a:latin typeface="Calibri" pitchFamily="34" charset="0"/>
              </a:rPr>
              <a:t>spicules</a:t>
            </a:r>
            <a:r>
              <a:rPr lang="en-IN" dirty="0" smtClean="0">
                <a:latin typeface="Calibri" pitchFamily="34" charset="0"/>
              </a:rPr>
              <a:t>.</a:t>
            </a:r>
          </a:p>
          <a:p>
            <a:pPr marL="342900" indent="-342900">
              <a:spcBef>
                <a:spcPts val="600"/>
              </a:spcBef>
            </a:pPr>
            <a:r>
              <a:rPr lang="en-IN" dirty="0" smtClean="0">
                <a:latin typeface="Calibri" pitchFamily="34" charset="0"/>
              </a:rPr>
              <a:t>(7) Excretion and respiration occur by diffusion.</a:t>
            </a:r>
          </a:p>
          <a:p>
            <a:pPr marL="342900" indent="-342900">
              <a:spcBef>
                <a:spcPts val="600"/>
              </a:spcBef>
            </a:pPr>
            <a:r>
              <a:rPr lang="en-IN" dirty="0" smtClean="0">
                <a:latin typeface="Calibri" pitchFamily="34" charset="0"/>
              </a:rPr>
              <a:t>(8) They have greater power of regeneration.</a:t>
            </a:r>
          </a:p>
          <a:p>
            <a:pPr marL="342900" indent="-342900">
              <a:spcBef>
                <a:spcPts val="600"/>
              </a:spcBef>
            </a:pPr>
            <a:r>
              <a:rPr lang="en-IN" dirty="0" smtClean="0">
                <a:latin typeface="Calibri" pitchFamily="34" charset="0"/>
              </a:rPr>
              <a:t>(9) Reproduction takes place by asexual or sexual methods.</a:t>
            </a:r>
          </a:p>
          <a:p>
            <a:pPr marL="342900" indent="-342900"/>
            <a:r>
              <a:rPr lang="en-IN" dirty="0" smtClean="0">
                <a:latin typeface="Calibri" pitchFamily="34" charset="0"/>
              </a:rPr>
              <a:t>(A) Asexual - By Budding - Special cell mass </a:t>
            </a:r>
            <a:r>
              <a:rPr lang="en-IN" dirty="0" err="1" smtClean="0">
                <a:latin typeface="Calibri" pitchFamily="34" charset="0"/>
              </a:rPr>
              <a:t>gemmules</a:t>
            </a:r>
            <a:r>
              <a:rPr lang="en-IN" dirty="0" smtClean="0">
                <a:latin typeface="Calibri" pitchFamily="34" charset="0"/>
              </a:rPr>
              <a:t> containing </a:t>
            </a:r>
            <a:r>
              <a:rPr lang="en-IN" dirty="0" err="1" smtClean="0">
                <a:latin typeface="Calibri" pitchFamily="34" charset="0"/>
              </a:rPr>
              <a:t>archaeocytes.Endogenous</a:t>
            </a:r>
            <a:r>
              <a:rPr lang="en-IN" dirty="0" smtClean="0">
                <a:latin typeface="Calibri" pitchFamily="34" charset="0"/>
              </a:rPr>
              <a:t> budding of asexual reproduction in sponge is known as </a:t>
            </a:r>
            <a:r>
              <a:rPr lang="en-IN" dirty="0" err="1" smtClean="0">
                <a:latin typeface="Calibri" pitchFamily="34" charset="0"/>
              </a:rPr>
              <a:t>Gemmulation</a:t>
            </a:r>
            <a:r>
              <a:rPr lang="en-IN" dirty="0" smtClean="0">
                <a:latin typeface="Calibri" pitchFamily="34" charset="0"/>
              </a:rPr>
              <a:t>.</a:t>
            </a:r>
          </a:p>
          <a:p>
            <a:pPr marL="342900" indent="-342900"/>
            <a:r>
              <a:rPr lang="en-IN" dirty="0" smtClean="0">
                <a:latin typeface="Calibri" pitchFamily="34" charset="0"/>
              </a:rPr>
              <a:t>(B) Sexual - Sponges are hermaphrodite, fertilization internal and cross fertilization.</a:t>
            </a:r>
          </a:p>
          <a:p>
            <a:pPr marL="342900" indent="-342900">
              <a:spcBef>
                <a:spcPts val="600"/>
              </a:spcBef>
            </a:pPr>
            <a:r>
              <a:rPr lang="en-IN" dirty="0" smtClean="0">
                <a:latin typeface="Calibri" pitchFamily="34" charset="0"/>
              </a:rPr>
              <a:t>(10) Development is indirect or direct.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31828"/>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cs typeface="Calibri" pitchFamily="34" charset="0"/>
              </a:rPr>
              <a:t>Phylum </a:t>
            </a:r>
            <a:r>
              <a:rPr lang="en-IN" sz="2200" b="1" dirty="0" err="1" smtClean="0">
                <a:solidFill>
                  <a:srgbClr val="FF0000"/>
                </a:solidFill>
                <a:latin typeface="Calibri" pitchFamily="34" charset="0"/>
                <a:cs typeface="Calibri" pitchFamily="34" charset="0"/>
              </a:rPr>
              <a:t>Porifera</a:t>
            </a:r>
            <a:r>
              <a:rPr lang="en-IN" sz="2200" b="1" dirty="0" smtClean="0">
                <a:solidFill>
                  <a:srgbClr val="FF0000"/>
                </a:solidFill>
                <a:latin typeface="Calibri" pitchFamily="34" charset="0"/>
                <a:cs typeface="Calibri" pitchFamily="34" charset="0"/>
              </a:rPr>
              <a:t>-Unique Features</a:t>
            </a:r>
          </a:p>
          <a:p>
            <a:pPr>
              <a:buSzPts val="2200"/>
            </a:pPr>
            <a:endParaRPr lang="en-IN" sz="2200" b="1" dirty="0" smtClean="0">
              <a:solidFill>
                <a:srgbClr val="FF0000"/>
              </a:solidFill>
            </a:endParaRPr>
          </a:p>
        </p:txBody>
      </p:sp>
      <p:sp>
        <p:nvSpPr>
          <p:cNvPr id="64" name="Google Shape;64;p14"/>
          <p:cNvSpPr txBox="1"/>
          <p:nvPr/>
        </p:nvSpPr>
        <p:spPr>
          <a:xfrm>
            <a:off x="319328" y="1213766"/>
            <a:ext cx="8688300" cy="2889600"/>
          </a:xfrm>
          <a:prstGeom prst="rect">
            <a:avLst/>
          </a:prstGeom>
          <a:noFill/>
          <a:ln>
            <a:noFill/>
          </a:ln>
        </p:spPr>
        <p:txBody>
          <a:bodyPr spcFirstLastPara="1" wrap="square" lIns="91425" tIns="91425" rIns="91425" bIns="91425" anchor="t" anchorCtr="0">
            <a:noAutofit/>
          </a:bodyPr>
          <a:lstStyle/>
          <a:p>
            <a:pPr marL="342900" indent="-342900">
              <a:spcBef>
                <a:spcPts val="600"/>
              </a:spcBef>
            </a:pPr>
            <a:r>
              <a:rPr lang="en-IN" dirty="0" smtClean="0">
                <a:latin typeface="Calibri" pitchFamily="34" charset="0"/>
              </a:rPr>
              <a:t>Unique Features</a:t>
            </a:r>
          </a:p>
          <a:p>
            <a:pPr marL="342900" indent="-342900">
              <a:spcBef>
                <a:spcPts val="600"/>
              </a:spcBef>
            </a:pPr>
            <a:r>
              <a:rPr lang="en-IN" dirty="0" smtClean="0">
                <a:latin typeface="Calibri" pitchFamily="34" charset="0"/>
              </a:rPr>
              <a:t>1. Pores all over the body</a:t>
            </a:r>
          </a:p>
          <a:p>
            <a:pPr marL="342900" indent="-342900">
              <a:spcBef>
                <a:spcPts val="600"/>
              </a:spcBef>
            </a:pPr>
            <a:r>
              <a:rPr lang="en-IN" dirty="0" smtClean="0">
                <a:latin typeface="Calibri" pitchFamily="34" charset="0"/>
              </a:rPr>
              <a:t>2. Cellular level of body organisation.</a:t>
            </a:r>
          </a:p>
          <a:p>
            <a:pPr marL="342900" indent="-342900">
              <a:spcBef>
                <a:spcPts val="600"/>
              </a:spcBef>
            </a:pPr>
            <a:r>
              <a:rPr lang="en-IN" dirty="0" smtClean="0">
                <a:latin typeface="Calibri" pitchFamily="34" charset="0"/>
              </a:rPr>
              <a:t>3. A canal system of intercommunicating cavities for the passage of a water current.</a:t>
            </a:r>
          </a:p>
          <a:p>
            <a:pPr marL="342900" indent="-342900">
              <a:spcBef>
                <a:spcPts val="600"/>
              </a:spcBef>
            </a:pPr>
            <a:r>
              <a:rPr lang="en-IN" dirty="0" smtClean="0">
                <a:latin typeface="Calibri" pitchFamily="34" charset="0"/>
              </a:rPr>
              <a:t>4. Lack of mouth and digestive cavity.</a:t>
            </a:r>
          </a:p>
          <a:p>
            <a:pPr marL="342900" indent="-342900">
              <a:spcBef>
                <a:spcPts val="600"/>
              </a:spcBef>
            </a:pPr>
            <a:r>
              <a:rPr lang="en-IN" dirty="0" smtClean="0">
                <a:latin typeface="Calibri" pitchFamily="34" charset="0"/>
              </a:rPr>
              <a:t>5. </a:t>
            </a:r>
            <a:r>
              <a:rPr lang="en-IN" dirty="0" err="1" smtClean="0">
                <a:latin typeface="Calibri" pitchFamily="34" charset="0"/>
              </a:rPr>
              <a:t>Choanocytes</a:t>
            </a:r>
            <a:r>
              <a:rPr lang="en-IN" dirty="0" smtClean="0">
                <a:latin typeface="Calibri" pitchFamily="34" charset="0"/>
              </a:rPr>
              <a:t> lining the main cavity (</a:t>
            </a:r>
            <a:r>
              <a:rPr lang="en-IN" dirty="0" err="1" smtClean="0">
                <a:latin typeface="Calibri" pitchFamily="34" charset="0"/>
              </a:rPr>
              <a:t>spongocoel</a:t>
            </a:r>
            <a:r>
              <a:rPr lang="en-IN" dirty="0" smtClean="0">
                <a:latin typeface="Calibri" pitchFamily="34" charset="0"/>
              </a:rPr>
              <a:t>) or certain canals (radial canals).</a:t>
            </a:r>
          </a:p>
          <a:p>
            <a:pPr marL="342900" indent="-342900">
              <a:spcBef>
                <a:spcPts val="600"/>
              </a:spcBef>
            </a:pPr>
            <a:r>
              <a:rPr lang="en-IN" dirty="0" smtClean="0">
                <a:latin typeface="Calibri" pitchFamily="34" charset="0"/>
              </a:rPr>
              <a:t>6. Presence of </a:t>
            </a:r>
            <a:r>
              <a:rPr lang="en-IN" dirty="0" err="1" smtClean="0">
                <a:latin typeface="Calibri" pitchFamily="34" charset="0"/>
              </a:rPr>
              <a:t>spongin</a:t>
            </a:r>
            <a:r>
              <a:rPr lang="en-IN" dirty="0" smtClean="0">
                <a:latin typeface="Calibri" pitchFamily="34" charset="0"/>
              </a:rPr>
              <a:t> fibres.</a:t>
            </a:r>
          </a:p>
          <a:p>
            <a:pPr marL="342900" indent="-342900">
              <a:spcBef>
                <a:spcPts val="600"/>
              </a:spcBef>
            </a:pPr>
            <a:r>
              <a:rPr lang="en-IN" dirty="0" smtClean="0">
                <a:latin typeface="Calibri" pitchFamily="34" charset="0"/>
              </a:rPr>
              <a:t/>
            </a:r>
            <a:br>
              <a:rPr lang="en-IN" dirty="0" smtClean="0">
                <a:latin typeface="Calibri" pitchFamily="34" charset="0"/>
              </a:rPr>
            </a:br>
            <a:endParaRPr lang="en-IN" dirty="0" smtClean="0">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cs typeface="Calibri" pitchFamily="34" charset="0"/>
              </a:rPr>
              <a:t>Introduction to Phylum </a:t>
            </a:r>
            <a:r>
              <a:rPr lang="en-IN" sz="2200" b="1" dirty="0" err="1" smtClean="0">
                <a:solidFill>
                  <a:srgbClr val="FF0000"/>
                </a:solidFill>
                <a:latin typeface="Calibri" pitchFamily="34" charset="0"/>
                <a:cs typeface="Calibri" pitchFamily="34" charset="0"/>
              </a:rPr>
              <a:t>Coelenterata</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234573" y="908772"/>
            <a:ext cx="8690351" cy="2889600"/>
          </a:xfrm>
          <a:prstGeom prst="rect">
            <a:avLst/>
          </a:prstGeom>
          <a:noFill/>
          <a:ln>
            <a:noFill/>
          </a:ln>
        </p:spPr>
        <p:txBody>
          <a:bodyPr spcFirstLastPara="1" wrap="square" lIns="91425" tIns="91425" rIns="91425" bIns="91425" anchor="t" anchorCtr="0">
            <a:noAutofit/>
          </a:bodyPr>
          <a:lstStyle/>
          <a:p>
            <a:pPr lvl="0">
              <a:lnSpc>
                <a:spcPct val="150000"/>
              </a:lnSpc>
              <a:spcAft>
                <a:spcPts val="400"/>
              </a:spcAft>
              <a:buSzPts val="1400"/>
              <a:buFont typeface="Arial" pitchFamily="34" charset="0"/>
              <a:buChar char="•"/>
            </a:pPr>
            <a:r>
              <a:rPr lang="en-IN" dirty="0" smtClean="0">
                <a:latin typeface="Calibri"/>
                <a:ea typeface="Calibri"/>
                <a:cs typeface="Calibri"/>
                <a:sym typeface="Calibri"/>
              </a:rPr>
              <a:t>- “Tissue grade” </a:t>
            </a:r>
            <a:r>
              <a:rPr lang="en-IN" dirty="0" err="1" smtClean="0">
                <a:latin typeface="Calibri"/>
                <a:ea typeface="Calibri"/>
                <a:cs typeface="Calibri"/>
                <a:sym typeface="Calibri"/>
              </a:rPr>
              <a:t>eumetazoans</a:t>
            </a:r>
            <a:r>
              <a:rPr lang="en-IN" dirty="0" smtClean="0">
                <a:latin typeface="Calibri"/>
                <a:ea typeface="Calibri"/>
                <a:cs typeface="Calibri"/>
                <a:sym typeface="Calibri"/>
              </a:rPr>
              <a:t> with a radial symmetry.</a:t>
            </a:r>
          </a:p>
          <a:p>
            <a:pPr lvl="0">
              <a:lnSpc>
                <a:spcPct val="150000"/>
              </a:lnSpc>
              <a:spcAft>
                <a:spcPts val="400"/>
              </a:spcAft>
              <a:buSzPts val="1400"/>
              <a:buFont typeface="Arial" pitchFamily="34" charset="0"/>
              <a:buChar char="•"/>
            </a:pPr>
            <a:r>
              <a:rPr lang="en-IN" dirty="0" smtClean="0">
                <a:latin typeface="Calibri"/>
                <a:ea typeface="Calibri"/>
                <a:cs typeface="Calibri"/>
                <a:sym typeface="Calibri"/>
              </a:rPr>
              <a:t>- The term “</a:t>
            </a:r>
            <a:r>
              <a:rPr lang="en-IN" dirty="0" err="1" smtClean="0">
                <a:latin typeface="Calibri"/>
                <a:ea typeface="Calibri"/>
                <a:cs typeface="Calibri"/>
                <a:sym typeface="Calibri"/>
              </a:rPr>
              <a:t>Coelenterata</a:t>
            </a:r>
            <a:r>
              <a:rPr lang="en-IN" dirty="0" smtClean="0">
                <a:latin typeface="Calibri"/>
                <a:ea typeface="Calibri"/>
                <a:cs typeface="Calibri"/>
                <a:sym typeface="Calibri"/>
              </a:rPr>
              <a:t>” signifies the presence of a single internal cavity called </a:t>
            </a:r>
            <a:r>
              <a:rPr lang="en-IN" dirty="0" err="1" smtClean="0">
                <a:latin typeface="Calibri"/>
                <a:ea typeface="Calibri"/>
                <a:cs typeface="Calibri"/>
                <a:sym typeface="Calibri"/>
              </a:rPr>
              <a:t>coelenteron</a:t>
            </a:r>
            <a:r>
              <a:rPr lang="en-IN" dirty="0" smtClean="0">
                <a:latin typeface="Calibri"/>
                <a:ea typeface="Calibri"/>
                <a:cs typeface="Calibri"/>
                <a:sym typeface="Calibri"/>
              </a:rPr>
              <a:t>, or </a:t>
            </a:r>
            <a:r>
              <a:rPr lang="en-IN" dirty="0" err="1" smtClean="0">
                <a:latin typeface="Calibri"/>
                <a:ea typeface="Calibri"/>
                <a:cs typeface="Calibri"/>
                <a:sym typeface="Calibri"/>
              </a:rPr>
              <a:t>gastrovascular</a:t>
            </a:r>
            <a:r>
              <a:rPr lang="en-IN" dirty="0" smtClean="0">
                <a:latin typeface="Calibri"/>
                <a:ea typeface="Calibri"/>
                <a:cs typeface="Calibri"/>
                <a:sym typeface="Calibri"/>
              </a:rPr>
              <a:t> cavity, combining functions of both digestive and body cavities.</a:t>
            </a:r>
          </a:p>
          <a:p>
            <a:pPr lvl="0">
              <a:lnSpc>
                <a:spcPct val="150000"/>
              </a:lnSpc>
              <a:spcAft>
                <a:spcPts val="400"/>
              </a:spcAft>
              <a:buSzPts val="1400"/>
              <a:buFont typeface="Arial" pitchFamily="34" charset="0"/>
              <a:buChar char="•"/>
            </a:pPr>
            <a:r>
              <a:rPr lang="en-IN" dirty="0" smtClean="0">
                <a:latin typeface="Calibri"/>
                <a:ea typeface="Calibri"/>
                <a:cs typeface="Calibri"/>
                <a:sym typeface="Calibri"/>
              </a:rPr>
              <a:t>- The term “</a:t>
            </a:r>
            <a:r>
              <a:rPr lang="en-IN" dirty="0" err="1" smtClean="0">
                <a:latin typeface="Calibri"/>
                <a:ea typeface="Calibri"/>
                <a:cs typeface="Calibri"/>
                <a:sym typeface="Calibri"/>
              </a:rPr>
              <a:t>Cnidaria</a:t>
            </a:r>
            <a:r>
              <a:rPr lang="en-IN" dirty="0" smtClean="0">
                <a:latin typeface="Calibri"/>
                <a:ea typeface="Calibri"/>
                <a:cs typeface="Calibri"/>
                <a:sym typeface="Calibri"/>
              </a:rPr>
              <a:t>” indicates the presence of stinging cells (Gr., </a:t>
            </a:r>
            <a:r>
              <a:rPr lang="en-IN" dirty="0" err="1" smtClean="0">
                <a:latin typeface="Calibri"/>
                <a:ea typeface="Calibri"/>
                <a:cs typeface="Calibri"/>
                <a:sym typeface="Calibri"/>
              </a:rPr>
              <a:t>knide</a:t>
            </a:r>
            <a:r>
              <a:rPr lang="en-IN" dirty="0" smtClean="0">
                <a:latin typeface="Calibri"/>
                <a:ea typeface="Calibri"/>
                <a:cs typeface="Calibri"/>
                <a:sym typeface="Calibri"/>
              </a:rPr>
              <a:t> = </a:t>
            </a:r>
            <a:r>
              <a:rPr lang="en-IN" dirty="0" err="1" smtClean="0">
                <a:latin typeface="Calibri"/>
                <a:ea typeface="Calibri"/>
                <a:cs typeface="Calibri"/>
                <a:sym typeface="Calibri"/>
              </a:rPr>
              <a:t>nittle</a:t>
            </a:r>
            <a:r>
              <a:rPr lang="en-IN" dirty="0" smtClean="0">
                <a:latin typeface="Calibri"/>
                <a:ea typeface="Calibri"/>
                <a:cs typeface="Calibri"/>
                <a:sym typeface="Calibri"/>
              </a:rPr>
              <a:t> or stinging cells). About 9,000 species known.</a:t>
            </a:r>
          </a:p>
        </p:txBody>
      </p:sp>
      <p:pic>
        <p:nvPicPr>
          <p:cNvPr id="12290" name="Picture 2" descr="Taxonomy - Cnidarians"/>
          <p:cNvPicPr>
            <a:picLocks noChangeAspect="1" noChangeArrowheads="1"/>
          </p:cNvPicPr>
          <p:nvPr/>
        </p:nvPicPr>
        <p:blipFill>
          <a:blip r:embed="rId4"/>
          <a:srcRect t="36657" b="9567"/>
          <a:stretch>
            <a:fillRect/>
          </a:stretch>
        </p:blipFill>
        <p:spPr bwMode="auto">
          <a:xfrm>
            <a:off x="1123950" y="2781300"/>
            <a:ext cx="7010400" cy="2200275"/>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Characteristics of </a:t>
            </a:r>
            <a:r>
              <a:rPr lang="en-IN" sz="2200" b="1" dirty="0" err="1" smtClean="0">
                <a:solidFill>
                  <a:srgbClr val="FF0000"/>
                </a:solidFill>
                <a:latin typeface="Calibri" pitchFamily="34" charset="0"/>
                <a:cs typeface="Calibri" pitchFamily="34" charset="0"/>
              </a:rPr>
              <a:t>Coelenterata</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272675" y="765897"/>
            <a:ext cx="5670926" cy="2889600"/>
          </a:xfrm>
          <a:prstGeom prst="rect">
            <a:avLst/>
          </a:prstGeom>
          <a:noFill/>
          <a:ln>
            <a:noFill/>
          </a:ln>
        </p:spPr>
        <p:txBody>
          <a:bodyPr spcFirstLastPara="1" wrap="square" lIns="91425" tIns="91425" rIns="91425" bIns="91425" anchor="t" anchorCtr="0">
            <a:noAutofit/>
          </a:bodyPr>
          <a:lstStyle/>
          <a:p>
            <a:pPr lvl="0">
              <a:spcAft>
                <a:spcPts val="400"/>
              </a:spcAft>
              <a:buSzPts val="1400"/>
              <a:buFont typeface="Arial" pitchFamily="34" charset="0"/>
              <a:buChar char="•"/>
            </a:pPr>
            <a:r>
              <a:rPr lang="en-IN" dirty="0" smtClean="0">
                <a:latin typeface="Calibri"/>
                <a:ea typeface="Calibri"/>
                <a:cs typeface="Calibri"/>
                <a:sym typeface="Calibri"/>
              </a:rPr>
              <a:t>These are mostly aquatic animals.</a:t>
            </a:r>
          </a:p>
          <a:p>
            <a:pPr lvl="0">
              <a:spcAft>
                <a:spcPts val="400"/>
              </a:spcAft>
              <a:buSzPts val="1400"/>
              <a:buFont typeface="Arial" pitchFamily="34" charset="0"/>
              <a:buChar char="•"/>
            </a:pPr>
            <a:r>
              <a:rPr lang="en-IN" dirty="0" smtClean="0">
                <a:latin typeface="Calibri"/>
                <a:ea typeface="Calibri"/>
                <a:cs typeface="Calibri"/>
                <a:sym typeface="Calibri"/>
              </a:rPr>
              <a:t>The mouth is surrounded by short and thin tentacles.</a:t>
            </a:r>
          </a:p>
          <a:p>
            <a:pPr lvl="0">
              <a:spcAft>
                <a:spcPts val="400"/>
              </a:spcAft>
              <a:buSzPts val="1400"/>
              <a:buFont typeface="Arial" pitchFamily="34" charset="0"/>
              <a:buChar char="•"/>
            </a:pPr>
            <a:r>
              <a:rPr lang="en-IN" dirty="0" smtClean="0">
                <a:latin typeface="Calibri"/>
                <a:ea typeface="Calibri"/>
                <a:cs typeface="Calibri"/>
                <a:sym typeface="Calibri"/>
              </a:rPr>
              <a:t>They exhibit a tissue-level organization.</a:t>
            </a:r>
          </a:p>
          <a:p>
            <a:pPr lvl="0">
              <a:spcAft>
                <a:spcPts val="400"/>
              </a:spcAft>
              <a:buSzPts val="1400"/>
              <a:buFont typeface="Arial" pitchFamily="34" charset="0"/>
              <a:buChar char="•"/>
            </a:pPr>
            <a:r>
              <a:rPr lang="en-IN" dirty="0" smtClean="0">
                <a:latin typeface="Calibri"/>
                <a:ea typeface="Calibri"/>
                <a:cs typeface="Calibri"/>
                <a:sym typeface="Calibri"/>
              </a:rPr>
              <a:t>They are </a:t>
            </a:r>
            <a:r>
              <a:rPr lang="en-IN" dirty="0" err="1" smtClean="0">
                <a:latin typeface="Calibri"/>
                <a:ea typeface="Calibri"/>
                <a:cs typeface="Calibri"/>
                <a:sym typeface="Calibri"/>
              </a:rPr>
              <a:t>diploblastic</a:t>
            </a:r>
            <a:r>
              <a:rPr lang="en-IN" dirty="0" smtClean="0">
                <a:latin typeface="Calibri"/>
                <a:ea typeface="Calibri"/>
                <a:cs typeface="Calibri"/>
                <a:sym typeface="Calibri"/>
              </a:rPr>
              <a:t>, i.e., the body is made up of two layers of cells- One layer makes up the cells outside the body (ectoderm), and the other forms the inner lining of the body (endoderm).</a:t>
            </a:r>
          </a:p>
          <a:p>
            <a:pPr lvl="0">
              <a:spcAft>
                <a:spcPts val="400"/>
              </a:spcAft>
              <a:buSzPts val="1400"/>
              <a:buFont typeface="Arial" pitchFamily="34" charset="0"/>
              <a:buChar char="•"/>
            </a:pPr>
            <a:r>
              <a:rPr lang="en-IN" dirty="0" smtClean="0">
                <a:latin typeface="Calibri"/>
                <a:ea typeface="Calibri"/>
                <a:cs typeface="Calibri"/>
                <a:sym typeface="Calibri"/>
              </a:rPr>
              <a:t>They have cavities in their </a:t>
            </a:r>
            <a:r>
              <a:rPr lang="en-IN" dirty="0" err="1" smtClean="0">
                <a:latin typeface="Calibri"/>
                <a:ea typeface="Calibri"/>
                <a:cs typeface="Calibri"/>
                <a:sym typeface="Calibri"/>
              </a:rPr>
              <a:t>body.The</a:t>
            </a:r>
            <a:r>
              <a:rPr lang="en-IN" dirty="0" smtClean="0">
                <a:latin typeface="Calibri"/>
                <a:ea typeface="Calibri"/>
                <a:cs typeface="Calibri"/>
                <a:sym typeface="Calibri"/>
              </a:rPr>
              <a:t> body is </a:t>
            </a:r>
            <a:r>
              <a:rPr lang="en-IN" dirty="0" err="1" smtClean="0">
                <a:latin typeface="Calibri"/>
                <a:ea typeface="Calibri"/>
                <a:cs typeface="Calibri"/>
                <a:sym typeface="Calibri"/>
              </a:rPr>
              <a:t>radially</a:t>
            </a:r>
            <a:r>
              <a:rPr lang="en-IN" dirty="0" smtClean="0">
                <a:latin typeface="Calibri"/>
                <a:ea typeface="Calibri"/>
                <a:cs typeface="Calibri"/>
                <a:sym typeface="Calibri"/>
              </a:rPr>
              <a:t> symmetrical.</a:t>
            </a:r>
          </a:p>
          <a:p>
            <a:pPr lvl="0">
              <a:spcAft>
                <a:spcPts val="400"/>
              </a:spcAft>
              <a:buSzPts val="1400"/>
              <a:buFont typeface="Arial" pitchFamily="34" charset="0"/>
              <a:buChar char="•"/>
            </a:pPr>
            <a:r>
              <a:rPr lang="en-IN" dirty="0" smtClean="0">
                <a:latin typeface="Calibri"/>
                <a:ea typeface="Calibri"/>
                <a:cs typeface="Calibri"/>
                <a:sym typeface="Calibri"/>
              </a:rPr>
              <a:t>The digestion is both intracellular and extracellular.</a:t>
            </a:r>
          </a:p>
          <a:p>
            <a:pPr lvl="0">
              <a:spcAft>
                <a:spcPts val="400"/>
              </a:spcAft>
              <a:buSzPts val="1400"/>
              <a:buFont typeface="Arial" pitchFamily="34" charset="0"/>
              <a:buChar char="•"/>
            </a:pPr>
            <a:r>
              <a:rPr lang="en-IN" dirty="0" smtClean="0">
                <a:latin typeface="Calibri"/>
                <a:ea typeface="Calibri"/>
                <a:cs typeface="Calibri"/>
                <a:sym typeface="Calibri"/>
              </a:rPr>
              <a:t>The nervous system and the circulatory system is absent.</a:t>
            </a:r>
          </a:p>
          <a:p>
            <a:pPr lvl="0">
              <a:spcAft>
                <a:spcPts val="400"/>
              </a:spcAft>
              <a:buSzPts val="1400"/>
              <a:buFont typeface="Arial" pitchFamily="34" charset="0"/>
              <a:buChar char="•"/>
            </a:pPr>
            <a:r>
              <a:rPr lang="en-IN" dirty="0" smtClean="0">
                <a:latin typeface="Calibri"/>
                <a:ea typeface="Calibri"/>
                <a:cs typeface="Calibri"/>
                <a:sym typeface="Calibri"/>
              </a:rPr>
              <a:t>The excrete and respire through simple diffusion.</a:t>
            </a:r>
          </a:p>
          <a:p>
            <a:pPr lvl="0">
              <a:spcAft>
                <a:spcPts val="400"/>
              </a:spcAft>
              <a:buSzPts val="1400"/>
              <a:buFont typeface="Arial" pitchFamily="34" charset="0"/>
              <a:buChar char="•"/>
            </a:pPr>
            <a:r>
              <a:rPr lang="en-IN" dirty="0" smtClean="0">
                <a:latin typeface="Calibri"/>
                <a:ea typeface="Calibri"/>
                <a:cs typeface="Calibri"/>
                <a:sym typeface="Calibri"/>
              </a:rPr>
              <a:t>They reproduce asexually through budding. Sexual reproduction is seen in a few Coelenterates.</a:t>
            </a:r>
          </a:p>
          <a:p>
            <a:pPr>
              <a:spcAft>
                <a:spcPts val="400"/>
              </a:spcAft>
              <a:buSzPts val="1400"/>
              <a:buFont typeface="Arial" pitchFamily="34" charset="0"/>
              <a:buChar char="•"/>
            </a:pPr>
            <a:r>
              <a:rPr lang="en-IN" dirty="0" smtClean="0">
                <a:latin typeface="Calibri"/>
                <a:ea typeface="Calibri"/>
                <a:cs typeface="Calibri"/>
                <a:sym typeface="Calibri"/>
              </a:rPr>
              <a:t>Exhibit two body forms : polyp and medusa Example: Hydra, Aurelia.</a:t>
            </a:r>
          </a:p>
          <a:p>
            <a:pPr>
              <a:spcAft>
                <a:spcPts val="400"/>
              </a:spcAft>
              <a:buSzPts val="1400"/>
              <a:buFont typeface="Arial" pitchFamily="34" charset="0"/>
              <a:buChar char="•"/>
            </a:pPr>
            <a:r>
              <a:rPr lang="en-IN" dirty="0" smtClean="0">
                <a:latin typeface="Calibri"/>
                <a:ea typeface="Calibri"/>
                <a:cs typeface="Calibri"/>
                <a:sym typeface="Calibri"/>
              </a:rPr>
              <a:t> Alternation of generation between body forms called </a:t>
            </a:r>
            <a:r>
              <a:rPr lang="en-IN" dirty="0" err="1" smtClean="0">
                <a:latin typeface="Calibri"/>
                <a:ea typeface="Calibri"/>
                <a:cs typeface="Calibri"/>
                <a:sym typeface="Calibri"/>
              </a:rPr>
              <a:t>metagenesis</a:t>
            </a:r>
            <a:r>
              <a:rPr lang="en-IN" dirty="0" smtClean="0">
                <a:latin typeface="Calibri"/>
                <a:ea typeface="Calibri"/>
                <a:cs typeface="Calibri"/>
                <a:sym typeface="Calibri"/>
              </a:rPr>
              <a:t> </a:t>
            </a:r>
            <a:r>
              <a:rPr lang="en-IN" dirty="0" err="1" smtClean="0">
                <a:latin typeface="Calibri"/>
                <a:ea typeface="Calibri"/>
                <a:cs typeface="Calibri"/>
                <a:sym typeface="Calibri"/>
              </a:rPr>
              <a:t>ocurs</a:t>
            </a:r>
            <a:r>
              <a:rPr lang="en-IN" dirty="0" smtClean="0">
                <a:latin typeface="Calibri"/>
                <a:ea typeface="Calibri"/>
                <a:cs typeface="Calibri"/>
                <a:sym typeface="Calibri"/>
              </a:rPr>
              <a:t> in </a:t>
            </a:r>
            <a:r>
              <a:rPr lang="en-IN" dirty="0" err="1" smtClean="0">
                <a:latin typeface="Calibri"/>
                <a:ea typeface="Calibri"/>
                <a:cs typeface="Calibri"/>
                <a:sym typeface="Calibri"/>
              </a:rPr>
              <a:t>Obelia</a:t>
            </a:r>
            <a:r>
              <a:rPr lang="en-IN" dirty="0" smtClean="0">
                <a:latin typeface="Calibri"/>
                <a:ea typeface="Calibri"/>
                <a:cs typeface="Calibri"/>
                <a:sym typeface="Calibri"/>
              </a:rPr>
              <a:t> where :</a:t>
            </a:r>
          </a:p>
          <a:p>
            <a:pPr>
              <a:spcAft>
                <a:spcPts val="400"/>
              </a:spcAft>
              <a:buSzPts val="1400"/>
              <a:buFont typeface="Arial" pitchFamily="34" charset="0"/>
              <a:buChar char="•"/>
            </a:pPr>
            <a:r>
              <a:rPr lang="en-IN" dirty="0" smtClean="0">
                <a:latin typeface="Calibri"/>
                <a:ea typeface="Calibri"/>
                <a:cs typeface="Calibri"/>
                <a:sym typeface="Calibri"/>
              </a:rPr>
              <a:t> Example: </a:t>
            </a:r>
            <a:r>
              <a:rPr lang="en-IN" dirty="0" err="1" smtClean="0">
                <a:latin typeface="Calibri"/>
                <a:ea typeface="Calibri"/>
                <a:cs typeface="Calibri"/>
                <a:sym typeface="Calibri"/>
              </a:rPr>
              <a:t>Physalia</a:t>
            </a:r>
            <a:r>
              <a:rPr lang="en-IN" dirty="0" smtClean="0">
                <a:latin typeface="Calibri"/>
                <a:ea typeface="Calibri"/>
                <a:cs typeface="Calibri"/>
                <a:sym typeface="Calibri"/>
              </a:rPr>
              <a:t>, </a:t>
            </a:r>
            <a:r>
              <a:rPr lang="en-IN" dirty="0" err="1" smtClean="0">
                <a:latin typeface="Calibri"/>
                <a:ea typeface="Calibri"/>
                <a:cs typeface="Calibri"/>
                <a:sym typeface="Calibri"/>
              </a:rPr>
              <a:t>Adamsia</a:t>
            </a:r>
            <a:r>
              <a:rPr lang="en-IN" dirty="0" smtClean="0">
                <a:latin typeface="Calibri"/>
                <a:ea typeface="Calibri"/>
                <a:cs typeface="Calibri"/>
                <a:sym typeface="Calibri"/>
              </a:rPr>
              <a:t>, </a:t>
            </a:r>
            <a:r>
              <a:rPr lang="en-IN" dirty="0" err="1" smtClean="0">
                <a:latin typeface="Calibri"/>
                <a:ea typeface="Calibri"/>
                <a:cs typeface="Calibri"/>
                <a:sym typeface="Calibri"/>
              </a:rPr>
              <a:t>Pennatula</a:t>
            </a:r>
            <a:r>
              <a:rPr lang="en-IN" dirty="0" smtClean="0">
                <a:latin typeface="Calibri"/>
                <a:ea typeface="Calibri"/>
                <a:cs typeface="Calibri"/>
                <a:sym typeface="Calibri"/>
              </a:rPr>
              <a:t>, </a:t>
            </a:r>
            <a:r>
              <a:rPr lang="en-IN" dirty="0" err="1" smtClean="0">
                <a:latin typeface="Calibri"/>
                <a:ea typeface="Calibri"/>
                <a:cs typeface="Calibri"/>
                <a:sym typeface="Calibri"/>
              </a:rPr>
              <a:t>Gorgonia,Meandrina</a:t>
            </a:r>
            <a:r>
              <a:rPr lang="en-IN" dirty="0" smtClean="0">
                <a:latin typeface="Calibri"/>
                <a:ea typeface="Calibri"/>
                <a:cs typeface="Calibri"/>
                <a:sym typeface="Calibri"/>
              </a:rPr>
              <a:t> , Hydra, </a:t>
            </a:r>
          </a:p>
        </p:txBody>
      </p:sp>
      <p:pic>
        <p:nvPicPr>
          <p:cNvPr id="8" name="Picture 2" descr="Coelenterata"/>
          <p:cNvPicPr>
            <a:picLocks noChangeAspect="1" noChangeArrowheads="1"/>
          </p:cNvPicPr>
          <p:nvPr/>
        </p:nvPicPr>
        <p:blipFill>
          <a:blip r:embed="rId4"/>
          <a:srcRect l="4893" t="12501" r="4488"/>
          <a:stretch>
            <a:fillRect/>
          </a:stretch>
        </p:blipFill>
        <p:spPr bwMode="auto">
          <a:xfrm>
            <a:off x="5971592" y="961053"/>
            <a:ext cx="3172408" cy="3312367"/>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Characteristics of </a:t>
            </a:r>
            <a:r>
              <a:rPr lang="en-IN" sz="2200" b="1" dirty="0" err="1" smtClean="0">
                <a:solidFill>
                  <a:srgbClr val="FF0000"/>
                </a:solidFill>
                <a:latin typeface="Calibri" pitchFamily="34" charset="0"/>
                <a:cs typeface="Calibri" pitchFamily="34" charset="0"/>
              </a:rPr>
              <a:t>Coelenterata</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272673" y="765897"/>
            <a:ext cx="8871327" cy="2889600"/>
          </a:xfrm>
          <a:prstGeom prst="rect">
            <a:avLst/>
          </a:prstGeom>
          <a:noFill/>
          <a:ln>
            <a:noFill/>
          </a:ln>
        </p:spPr>
        <p:txBody>
          <a:bodyPr spcFirstLastPara="1" wrap="square" lIns="91425" tIns="91425" rIns="91425" bIns="91425" anchor="t" anchorCtr="0">
            <a:noAutofit/>
          </a:bodyPr>
          <a:lstStyle/>
          <a:p>
            <a:pPr lvl="0">
              <a:spcAft>
                <a:spcPts val="400"/>
              </a:spcAft>
              <a:buSzPts val="1400"/>
            </a:pPr>
            <a:r>
              <a:rPr lang="en-IN" dirty="0" err="1" smtClean="0">
                <a:latin typeface="Calibri"/>
                <a:ea typeface="Calibri"/>
                <a:cs typeface="Calibri"/>
                <a:sym typeface="Calibri"/>
              </a:rPr>
              <a:t>Metagenesis</a:t>
            </a:r>
            <a:r>
              <a:rPr lang="en-IN" dirty="0" smtClean="0">
                <a:latin typeface="Calibri"/>
                <a:ea typeface="Calibri"/>
                <a:cs typeface="Calibri"/>
                <a:sym typeface="Calibri"/>
              </a:rPr>
              <a:t> is the reproduction cycle of an organism that alternates between sexual and asexual generations. An example of </a:t>
            </a:r>
            <a:r>
              <a:rPr lang="en-IN" dirty="0" err="1" smtClean="0">
                <a:latin typeface="Calibri"/>
                <a:ea typeface="Calibri"/>
                <a:cs typeface="Calibri"/>
                <a:sym typeface="Calibri"/>
              </a:rPr>
              <a:t>metagenesis</a:t>
            </a:r>
            <a:r>
              <a:rPr lang="en-IN" dirty="0" smtClean="0">
                <a:latin typeface="Calibri"/>
                <a:ea typeface="Calibri"/>
                <a:cs typeface="Calibri"/>
                <a:sym typeface="Calibri"/>
              </a:rPr>
              <a:t> is the reproduction cycle of a </a:t>
            </a:r>
            <a:r>
              <a:rPr lang="en-IN" dirty="0" err="1" smtClean="0">
                <a:latin typeface="Calibri"/>
                <a:ea typeface="Calibri"/>
                <a:cs typeface="Calibri"/>
                <a:sym typeface="Calibri"/>
              </a:rPr>
              <a:t>cnidarian</a:t>
            </a:r>
            <a:r>
              <a:rPr lang="en-IN" dirty="0" smtClean="0">
                <a:latin typeface="Calibri"/>
                <a:ea typeface="Calibri"/>
                <a:cs typeface="Calibri"/>
                <a:sym typeface="Calibri"/>
              </a:rPr>
              <a:t>.</a:t>
            </a:r>
          </a:p>
          <a:p>
            <a:pPr>
              <a:spcAft>
                <a:spcPts val="400"/>
              </a:spcAft>
              <a:buSzPts val="1400"/>
            </a:pPr>
            <a:r>
              <a:rPr lang="en-IN" dirty="0" smtClean="0">
                <a:latin typeface="Calibri"/>
                <a:ea typeface="Calibri"/>
                <a:cs typeface="Calibri"/>
                <a:sym typeface="Calibri"/>
              </a:rPr>
              <a:t> The life cycle of </a:t>
            </a:r>
            <a:r>
              <a:rPr lang="en-IN" dirty="0" err="1" smtClean="0">
                <a:latin typeface="Calibri"/>
                <a:ea typeface="Calibri"/>
                <a:cs typeface="Calibri"/>
                <a:sym typeface="Calibri"/>
              </a:rPr>
              <a:t>Obelia</a:t>
            </a:r>
            <a:r>
              <a:rPr lang="en-IN" dirty="0" smtClean="0">
                <a:latin typeface="Calibri"/>
                <a:ea typeface="Calibri"/>
                <a:cs typeface="Calibri"/>
                <a:sym typeface="Calibri"/>
              </a:rPr>
              <a:t> represents a remarkable example of alternation of generation where the asexual and sessile phase of </a:t>
            </a:r>
            <a:r>
              <a:rPr lang="en-IN" dirty="0" err="1" smtClean="0">
                <a:latin typeface="Calibri"/>
                <a:ea typeface="Calibri"/>
                <a:cs typeface="Calibri"/>
                <a:sym typeface="Calibri"/>
              </a:rPr>
              <a:t>Obelia</a:t>
            </a:r>
            <a:r>
              <a:rPr lang="en-IN" dirty="0" smtClean="0">
                <a:latin typeface="Calibri"/>
                <a:ea typeface="Calibri"/>
                <a:cs typeface="Calibri"/>
                <a:sym typeface="Calibri"/>
              </a:rPr>
              <a:t> reproduces asexually by budding and gives rise to sexual and free-swimming medusa. ... This phenomenon of alternation between two diploid phases is termed as </a:t>
            </a:r>
            <a:r>
              <a:rPr lang="en-IN" dirty="0" err="1" smtClean="0">
                <a:latin typeface="Calibri"/>
                <a:ea typeface="Calibri"/>
                <a:cs typeface="Calibri"/>
                <a:sym typeface="Calibri"/>
              </a:rPr>
              <a:t>metagenesis</a:t>
            </a:r>
            <a:r>
              <a:rPr lang="en-IN" dirty="0" smtClean="0">
                <a:latin typeface="Calibri"/>
                <a:ea typeface="Calibri"/>
                <a:cs typeface="Calibri"/>
                <a:sym typeface="Calibri"/>
              </a:rPr>
              <a:t>.</a:t>
            </a:r>
          </a:p>
        </p:txBody>
      </p:sp>
      <p:pic>
        <p:nvPicPr>
          <p:cNvPr id="5" name="Picture 4" descr="Life Cycle - Ctenophora (Comb Jellyfish)"/>
          <p:cNvPicPr>
            <a:picLocks noChangeAspect="1" noChangeArrowheads="1"/>
          </p:cNvPicPr>
          <p:nvPr/>
        </p:nvPicPr>
        <p:blipFill>
          <a:blip r:embed="rId4"/>
          <a:srcRect/>
          <a:stretch>
            <a:fillRect/>
          </a:stretch>
        </p:blipFill>
        <p:spPr bwMode="auto">
          <a:xfrm>
            <a:off x="1219200" y="2038350"/>
            <a:ext cx="6648450" cy="2924175"/>
          </a:xfrm>
          <a:prstGeom prst="rect">
            <a:avLst/>
          </a:prstGeom>
          <a:noFill/>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771</Words>
  <Application>Microsoft Office PowerPoint</Application>
  <PresentationFormat>On-screen Show (16:9)</PresentationFormat>
  <Paragraphs>99</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PRAVAT</cp:lastModifiedBy>
  <cp:revision>14</cp:revision>
  <dcterms:modified xsi:type="dcterms:W3CDTF">2020-08-27T06:13:28Z</dcterms:modified>
</cp:coreProperties>
</file>