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60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5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3">
    <p:pos x="6000" y="100"/>
    <p:text>+amanrouniyar@odmegroup.org How come the website here is ODM Egroup and not ODM PS?
_Assigned to you_
-Swoyan Satyendu</p:text>
  </p:cm>
  <p:cm authorId="0" dt="2020-06-17T16:36:04.724" idx="4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13345" y="1083835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BIOLOGICAL CLASSIFICATION</a:t>
            </a:r>
          </a:p>
          <a:p>
            <a:pPr lvl="0" algn="ctr">
              <a:buSzPts val="3100"/>
            </a:pPr>
            <a:r>
              <a:rPr lang="en-IN" sz="25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KINGDOM-MONERA</a:t>
            </a:r>
            <a:endParaRPr sz="2500" b="0" i="0" u="none" strike="noStrike" cap="none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</a:t>
            </a:r>
            <a:r>
              <a:rPr lang="en-IN" b="1" dirty="0" smtClean="0"/>
              <a:t>02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BIOLOGICAL CLASSIFICATION 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6915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5720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</a:rPr>
              <a:t>MONERA</a:t>
            </a:r>
          </a:p>
          <a:p>
            <a:pPr marL="457200" lvl="0" indent="-457200">
              <a:buSzPts val="2200"/>
            </a:pPr>
            <a:r>
              <a:rPr lang="en-IN" sz="2400" b="1" dirty="0" smtClean="0">
                <a:latin typeface="Calibri" pitchFamily="34" charset="0"/>
              </a:rPr>
              <a:t> </a:t>
            </a:r>
            <a:r>
              <a:rPr lang="en-IN" sz="2200" dirty="0" smtClean="0">
                <a:latin typeface="Calibri" pitchFamily="34" charset="0"/>
              </a:rPr>
              <a:t>(</a:t>
            </a:r>
            <a:r>
              <a:rPr lang="en-IN" sz="2200" dirty="0" err="1" smtClean="0">
                <a:latin typeface="Calibri" pitchFamily="34" charset="0"/>
              </a:rPr>
              <a:t>Monos</a:t>
            </a:r>
            <a:r>
              <a:rPr lang="en-IN" sz="2200" dirty="0" smtClean="0">
                <a:latin typeface="Calibri" pitchFamily="34" charset="0"/>
              </a:rPr>
              <a:t> - single)</a:t>
            </a:r>
            <a:endParaRPr lang="en-IN" sz="2200" b="1" dirty="0" smtClean="0">
              <a:latin typeface="Calibri" pitchFamily="34" charset="0"/>
            </a:endParaRPr>
          </a:p>
          <a:p>
            <a:pPr marL="342900" lvl="0" indent="-342900">
              <a:buSzPts val="2200"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IN" b="1" dirty="0" smtClean="0">
                <a:latin typeface="Calibri" pitchFamily="34" charset="0"/>
              </a:rPr>
              <a:t>Bacteria are the sole members of the Kingdom </a:t>
            </a:r>
            <a:r>
              <a:rPr lang="en-IN" b="1" dirty="0" err="1" smtClean="0">
                <a:latin typeface="Calibri" pitchFamily="34" charset="0"/>
              </a:rPr>
              <a:t>Monera</a:t>
            </a:r>
            <a:r>
              <a:rPr lang="en-IN" b="1" dirty="0" smtClean="0">
                <a:latin typeface="Calibri" pitchFamily="34" charset="0"/>
              </a:rPr>
              <a:t>.</a:t>
            </a:r>
          </a:p>
          <a:p>
            <a:r>
              <a:rPr lang="en-IN" b="1" dirty="0" smtClean="0">
                <a:latin typeface="Calibri" pitchFamily="34" charset="0"/>
              </a:rPr>
              <a:t>The kingdom includes all prokaryotes- </a:t>
            </a:r>
            <a:r>
              <a:rPr lang="en-IN" dirty="0" err="1" smtClean="0">
                <a:latin typeface="Calibri" pitchFamily="34" charset="0"/>
              </a:rPr>
              <a:t>mycoplasma</a:t>
            </a:r>
            <a:r>
              <a:rPr lang="en-IN" dirty="0" smtClean="0">
                <a:latin typeface="Calibri" pitchFamily="34" charset="0"/>
              </a:rPr>
              <a:t>, bacteria, and </a:t>
            </a:r>
            <a:r>
              <a:rPr lang="en-IN" dirty="0" err="1" smtClean="0">
                <a:latin typeface="Calibri" pitchFamily="34" charset="0"/>
              </a:rPr>
              <a:t>cyanobacteria</a:t>
            </a:r>
            <a:r>
              <a:rPr lang="en-IN" dirty="0" smtClean="0">
                <a:latin typeface="Calibri" pitchFamily="34" charset="0"/>
              </a:rPr>
              <a:t>.</a:t>
            </a:r>
          </a:p>
          <a:p>
            <a:r>
              <a:rPr lang="en-IN" dirty="0" smtClean="0">
                <a:latin typeface="Calibri" pitchFamily="34" charset="0"/>
              </a:rPr>
              <a:t>Characteristics of </a:t>
            </a:r>
            <a:r>
              <a:rPr lang="en-IN" dirty="0" err="1" smtClean="0">
                <a:latin typeface="Calibri" pitchFamily="34" charset="0"/>
              </a:rPr>
              <a:t>Monera</a:t>
            </a:r>
            <a:endParaRPr lang="en-IN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They are typically unicellular organisms </a:t>
            </a:r>
            <a:r>
              <a:rPr lang="en-IN" dirty="0" err="1" smtClean="0">
                <a:latin typeface="Calibri" pitchFamily="34" charset="0"/>
              </a:rPr>
              <a:t>Moneran</a:t>
            </a:r>
            <a:r>
              <a:rPr lang="en-IN" dirty="0" smtClean="0">
                <a:latin typeface="Calibri" pitchFamily="34" charset="0"/>
              </a:rPr>
              <a:t> cells are microscopic (1 to few microns' in length).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 genetic material is naked circular DNA, not enclosed by nuclear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 ribosomes are 70 S.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Mitochondria, plastids, golgi apparatus, lysosomes, endoplasmic reticulum, centrosome, etc., are lacking.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gas vacuole may be present. 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 predominant mode of nutrition is absorptive but some groups are photosynthetic (</a:t>
            </a:r>
            <a:r>
              <a:rPr lang="en-IN" dirty="0" err="1" smtClean="0">
                <a:latin typeface="Calibri" pitchFamily="34" charset="0"/>
              </a:rPr>
              <a:t>holophytic</a:t>
            </a:r>
            <a:r>
              <a:rPr lang="en-IN" dirty="0" smtClean="0">
                <a:latin typeface="Calibri" pitchFamily="34" charset="0"/>
              </a:rPr>
              <a:t>) and chemosynthetic.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 organisms are non-motile or move by beating of simple flagella or by gliding. 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Most organisms bear a rigid cell wall (</a:t>
            </a:r>
            <a:r>
              <a:rPr lang="en-IN" dirty="0" err="1" smtClean="0">
                <a:latin typeface="Calibri" pitchFamily="34" charset="0"/>
              </a:rPr>
              <a:t>Peptidoglycan</a:t>
            </a:r>
            <a:r>
              <a:rPr lang="en-IN" dirty="0" smtClean="0">
                <a:latin typeface="Calibri" pitchFamily="34" charset="0"/>
              </a:rPr>
              <a:t>).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Reproduction is primarily asexual by binary fission' or budding.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Mitotic apparatus is not formed during cell division.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BACTERIAL SHAPE</a:t>
            </a:r>
          </a:p>
          <a:p>
            <a:pPr lvl="0">
              <a:buSzPts val="2200"/>
            </a:pPr>
            <a:endParaRPr lang="en-IN" sz="2200" b="1" dirty="0" smtClean="0">
              <a:solidFill>
                <a:srgbClr val="FF0000"/>
              </a:solidFill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365983" y="691250"/>
            <a:ext cx="3954092" cy="3768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Bacteria possess the following different shapes: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Cocci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- Bacteria are spherical or oval in shape. These can be micrococcus (single),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diplococcus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(in pairs),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tetracoccus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(in fours), streptococcus (in chains), and staphylococcus (in clusters like grapes)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Bacilli- These are rod-shaped bacteria with or without flagella.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Vibrios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- These are comma or kidney-shaped small bacteria with flagella at one end.</a:t>
            </a:r>
          </a:p>
          <a:p>
            <a:pPr lvl="0">
              <a:buSzPts val="1400"/>
              <a:buFont typeface="Arial" pitchFamily="34" charset="0"/>
              <a:buChar char="•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Spirillum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- These are spiral or coiled shaped. They are rigid forms due to the spiral structure and bear flagella at one or both the ends.</a:t>
            </a:r>
          </a:p>
        </p:txBody>
      </p:sp>
      <p:sp>
        <p:nvSpPr>
          <p:cNvPr id="5" name="Rectangle 4"/>
          <p:cNvSpPr/>
          <p:nvPr/>
        </p:nvSpPr>
        <p:spPr>
          <a:xfrm>
            <a:off x="4292082" y="3452327"/>
            <a:ext cx="418011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200" dirty="0" smtClean="0">
                <a:solidFill>
                  <a:srgbClr val="FF0000"/>
                </a:solidFill>
                <a:latin typeface="Calibri" pitchFamily="34" charset="0"/>
              </a:rPr>
              <a:t>DID YOU KNOW?</a:t>
            </a:r>
          </a:p>
          <a:p>
            <a:pPr>
              <a:buFont typeface="Arial" pitchFamily="34" charset="0"/>
              <a:buChar char="•"/>
            </a:pPr>
            <a:r>
              <a:rPr lang="en-IN" sz="1200" dirty="0" err="1" smtClean="0">
                <a:solidFill>
                  <a:srgbClr val="FF0000"/>
                </a:solidFill>
                <a:latin typeface="Calibri" pitchFamily="34" charset="0"/>
              </a:rPr>
              <a:t>Monera</a:t>
            </a:r>
            <a:r>
              <a:rPr lang="en-IN" sz="1200" dirty="0" smtClean="0">
                <a:solidFill>
                  <a:srgbClr val="FF0000"/>
                </a:solidFill>
                <a:latin typeface="Calibri" pitchFamily="34" charset="0"/>
              </a:rPr>
              <a:t> is a kingdom of prokaryotes. Therefore, it is also known as </a:t>
            </a:r>
            <a:r>
              <a:rPr lang="en-IN" sz="1200" b="1" dirty="0" err="1" smtClean="0">
                <a:solidFill>
                  <a:srgbClr val="FF0000"/>
                </a:solidFill>
                <a:latin typeface="Calibri" pitchFamily="34" charset="0"/>
              </a:rPr>
              <a:t>procaryota</a:t>
            </a:r>
            <a:r>
              <a:rPr lang="en-IN" sz="1200" b="1" dirty="0" smtClean="0">
                <a:solidFill>
                  <a:srgbClr val="FF0000"/>
                </a:solidFill>
                <a:latin typeface="Calibri" pitchFamily="34" charset="0"/>
              </a:rPr>
              <a:t>.</a:t>
            </a:r>
            <a:endParaRPr lang="en-IN" sz="1200" dirty="0" smtClean="0">
              <a:solidFill>
                <a:srgbClr val="FF0000"/>
              </a:solidFill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IN" sz="1200" dirty="0" smtClean="0">
                <a:solidFill>
                  <a:srgbClr val="FF0000"/>
                </a:solidFill>
                <a:latin typeface="Calibri" pitchFamily="34" charset="0"/>
              </a:rPr>
              <a:t>It includes the most primitive form of life which developed from an early stock known as </a:t>
            </a:r>
            <a:r>
              <a:rPr lang="en-IN" sz="1200" b="1" dirty="0" err="1" smtClean="0">
                <a:solidFill>
                  <a:srgbClr val="FF0000"/>
                </a:solidFill>
                <a:latin typeface="Calibri" pitchFamily="34" charset="0"/>
              </a:rPr>
              <a:t>progenote</a:t>
            </a:r>
            <a:r>
              <a:rPr lang="en-IN" sz="1200" b="1" dirty="0" smtClean="0">
                <a:solidFill>
                  <a:srgbClr val="FF0000"/>
                </a:solidFill>
                <a:latin typeface="Calibri" pitchFamily="34" charset="0"/>
              </a:rPr>
              <a:t>.</a:t>
            </a:r>
            <a:endParaRPr lang="en-IN" sz="1200" dirty="0" smtClean="0">
              <a:solidFill>
                <a:srgbClr val="FF0000"/>
              </a:solidFill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IN" sz="1200" dirty="0" smtClean="0">
                <a:solidFill>
                  <a:srgbClr val="FF0000"/>
                </a:solidFill>
                <a:latin typeface="Calibri" pitchFamily="34" charset="0"/>
              </a:rPr>
              <a:t>Being the earliest forms of life, monerans are adapted to all types of habitats.</a:t>
            </a:r>
            <a:endParaRPr lang="en-IN" sz="1200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20482" name="Picture 2" descr="Biological Classification - Kingdom Monera | InnoVayz"/>
          <p:cNvPicPr>
            <a:picLocks noChangeAspect="1" noChangeArrowheads="1"/>
          </p:cNvPicPr>
          <p:nvPr/>
        </p:nvPicPr>
        <p:blipFill>
          <a:blip r:embed="rId4"/>
          <a:srcRect l="4772" t="16137" r="4754" b="6021"/>
          <a:stretch>
            <a:fillRect/>
          </a:stretch>
        </p:blipFill>
        <p:spPr bwMode="auto">
          <a:xfrm>
            <a:off x="4385388" y="723967"/>
            <a:ext cx="4198775" cy="258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STRUCTURE OF BACTERIA</a:t>
            </a: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Bacteria are microscopic organisms that can survive in diverse environments. They can be beneficial as well as harmful.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 They possess a simple structure without a nucleus and a few cell organelles.  </a:t>
            </a:r>
          </a:p>
          <a:p>
            <a:pPr>
              <a:buFont typeface="Arial" pitchFamily="34" charset="0"/>
              <a:buChar char="•"/>
            </a:pPr>
            <a:r>
              <a:rPr lang="en-IN" b="1" dirty="0" err="1" smtClean="0">
                <a:latin typeface="Calibri" pitchFamily="34" charset="0"/>
              </a:rPr>
              <a:t>Nucleoid</a:t>
            </a:r>
            <a:r>
              <a:rPr lang="en-IN" dirty="0" smtClean="0">
                <a:latin typeface="Calibri" pitchFamily="34" charset="0"/>
              </a:rPr>
              <a:t>: It is also known as </a:t>
            </a:r>
            <a:r>
              <a:rPr lang="en-IN" dirty="0" err="1" smtClean="0">
                <a:latin typeface="Calibri" pitchFamily="34" charset="0"/>
              </a:rPr>
              <a:t>genophore</a:t>
            </a:r>
            <a:r>
              <a:rPr lang="en-IN" dirty="0" smtClean="0">
                <a:latin typeface="Calibri" pitchFamily="34" charset="0"/>
              </a:rPr>
              <a:t>, naked nucleus, incipient nucleus.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 bacteria are surrounded by two protective coverings- the outer cell wall and the inner cell membrane. 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Some bacteria are also covered by a capsule.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 Few bacteria like </a:t>
            </a:r>
            <a:r>
              <a:rPr lang="en-IN" dirty="0" err="1" smtClean="0">
                <a:latin typeface="Calibri" pitchFamily="34" charset="0"/>
              </a:rPr>
              <a:t>Mycoplasma</a:t>
            </a:r>
            <a:r>
              <a:rPr lang="en-IN" dirty="0" smtClean="0">
                <a:latin typeface="Calibri" pitchFamily="34" charset="0"/>
              </a:rPr>
              <a:t> do not have a cell wall.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Short whip-like extensions known as </a:t>
            </a:r>
            <a:r>
              <a:rPr lang="en-IN" dirty="0" err="1" smtClean="0">
                <a:latin typeface="Calibri" pitchFamily="34" charset="0"/>
              </a:rPr>
              <a:t>pili</a:t>
            </a:r>
            <a:r>
              <a:rPr lang="en-IN" dirty="0" smtClean="0">
                <a:latin typeface="Calibri" pitchFamily="34" charset="0"/>
              </a:rPr>
              <a:t> surround the surface of the bacteria.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 The long whip-like structures are known as flagella.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215803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NUITRITION IN BACTERIA</a:t>
            </a:r>
          </a:p>
          <a:p>
            <a:pPr lvl="0">
              <a:buSzPts val="2200"/>
            </a:pP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923731"/>
            <a:ext cx="8688300" cy="3403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On the basis of mode of nutrition, bacteria are grouped into two broad categories. First is autotrophic and second is heterotrophic bacteria.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Autotrophic bacteria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 These bacteria are able to synthesize their own food from inorganic substances, as green plants do. Their carbon is derived from carbon dioxide.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The hydrogen needed to reduce carbon to organic form comes from sources such as atmospheric H2, H2S or NH3.</a:t>
            </a:r>
          </a:p>
          <a:p>
            <a:pPr>
              <a:buSzPts val="1400"/>
            </a:pP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Chemosynthetic bacteria 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oxidize inorganic substances like nitrate, nitrite, ammonia etc. To produce energy and help in recycling of nitrogen, phosphorous, sulphur etc.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Heterotrophic bacteria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 Most of the bacteria cannot synthesize their own organic food. 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are dependent on external organic materials and require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atleast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one organic compound as a source of carbon of their growth and energy. 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Such bacteria are called heterotrophic bacteria. 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Heterotrophic bacteria are of three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types­Parasites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Saprotrophs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Symbionts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are helpful in production of curd, antibiotic and fixing nitrogen in leguminous plants. Some of them are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pathogenic and cause disease like cholera, typhoid, tetanus and citrus canker.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CLASSIFICATION IN MONERA</a:t>
            </a:r>
          </a:p>
          <a:p>
            <a:pPr lvl="0">
              <a:buSzPts val="2200"/>
            </a:pP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IN" dirty="0" smtClean="0">
                <a:latin typeface="Calibri" pitchFamily="34" charset="0"/>
              </a:rPr>
              <a:t>Kingdom </a:t>
            </a:r>
            <a:r>
              <a:rPr lang="en-IN" dirty="0" err="1" smtClean="0">
                <a:latin typeface="Calibri" pitchFamily="34" charset="0"/>
              </a:rPr>
              <a:t>Monera</a:t>
            </a:r>
            <a:r>
              <a:rPr lang="en-IN" dirty="0" smtClean="0">
                <a:latin typeface="Calibri" pitchFamily="34" charset="0"/>
              </a:rPr>
              <a:t> is classified into three sub-kingdoms- Archaebacteria, </a:t>
            </a:r>
            <a:r>
              <a:rPr lang="en-IN" dirty="0" err="1" smtClean="0">
                <a:latin typeface="Calibri" pitchFamily="34" charset="0"/>
              </a:rPr>
              <a:t>Eubacteria</a:t>
            </a:r>
            <a:r>
              <a:rPr lang="en-IN" dirty="0" smtClean="0">
                <a:latin typeface="Calibri" pitchFamily="34" charset="0"/>
              </a:rPr>
              <a:t>, and Cyanobacteria.</a:t>
            </a:r>
          </a:p>
          <a:p>
            <a:endParaRPr lang="en-IN" dirty="0" smtClean="0">
              <a:latin typeface="Calibri" pitchFamily="34" charset="0"/>
            </a:endParaRPr>
          </a:p>
          <a:p>
            <a:r>
              <a:rPr lang="en-IN" b="1" dirty="0" smtClean="0">
                <a:latin typeface="Calibri" pitchFamily="34" charset="0"/>
              </a:rPr>
              <a:t>Archaebacteria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These are the most ancient bacteria found in the most extreme habitats such as salty area (</a:t>
            </a:r>
            <a:r>
              <a:rPr lang="en-IN" dirty="0" err="1" smtClean="0">
                <a:latin typeface="Calibri" pitchFamily="34" charset="0"/>
              </a:rPr>
              <a:t>halophiles</a:t>
            </a:r>
            <a:r>
              <a:rPr lang="en-IN" dirty="0" smtClean="0">
                <a:latin typeface="Calibri" pitchFamily="34" charset="0"/>
              </a:rPr>
              <a:t>), hot springs (</a:t>
            </a:r>
            <a:r>
              <a:rPr lang="en-IN" dirty="0" err="1" smtClean="0">
                <a:latin typeface="Calibri" pitchFamily="34" charset="0"/>
              </a:rPr>
              <a:t>thermoacidophiles</a:t>
            </a:r>
            <a:r>
              <a:rPr lang="en-IN" dirty="0" smtClean="0">
                <a:latin typeface="Calibri" pitchFamily="34" charset="0"/>
              </a:rPr>
              <a:t>), and marshy areas (methanogens).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 structure of the cell wall is different from that of the other bacteria which helps them survive in extreme conditions.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 Archaebacteria are characterised by absence of </a:t>
            </a:r>
            <a:r>
              <a:rPr lang="en-IN" dirty="0" err="1" smtClean="0">
                <a:latin typeface="Calibri" pitchFamily="34" charset="0"/>
              </a:rPr>
              <a:t>peptidoglucan</a:t>
            </a:r>
            <a:r>
              <a:rPr lang="en-IN" dirty="0" smtClean="0">
                <a:latin typeface="Calibri" pitchFamily="34" charset="0"/>
              </a:rPr>
              <a:t> in their wall. </a:t>
            </a:r>
            <a:r>
              <a:rPr lang="en-IN" dirty="0" err="1" smtClean="0">
                <a:latin typeface="Calibri" pitchFamily="34" charset="0"/>
              </a:rPr>
              <a:t>Instesd</a:t>
            </a:r>
            <a:r>
              <a:rPr lang="en-IN" dirty="0" smtClean="0">
                <a:latin typeface="Calibri" pitchFamily="34" charset="0"/>
              </a:rPr>
              <a:t> the wall contains protein and </a:t>
            </a:r>
            <a:r>
              <a:rPr lang="en-IN" dirty="0" err="1" smtClean="0">
                <a:latin typeface="Calibri" pitchFamily="34" charset="0"/>
              </a:rPr>
              <a:t>noncellulosic</a:t>
            </a:r>
            <a:r>
              <a:rPr lang="en-IN" dirty="0" smtClean="0">
                <a:latin typeface="Calibri" pitchFamily="34" charset="0"/>
              </a:rPr>
              <a:t> </a:t>
            </a:r>
            <a:r>
              <a:rPr lang="en-IN" dirty="0" err="1" smtClean="0">
                <a:latin typeface="Calibri" pitchFamily="34" charset="0"/>
              </a:rPr>
              <a:t>polysaccharised</a:t>
            </a:r>
            <a:r>
              <a:rPr lang="en-IN" dirty="0" smtClean="0">
                <a:latin typeface="Calibri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It has </a:t>
            </a:r>
            <a:r>
              <a:rPr lang="en-IN" dirty="0" err="1" smtClean="0">
                <a:latin typeface="Calibri" pitchFamily="34" charset="0"/>
              </a:rPr>
              <a:t>pseudomurein</a:t>
            </a:r>
            <a:r>
              <a:rPr lang="en-IN" dirty="0" smtClean="0">
                <a:latin typeface="Calibri" pitchFamily="34" charset="0"/>
              </a:rPr>
              <a:t> in some methanogens. Methanogens are present in the gut of several ruminant animals like cows and buffalo, which is responsible for production of biogas (methane) from dung of these animals.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 mode of nutrition is autotrophic.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 nucleotide sequences of its t-RNA and r-RNA are unique.</a:t>
            </a:r>
          </a:p>
          <a:p>
            <a:endParaRPr lang="en-IN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6915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200" b="1" i="0" u="none" strike="noStrike" cap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Arial"/>
              </a:rPr>
              <a:t>EUBACTERIA</a:t>
            </a:r>
            <a:endParaRPr sz="2200" b="1" i="0" u="none" strike="noStrike" cap="none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681859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IN" dirty="0" err="1" smtClean="0">
                <a:latin typeface="Calibri" pitchFamily="34" charset="0"/>
              </a:rPr>
              <a:t>Eubacteria</a:t>
            </a:r>
            <a:r>
              <a:rPr lang="en-IN" dirty="0" smtClean="0">
                <a:latin typeface="Calibri" pitchFamily="34" charset="0"/>
              </a:rPr>
              <a:t> are also known as “true bacteria”.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 cell wall is rigid and made up of peptidoglycans.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It moves with the help of flagella.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A few bacteria contain short appendages on the cell surface known as </a:t>
            </a:r>
            <a:r>
              <a:rPr lang="en-IN" dirty="0" err="1" smtClean="0">
                <a:latin typeface="Calibri" pitchFamily="34" charset="0"/>
              </a:rPr>
              <a:t>pili</a:t>
            </a:r>
            <a:r>
              <a:rPr lang="en-IN" dirty="0" smtClean="0">
                <a:latin typeface="Calibri" pitchFamily="34" charset="0"/>
              </a:rPr>
              <a:t> which help the bacteria during sexual reproduction. </a:t>
            </a:r>
            <a:r>
              <a:rPr lang="en-IN" dirty="0" err="1" smtClean="0">
                <a:latin typeface="Calibri" pitchFamily="34" charset="0"/>
              </a:rPr>
              <a:t>Pili</a:t>
            </a:r>
            <a:r>
              <a:rPr lang="en-IN" dirty="0" smtClean="0">
                <a:latin typeface="Calibri" pitchFamily="34" charset="0"/>
              </a:rPr>
              <a:t> also helps a pathogen to attach to the host.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They are divided into two categories; gram positive and gram negative, depending upon the nature of the cell wall and the stain they take.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Rhizobium and Clostridium are two </a:t>
            </a:r>
            <a:r>
              <a:rPr lang="en-IN" dirty="0" err="1" smtClean="0">
                <a:latin typeface="Calibri" pitchFamily="34" charset="0"/>
              </a:rPr>
              <a:t>eubacteria</a:t>
            </a:r>
            <a:r>
              <a:rPr lang="en-IN" dirty="0" smtClean="0">
                <a:latin typeface="Calibri" pitchFamily="34" charset="0"/>
              </a:rPr>
              <a:t>.</a:t>
            </a:r>
          </a:p>
          <a:p>
            <a:endParaRPr lang="en-IN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215803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CYNOBACTERIA</a:t>
            </a:r>
          </a:p>
          <a:p>
            <a:pPr lvl="0">
              <a:buSzPts val="2200"/>
            </a:pP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These are also known as blue-green algae.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These bacteria are photosynthetic in nature.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contain chlorophyll,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carotenoids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phycobilins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are found in the aquatic region.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Some of these even fix atmospheric nitrogen.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Cyanobacteria evolved more than 3 billion years back.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added oxygen to the atmosphere and paved the path for evolution of aerobic forms, including aerobic bacteria.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Food is stored in the form of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cyanophycean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starch, lipid globules and protein granules.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Nostoc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Anabaena,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Spirulina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are some of the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cyanobacteria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MYCOPLASM(PPLO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</a:t>
            </a: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  <a:buFont typeface="Arial" pitchFamily="34" charset="0"/>
              <a:buChar char="•"/>
            </a:pP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Mycoplasmas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 are the simplest and the smallest of the free living prokaryotes.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discovered in pleural fluid of cattle suffering from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pleuropneumonia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nocard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and roux, 1898).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organisms are often called MLOs (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pleuropneumonia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like organisms).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size ranges from 0.1-0.15um. a cell wall is absent. Plasma membrane forms the outer boundary of the cell.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Due to the absence of cell wall the organisms can change their shape and are 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pleomorphic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lack can survive without oxygen. 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cause disease in plants and animals.</a:t>
            </a:r>
            <a:br>
              <a:rPr lang="en-IN" dirty="0" smtClean="0">
                <a:latin typeface="Calibri"/>
                <a:ea typeface="Calibri"/>
                <a:cs typeface="Calibri"/>
                <a:sym typeface="Calibri"/>
              </a:rPr>
            </a:b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380</Words>
  <Application>Microsoft Office PowerPoint</Application>
  <PresentationFormat>On-screen Show (16:9)</PresentationFormat>
  <Paragraphs>93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7</cp:revision>
  <dcterms:modified xsi:type="dcterms:W3CDTF">2020-07-26T13:36:06Z</dcterms:modified>
</cp:coreProperties>
</file>