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metadata" ContentType="application/binary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4" roundtripDataSignature="AMtx7mjmJj025v4AbGbw56z38UrEjGbjnQ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498" y="6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notesMaster" Target="notesMasters/notesMaster1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customschemas.google.com/relationships/presentationmetadata" Target="metadata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  <p:extLst>
      <p:ext uri="{C676402C-5697-4E1C-873F-D02D1690AC5C}">
        <p15:threadingInfo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imeZoneBias="0"/>
      </p:ext>
      <p:ext uri="http://customooxmlschemas.google.com/">
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ommentPostId="AAAAGzc5xRk"/>
      </p:ext>
    </p:extLst>
  </p:cm>
  <p:cm authorId="0" dt="2020-06-17T16:36:04.720" idx="2">
    <p:pos x="6000" y="100"/>
    <p:text>+amanrouniyar@odmegroup.org How come the website here is ODM Egroup and not ODM PS?
_Assigned to you_
-Swoyan Satyendu</p:text>
    <p:extLst>
      <p:ext uri="{C676402C-5697-4E1C-873F-D02D1690AC5C}">
        <p15:threadingInfo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imeZoneBias="0"/>
      </p:ext>
      <p:ext uri="http://customooxmlschemas.google.com/">
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ommentPostId="AAAAGzc5xRg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8" name="Google Shape;6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" name="Google Shape;82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" name="Google Shape;82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9" name="Google Shape;8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5" name="Google Shape;95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9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8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8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0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12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4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14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5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6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16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16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7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"/>
          <p:cNvSpPr txBox="1"/>
          <p:nvPr/>
        </p:nvSpPr>
        <p:spPr>
          <a:xfrm>
            <a:off x="-152400" y="615361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30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THE LIVING WORLD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5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TAXONOMIC CATEGORIES</a:t>
            </a:r>
            <a:endParaRPr/>
          </a:p>
        </p:txBody>
      </p:sp>
      <p:sp>
        <p:nvSpPr>
          <p:cNvPr id="57" name="Google Shape;57;p1"/>
          <p:cNvSpPr txBox="1"/>
          <p:nvPr/>
        </p:nvSpPr>
        <p:spPr>
          <a:xfrm>
            <a:off x="2203513" y="2721029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IN"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BIOLOGY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IN"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NUMBER: 01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NAME :THE LIVING WORLD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"/>
          <p:cNvSpPr txBox="1"/>
          <p:nvPr/>
        </p:nvSpPr>
        <p:spPr>
          <a:xfrm>
            <a:off x="-1647825" y="0"/>
            <a:ext cx="7734300" cy="476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2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</a:t>
            </a:r>
            <a:r>
              <a:rPr lang="en-IN" sz="22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TAXNOMIC CATEGORIES</a:t>
            </a:r>
            <a:endParaRPr/>
          </a:p>
        </p:txBody>
      </p:sp>
      <p:sp>
        <p:nvSpPr>
          <p:cNvPr id="64" name="Google Shape;64;p2"/>
          <p:cNvSpPr txBox="1"/>
          <p:nvPr/>
        </p:nvSpPr>
        <p:spPr>
          <a:xfrm>
            <a:off x="155400" y="621972"/>
            <a:ext cx="8871300" cy="42929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indent="-88900"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A </a:t>
            </a:r>
            <a:r>
              <a:rPr lang="en-IN" b="1" dirty="0" smtClean="0">
                <a:latin typeface="Calibri" pitchFamily="34" charset="0"/>
                <a:ea typeface="Calibri"/>
                <a:cs typeface="Calibri"/>
                <a:sym typeface="Calibri"/>
              </a:rPr>
              <a:t>taxonomic category </a:t>
            </a: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is a rank or level in the hierarchical classification of organism. There are seven obligate categories and some intermediate categories. Since the category is a part of overall taxonomic arrangement, it is called taxonomic category and all categories together constitute the </a:t>
            </a:r>
            <a:r>
              <a:rPr lang="en-IN" b="1" dirty="0" smtClean="0">
                <a:latin typeface="Calibri" pitchFamily="34" charset="0"/>
                <a:ea typeface="Calibri"/>
                <a:cs typeface="Calibri"/>
                <a:sym typeface="Calibri"/>
              </a:rPr>
              <a:t>taxonomic hierarchy. </a:t>
            </a:r>
          </a:p>
          <a:p>
            <a:pPr lvl="0" indent="-88900">
              <a:buSzPts val="1400"/>
            </a:pPr>
            <a:endParaRPr lang="en-IN" b="1" dirty="0" smtClean="0">
              <a:latin typeface="Calibri" pitchFamily="34" charset="0"/>
              <a:ea typeface="Calibri"/>
              <a:cs typeface="Calibri"/>
              <a:sym typeface="Calibri"/>
            </a:endParaRPr>
          </a:p>
          <a:p>
            <a:pPr lvl="0" indent="-88900"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Various steps of the classification hierarchy are called taxonomic categories</a:t>
            </a:r>
          </a:p>
          <a:p>
            <a:pPr lvl="0" indent="-88900">
              <a:buSzPts val="1400"/>
            </a:pPr>
            <a:endParaRPr lang="en-IN" sz="1400" b="0" i="0" u="none" strike="noStrike" cap="none" dirty="0" smtClean="0">
              <a:solidFill>
                <a:srgbClr val="000000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  <a:p>
            <a:pPr marL="0" marR="0" lvl="0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itchFamily="34" charset="0"/>
              <a:buChar char="•"/>
            </a:pPr>
            <a:r>
              <a:rPr lang="en-IN" sz="1400" b="0" i="0" u="none" strike="noStrike" cap="none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Taxonomic hierarchy is shown below:- </a:t>
            </a:r>
          </a:p>
          <a:p>
            <a:pPr marL="0" marR="0" lvl="0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IN" dirty="0" smtClean="0">
              <a:latin typeface="Calibri" pitchFamily="34" charset="0"/>
              <a:ea typeface="Calibri"/>
              <a:cs typeface="Calibri"/>
              <a:sym typeface="Calibri"/>
            </a:endParaRPr>
          </a:p>
          <a:p>
            <a:pPr marL="0" marR="0" lvl="0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IN" sz="1400" b="0" i="0" u="none" strike="noStrike" cap="none" dirty="0" smtClean="0">
              <a:solidFill>
                <a:srgbClr val="000000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  <a:p>
            <a:pPr marL="0" marR="0" lvl="0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IN" dirty="0" smtClean="0">
              <a:latin typeface="Calibri" pitchFamily="34" charset="0"/>
              <a:ea typeface="Calibri"/>
              <a:cs typeface="Calibri"/>
              <a:sym typeface="Calibri"/>
            </a:endParaRPr>
          </a:p>
          <a:p>
            <a:pPr marL="0" marR="0" lvl="0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IN" sz="1400" b="0" i="0" u="none" strike="noStrike" cap="none" dirty="0" smtClean="0">
              <a:solidFill>
                <a:srgbClr val="000000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  <a:p>
            <a:pPr marL="0" marR="0" lvl="0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IN" dirty="0" smtClean="0">
              <a:latin typeface="Calibri" pitchFamily="34" charset="0"/>
              <a:ea typeface="Calibri"/>
              <a:cs typeface="Calibri"/>
              <a:sym typeface="Calibri"/>
            </a:endParaRPr>
          </a:p>
          <a:p>
            <a:pPr marL="0" marR="0" lvl="0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IN" sz="1400" b="0" i="0" u="none" strike="noStrike" cap="none" dirty="0" smtClean="0">
              <a:solidFill>
                <a:srgbClr val="000000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  <a:p>
            <a:pPr marL="0" marR="0" lvl="0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IN" dirty="0" smtClean="0">
              <a:latin typeface="Calibri" pitchFamily="34" charset="0"/>
              <a:ea typeface="Calibri"/>
              <a:cs typeface="Calibri"/>
              <a:sym typeface="Calibri"/>
            </a:endParaRPr>
          </a:p>
          <a:p>
            <a:pPr marL="0" marR="0" lvl="0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IN" sz="1400" b="0" i="0" u="none" strike="noStrike" cap="none" dirty="0" smtClean="0">
              <a:solidFill>
                <a:srgbClr val="000000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  <a:p>
            <a:pPr marL="0" marR="0" lvl="0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IN" dirty="0" smtClean="0">
              <a:latin typeface="Calibri" pitchFamily="34" charset="0"/>
              <a:ea typeface="Calibri"/>
              <a:cs typeface="Calibri"/>
              <a:sym typeface="Calibri"/>
            </a:endParaRPr>
          </a:p>
          <a:p>
            <a:pPr marL="0" marR="0" lvl="0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IN" sz="1400" b="0" i="0" u="none" strike="noStrike" cap="none" dirty="0" smtClean="0">
              <a:solidFill>
                <a:srgbClr val="000000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  <a:p>
            <a:pPr marL="0" marR="0" lvl="0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IN" u="sng" dirty="0" smtClean="0">
                <a:latin typeface="Calibri" pitchFamily="34" charset="0"/>
                <a:ea typeface="Calibri"/>
                <a:cs typeface="Calibri"/>
                <a:sym typeface="Calibri"/>
              </a:rPr>
              <a:t>Note:</a:t>
            </a:r>
            <a:r>
              <a:rPr lang="en-IN" sz="1400" b="0" i="0" u="sng" strike="noStrike" cap="none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 Domain divided into eukaryotes and prokaryotes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5" name="Google Shape;65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57650" y="1828800"/>
            <a:ext cx="4859655" cy="298132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62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3"/>
          <p:cNvSpPr txBox="1"/>
          <p:nvPr/>
        </p:nvSpPr>
        <p:spPr>
          <a:xfrm>
            <a:off x="215525" y="294575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IN" sz="22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SPECIES AND GENUS</a:t>
            </a:r>
            <a:endParaRPr sz="22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3"/>
          <p:cNvSpPr txBox="1"/>
          <p:nvPr/>
        </p:nvSpPr>
        <p:spPr>
          <a:xfrm>
            <a:off x="202442" y="821444"/>
            <a:ext cx="8688300" cy="40363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Species</a:t>
            </a:r>
            <a:endParaRPr/>
          </a:p>
          <a:p>
            <a:pPr marL="0" marR="0" lvl="0" indent="-88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</a:pPr>
            <a:r>
              <a:rPr lang="en-IN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Species are the natural population of individuals or a group of population which resemble one another in all essential morphological and reproductive characters so that they are able to interbreed freely and produce fertile offspring. </a:t>
            </a:r>
            <a:endParaRPr lang="en-IN" sz="1400" b="0" i="0" u="none" strike="noStrike" cap="none" dirty="0" smtClean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-88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/>
          </a:p>
          <a:p>
            <a:pPr marL="0" marR="0" lvl="0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</a:pPr>
            <a:r>
              <a:rPr lang="en-IN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For Mango tree </a:t>
            </a:r>
            <a:r>
              <a:rPr lang="en-IN" sz="1400" b="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indica</a:t>
            </a:r>
            <a:r>
              <a:rPr lang="en-IN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is species of genus </a:t>
            </a:r>
            <a:r>
              <a:rPr lang="en-IN" sz="1400" b="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Mangifera</a:t>
            </a:r>
            <a:r>
              <a:rPr lang="en-IN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en-IN" sz="1400" b="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Mangifera indica</a:t>
            </a:r>
            <a:r>
              <a:rPr lang="en-IN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).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Genus-</a:t>
            </a:r>
            <a:endParaRPr/>
          </a:p>
          <a:p>
            <a:pPr marL="0" marR="0" lvl="0" indent="-88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</a:pPr>
            <a:r>
              <a:rPr lang="en-IN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it is a group of related species which resemble one another in certain correlated characters. All species of genus presumed to have evolved from a common ancestor. </a:t>
            </a:r>
            <a:endParaRPr lang="en-IN" sz="1400" b="0" i="0" u="none" strike="noStrike" cap="none" dirty="0" smtClean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-88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/>
          </a:p>
          <a:p>
            <a:pPr marL="0" marR="0" lvl="0" indent="-88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</a:pPr>
            <a:r>
              <a:rPr lang="en-IN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Lion, Tiger, Leopard are closely related species and placed in same genus </a:t>
            </a:r>
            <a:r>
              <a:rPr lang="en-IN" sz="1400" b="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Panther.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Google Shape;70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27875" y="0"/>
            <a:ext cx="925650" cy="925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IN" sz="22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FAMILY AND ORDER</a:t>
            </a:r>
            <a:endParaRPr sz="22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4"/>
          <p:cNvSpPr txBox="1"/>
          <p:nvPr/>
        </p:nvSpPr>
        <p:spPr>
          <a:xfrm>
            <a:off x="294709" y="918186"/>
            <a:ext cx="8688300" cy="4072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Family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-88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</a:pPr>
            <a:r>
              <a:rPr lang="en-IN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It is a taxonomic category which contains one or more related genera. </a:t>
            </a:r>
            <a:endParaRPr lang="en-IN" sz="1400" b="0" i="0" u="none" strike="noStrike" cap="none" dirty="0" smtClean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-88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/>
          </a:p>
          <a:p>
            <a:pPr marL="0" marR="0" lvl="0" indent="-88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</a:pPr>
            <a:r>
              <a:rPr lang="en-IN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All genera of a family have some common features or correlated characters</a:t>
            </a:r>
            <a:r>
              <a:rPr lang="en-IN" sz="1400" b="0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-88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/>
          </a:p>
          <a:p>
            <a:pPr marL="0" marR="0" lvl="0" indent="-88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</a:pPr>
            <a:r>
              <a:rPr lang="en-IN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Family </a:t>
            </a:r>
            <a:r>
              <a:rPr lang="en-IN" sz="14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Solanacaeae</a:t>
            </a:r>
            <a:r>
              <a:rPr lang="en-IN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contains a number of genera like </a:t>
            </a:r>
            <a:r>
              <a:rPr lang="en-IN" sz="14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Solanum</a:t>
            </a:r>
            <a:r>
              <a:rPr lang="en-IN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IN" sz="14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Withania</a:t>
            </a:r>
            <a:r>
              <a:rPr lang="en-IN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IN" sz="14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Datura</a:t>
            </a:r>
            <a:r>
              <a:rPr lang="en-IN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etc.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Order-</a:t>
            </a:r>
            <a:r>
              <a:rPr lang="en-IN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  <a:p>
            <a:pPr marL="0" marR="0" lvl="0" indent="-88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</a:pPr>
            <a:r>
              <a:rPr lang="en-IN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This category includes one or more related families</a:t>
            </a:r>
            <a:r>
              <a:rPr lang="en-IN" sz="1400" b="0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-88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/>
          </a:p>
          <a:p>
            <a:pPr marL="0" marR="0" lvl="0" indent="-88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</a:pPr>
            <a:r>
              <a:rPr lang="en-IN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Families </a:t>
            </a:r>
            <a:r>
              <a:rPr lang="en-IN" sz="14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felidae</a:t>
            </a:r>
            <a:r>
              <a:rPr lang="en-IN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en-IN" sz="14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canidae</a:t>
            </a:r>
            <a:r>
              <a:rPr lang="en-IN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are included in same order carnivore. </a:t>
            </a:r>
            <a:endParaRPr lang="en-IN" sz="1400" b="0" i="0" u="none" strike="noStrike" cap="none" dirty="0" smtClean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-88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/>
          </a:p>
          <a:p>
            <a:pPr marL="0" marR="0" lvl="0" indent="-88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</a:pPr>
            <a:r>
              <a:rPr lang="en-IN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Plant families like </a:t>
            </a:r>
            <a:r>
              <a:rPr lang="en-IN" sz="14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Convolvulaceae</a:t>
            </a:r>
            <a:r>
              <a:rPr lang="en-IN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IN" sz="14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Solanaceae</a:t>
            </a:r>
            <a:r>
              <a:rPr lang="en-IN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are included in the order </a:t>
            </a:r>
            <a:r>
              <a:rPr lang="en-IN" sz="14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Polymoniales</a:t>
            </a:r>
            <a:r>
              <a:rPr lang="en-IN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5"/>
          <p:cNvSpPr txBox="1"/>
          <p:nvPr/>
        </p:nvSpPr>
        <p:spPr>
          <a:xfrm>
            <a:off x="167900" y="1326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IN" sz="22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CLASS,PHYLUM,KINGDOM</a:t>
            </a:r>
            <a:endParaRPr sz="22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5"/>
          <p:cNvSpPr txBox="1"/>
          <p:nvPr/>
        </p:nvSpPr>
        <p:spPr>
          <a:xfrm>
            <a:off x="128308" y="619954"/>
            <a:ext cx="8688300" cy="37501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Class-</a:t>
            </a:r>
            <a:endParaRPr/>
          </a:p>
          <a:p>
            <a:pPr marL="0" marR="0" lvl="0" indent="-88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</a:pPr>
            <a:r>
              <a:rPr lang="en-IN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A class is made of one or more related orders</a:t>
            </a:r>
            <a:r>
              <a:rPr lang="en-IN" sz="1400" b="0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  <a:p>
            <a:pPr marL="0" marR="0" lvl="0" indent="-88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</a:pPr>
            <a:r>
              <a:rPr lang="en-IN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class dicotyledoneae of flowering plants contains all </a:t>
            </a:r>
            <a:r>
              <a:rPr lang="en-IN" sz="14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dicots</a:t>
            </a:r>
            <a:r>
              <a:rPr lang="en-IN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which are grouped into several </a:t>
            </a:r>
            <a:r>
              <a:rPr lang="en-IN" sz="1400" b="0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orders.</a:t>
            </a:r>
            <a:endParaRPr/>
          </a:p>
          <a:p>
            <a:pPr marL="0" marR="0" lvl="0" indent="-88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</a:pPr>
            <a:r>
              <a:rPr lang="en-IN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Class mammalia has a number of orders like </a:t>
            </a:r>
            <a:r>
              <a:rPr lang="en-IN" sz="1400" b="0" i="0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carnivora</a:t>
            </a:r>
            <a:r>
              <a:rPr lang="en-IN" sz="1400" b="0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, </a:t>
            </a:r>
            <a:r>
              <a:rPr lang="en-IN" sz="1400" b="0" i="0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rodentia</a:t>
            </a:r>
            <a:r>
              <a:rPr lang="en-IN" sz="1400" b="0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, </a:t>
            </a:r>
            <a:r>
              <a:rPr lang="en-IN" sz="1400" b="0" i="0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primata</a:t>
            </a:r>
            <a:r>
              <a:rPr lang="en-IN" sz="1400" b="0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, </a:t>
            </a:r>
            <a:r>
              <a:rPr lang="en-IN" sz="1400" b="0" i="0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insectivora</a:t>
            </a:r>
            <a:r>
              <a:rPr lang="en-IN" sz="1400" b="0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, </a:t>
            </a:r>
            <a:r>
              <a:rPr lang="en-IN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etc. All possess mammary glands, external ears and hair.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Division/Phylum-</a:t>
            </a:r>
            <a:r>
              <a:rPr lang="en-IN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  <a:p>
            <a:pPr marL="0" marR="0" lvl="0" indent="-88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</a:pPr>
            <a:r>
              <a:rPr lang="en-IN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term phylum is used for animals while division is used for plants. </a:t>
            </a:r>
            <a:endParaRPr/>
          </a:p>
          <a:p>
            <a:pPr marL="0" marR="0" lvl="0" indent="-88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</a:pPr>
            <a:r>
              <a:rPr lang="en-IN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They are formed of one or more class. </a:t>
            </a:r>
            <a:endParaRPr/>
          </a:p>
          <a:p>
            <a:pPr marL="0" marR="0" lvl="0" indent="-88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</a:pPr>
            <a:r>
              <a:rPr lang="en-IN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phylum chordate of animals contains not only the mammals but also </a:t>
            </a:r>
            <a:r>
              <a:rPr lang="en-IN" sz="1400" b="0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aves , </a:t>
            </a:r>
            <a:r>
              <a:rPr lang="en-IN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reptiles, amphibians, etc.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IN" sz="22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KINGDOM</a:t>
            </a:r>
            <a:endParaRPr sz="22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5"/>
          <p:cNvSpPr txBox="1"/>
          <p:nvPr/>
        </p:nvSpPr>
        <p:spPr>
          <a:xfrm>
            <a:off x="261658" y="753304"/>
            <a:ext cx="4862792" cy="4237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IN" b="1" dirty="0" smtClean="0">
                <a:latin typeface="Calibri" pitchFamily="34" charset="0"/>
                <a:ea typeface="Calibri"/>
                <a:cs typeface="Calibri"/>
                <a:sym typeface="Calibri"/>
              </a:rPr>
              <a:t>Kingdom-</a:t>
            </a: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 </a:t>
            </a:r>
            <a:endParaRPr lang="en-IN" dirty="0" smtClean="0">
              <a:latin typeface="Calibri" pitchFamily="34" charset="0"/>
            </a:endParaRPr>
          </a:p>
          <a:p>
            <a:pPr lvl="0" indent="-88900">
              <a:buSzPts val="1400"/>
              <a:buFont typeface="Arial"/>
              <a:buChar char="•"/>
            </a:pP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It is the highest taxonomic category.</a:t>
            </a:r>
          </a:p>
          <a:p>
            <a:pPr indent="-88900">
              <a:buSzPts val="1400"/>
              <a:buFont typeface="Arial"/>
              <a:buChar char="•"/>
            </a:pPr>
            <a:r>
              <a:rPr lang="en-IN" dirty="0" smtClean="0">
                <a:latin typeface="Calibri" pitchFamily="34" charset="0"/>
              </a:rPr>
              <a:t>All of life, thought to come from a single origin, can be broken down into highest levels of classification, such as a kingdom or phylum.</a:t>
            </a:r>
          </a:p>
          <a:p>
            <a:pPr indent="-88900">
              <a:buSzPts val="1400"/>
              <a:buFont typeface="Arial"/>
              <a:buChar char="•"/>
            </a:pPr>
            <a:r>
              <a:rPr lang="en-IN" dirty="0" smtClean="0">
                <a:latin typeface="Calibri" pitchFamily="34" charset="0"/>
              </a:rPr>
              <a:t> Each consecutive level represents a more related group of organisms. This structure has evolved from only a few kingdom </a:t>
            </a:r>
            <a:r>
              <a:rPr lang="en-IN" dirty="0" err="1" smtClean="0">
                <a:latin typeface="Calibri" pitchFamily="34" charset="0"/>
              </a:rPr>
              <a:t>taxon</a:t>
            </a:r>
            <a:r>
              <a:rPr lang="en-IN" dirty="0" smtClean="0">
                <a:latin typeface="Calibri" pitchFamily="34" charset="0"/>
              </a:rPr>
              <a:t> with 3 or 4 lower divisions, to kingdom being the highest division and having 6 divisions within that structure.</a:t>
            </a:r>
            <a:endParaRPr lang="en-IN" dirty="0" smtClean="0">
              <a:latin typeface="Calibri" pitchFamily="34" charset="0"/>
              <a:ea typeface="Calibri"/>
              <a:cs typeface="Calibri"/>
              <a:sym typeface="Calibri"/>
            </a:endParaRPr>
          </a:p>
          <a:p>
            <a:pPr lvl="0"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The four commonly recognized Kingdoms are Protista, Animalia, Plantae, and Fungi. </a:t>
            </a:r>
          </a:p>
          <a:p>
            <a:pPr lvl="0"/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The bacteria and archaea are sometimes grouped into one kingdom, the Monera, and sometimes given their own separate kingdom.</a:t>
            </a:r>
          </a:p>
          <a:p>
            <a:pPr lvl="0"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 Under the view that Monera belong to separate domains, they should be given separate kingdoms to reflect the structure of the taxonomical hierarchy. </a:t>
            </a:r>
          </a:p>
          <a:p>
            <a:pPr lvl="0"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All plants are included in the kingdom </a:t>
            </a:r>
            <a:r>
              <a:rPr lang="en-IN" dirty="0" err="1" smtClean="0">
                <a:latin typeface="Calibri" pitchFamily="34" charset="0"/>
                <a:ea typeface="Calibri"/>
                <a:cs typeface="Calibri"/>
                <a:sym typeface="Calibri"/>
              </a:rPr>
              <a:t>Plantae</a:t>
            </a: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 while all animals belong to kingdom </a:t>
            </a:r>
            <a:r>
              <a:rPr lang="en-IN" dirty="0" err="1" smtClean="0">
                <a:latin typeface="Calibri" pitchFamily="34" charset="0"/>
                <a:ea typeface="Calibri"/>
                <a:cs typeface="Calibri"/>
                <a:sym typeface="Calibri"/>
              </a:rPr>
              <a:t>Animalia</a:t>
            </a: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.</a:t>
            </a:r>
            <a:endParaRPr>
              <a:latin typeface="Calibri" pitchFamily="34" charset="0"/>
            </a:endParaRPr>
          </a:p>
        </p:txBody>
      </p:sp>
      <p:pic>
        <p:nvPicPr>
          <p:cNvPr id="2050" name="Picture 2" descr="Biological classificatio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56525" y="1076325"/>
            <a:ext cx="1114425" cy="2667000"/>
          </a:xfrm>
          <a:prstGeom prst="rect">
            <a:avLst/>
          </a:prstGeom>
          <a:noFill/>
        </p:spPr>
      </p:pic>
      <p:pic>
        <p:nvPicPr>
          <p:cNvPr id="2052" name="Picture 4" descr="Tree of Living Organism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57774" y="857250"/>
            <a:ext cx="2384425" cy="2933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6" descr="EASY LEARNING PRO: Taxonomic Categories, Taxonomical Aids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09740" y="692486"/>
            <a:ext cx="7492482" cy="36039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Google Shape;97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7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147</Words>
  <PresentationFormat>On-screen Show (16:9)</PresentationFormat>
  <Paragraphs>69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PRAVAT</cp:lastModifiedBy>
  <cp:revision>15</cp:revision>
  <dcterms:modified xsi:type="dcterms:W3CDTF">2020-08-27T05:33:10Z</dcterms:modified>
</cp:coreProperties>
</file>