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257" r:id="rId3"/>
    <p:sldId id="258" r:id="rId4"/>
    <p:sldId id="259" r:id="rId5"/>
    <p:sldId id="361" r:id="rId6"/>
    <p:sldId id="260" r:id="rId7"/>
    <p:sldId id="261" r:id="rId8"/>
    <p:sldId id="262" r:id="rId9"/>
    <p:sldId id="263" r:id="rId10"/>
    <p:sldId id="3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5A686-C4FF-4F40-9D28-9F856D678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AA36D-F031-42BF-A034-36BA91041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6E24A-626D-4023-AA0D-A6E2DF30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2A13-94A0-4D00-8C93-68DFFFCD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22D1A-5193-4228-BC0E-1C1A3427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849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09AD3-CBED-4E22-B890-4E8BF7ADD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ADC94-83BC-4DB9-87BE-C2EA91A72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3614A-537C-4356-97E2-A4580EE1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F9ABB-A5F9-4A43-9B9D-4A0E39E9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B24D7-0B04-4078-A4A2-25E72C66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37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9BB014-9EB1-40B8-8A3C-6883C11B5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CF5B97-DA8E-4FD7-B115-41EEAFA2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73800-4EBF-450B-8F15-1CA7AE346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2C5B2-0456-43E4-92C5-050171FD7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F35DA-B9D6-4F55-B384-180ECB4A9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42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5B2A3-5CC9-4E66-AE54-A22339369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ACE-0003-4623-80F6-7B3FAF30E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C5B1E-F2F1-49EF-83D1-4BDBF6A23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8BFCF-E135-4A7C-AC82-E18039E1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7E3F1-8CD8-41C2-A940-27CAFB3D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835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E42B5-C3B6-4681-9281-628F99F67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E544B-1256-4D1B-868E-17EA810D8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7E8B9-873D-4C35-A61F-9978C2BE6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F1148-C5CF-46FB-9B53-DCAE6F82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807EA-19BA-49C3-992A-280ABFFB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602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9F8B2-7322-4C2F-8940-8E23068CD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808CD-9D30-47C7-8B2E-9D6C04F71B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47E2D-F535-41BE-9CBE-615AF1A40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F313D-6356-47F6-87DB-B74D4174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3D4D9-98EE-4590-9542-96DD2ECA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A4487-220E-42EB-A65C-F26D4712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699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DFF6-89A2-4D02-927F-75AA6B73C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70F04-E057-4BE7-8974-0C79FDD2C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7CADA-6E67-440F-9562-7028F3125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4DDB1D-3925-4E78-82ED-5139BD63D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5846D2-5756-46EA-A81A-B644EED42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A103DF-640B-4408-9AF2-BAC75D57C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7B739D-DDD5-416F-9990-4483A0DC1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A4608C-B44A-4FCA-9A72-6825A17C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254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D6DFA-FE16-487A-9048-8FFD6E80F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E84F0-6B60-4210-9998-87E987510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A35DB8-FB6A-4B81-93B4-B31C94B25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C4412-01A3-4E8E-8B3D-0155F3431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42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86990B-16B7-4D5F-9F52-E4F1660C8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861641-67A4-4BD1-A867-79D1CA8C7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75BA7-1F2E-4725-B2C1-3086C162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1544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82BC-B748-4DCB-8AD3-36380F258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109D-2937-472F-9B4D-8F22FE4F0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F9F33-5F86-4452-841A-F648A46E6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5309AD-07B9-4ED2-9598-82287227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BD7AE-6417-4592-937E-A23A3A99D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B92DB-19E3-489C-BD7E-0E1AB06A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656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D813B-DCCD-4EE0-9D17-0B6176CA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77AEEC-91FA-4772-B307-FDF3C7F68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13D455-5E7E-439F-B7BC-58F4F4A9A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FA831-5973-4322-B593-3EDA27D81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8DA83-7DB1-440A-835C-6756D41B5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1A5BF-25AA-4E7D-83AE-E4681D7F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356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A941E7-305A-48FD-B1C6-D0E10879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8A0F8-CCBD-4660-85B1-DBA60E517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9400-E0E0-449E-8CBD-71D36DA5A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68464-71B6-4770-93AB-7B7CC5D1FBF2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38DE4-AE46-4DEA-911B-9346B24BC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6FF98-4ABC-4F65-B73D-2F24950C8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52444-326D-4948-9108-8C754A787A0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241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108857" y="1550015"/>
            <a:ext cx="1090879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REPRODUCTION IN HUMANS</a:t>
            </a:r>
          </a:p>
          <a:p>
            <a:pPr algn="ctr"/>
            <a:r>
              <a:rPr lang="en-US" sz="2400" dirty="0"/>
              <a:t>SUBJECT:BIOLOGY </a:t>
            </a:r>
          </a:p>
          <a:p>
            <a:pPr algn="ctr"/>
            <a:r>
              <a:rPr lang="en-US" sz="2400" dirty="0"/>
              <a:t>CHAPTER:3</a:t>
            </a:r>
          </a:p>
          <a:p>
            <a:pPr algn="ctr"/>
            <a:r>
              <a:rPr lang="en-US" sz="2400" dirty="0"/>
              <a:t>ASEXUAL REPRODUCTION</a:t>
            </a:r>
          </a:p>
          <a:p>
            <a:pPr algn="ctr"/>
            <a:r>
              <a:rPr lang="en-US" sz="2400" dirty="0"/>
              <a:t>PERIOD-1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05CE37F-E32E-4B0A-B2E7-7F61FDAA1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9207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498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BADCD-DBB3-4700-86DB-09E4BA087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Sexual reproduction</a:t>
            </a: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3775D-ADF2-4421-B2B1-0A3DB985C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Requires the interaction between two organisms (two parents) to produce an offspring. Reproduction occurs due to the union of morphologically distinct male and female gametes to form a zygote.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385DC704-359C-4B99-B637-A2C29EB0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5698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5A79A-BA0D-4E05-8281-9E7F9059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63151-38B6-46DC-B663-6F3642124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Spermatogenesis: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The process of production of sperms in the gonads of males.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ts val="202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Oogenesis:</a:t>
            </a:r>
            <a:r>
              <a:rPr lang="en-US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The process of production of eggs in the gonads of females.</a:t>
            </a:r>
            <a:endParaRPr lang="en-IN" sz="2000" dirty="0">
              <a:effectLst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9C48DD5F-17CA-4788-9F20-09A54CE9B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4894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751E4-499A-445B-A368-7BD7F7791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Fusion of </a:t>
            </a:r>
            <a:r>
              <a:rPr lang="en-US" sz="2400" dirty="0" err="1">
                <a:solidFill>
                  <a:srgbClr val="FF0000"/>
                </a:solidFill>
                <a:latin typeface="+mn-lt"/>
              </a:rPr>
              <a:t>gamets</a:t>
            </a: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026" name="Picture 2" descr="Sperm and ovum | Science online">
            <a:extLst>
              <a:ext uri="{FF2B5EF4-FFF2-40B4-BE49-F238E27FC236}">
                <a16:creationId xmlns:a16="http://schemas.microsoft.com/office/drawing/2014/main" id="{4973F579-BAB0-46F0-8E35-2EEE72DB23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557" y="1690687"/>
            <a:ext cx="3586163" cy="2975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uman Reproduction - Lessons - Blendspace">
            <a:extLst>
              <a:ext uri="{FF2B5EF4-FFF2-40B4-BE49-F238E27FC236}">
                <a16:creationId xmlns:a16="http://schemas.microsoft.com/office/drawing/2014/main" id="{10057563-B903-483B-996E-458C870F4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165" y="1027906"/>
            <a:ext cx="607695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EC28FDB8-6B37-43DA-9B3E-A37EEED73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0882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BEB5D-0DC9-4957-A807-BBA0AD934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Female</a:t>
            </a:r>
            <a:r>
              <a:rPr lang="en-US" sz="2400" b="1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2400" b="1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System:</a:t>
            </a:r>
            <a:br>
              <a:rPr lang="en-IN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/>
          </a:p>
        </p:txBody>
      </p:sp>
      <p:pic>
        <p:nvPicPr>
          <p:cNvPr id="4098" name="Picture 2" descr="Definition of uterus - NCI Dictionary of Cancer Terms - National Cancer  Institute">
            <a:extLst>
              <a:ext uri="{FF2B5EF4-FFF2-40B4-BE49-F238E27FC236}">
                <a16:creationId xmlns:a16="http://schemas.microsoft.com/office/drawing/2014/main" id="{31E967E3-773E-4F79-935E-26BFBC92D4F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1" y="1412240"/>
            <a:ext cx="4114799" cy="4764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12303CDA-5169-48F9-ADDF-9AB85F0A9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946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58F11-7311-42F7-BE83-28E8B7C7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Female</a:t>
            </a:r>
            <a:r>
              <a:rPr lang="en-US" sz="2400" b="1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2400" b="1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System:</a:t>
            </a:r>
            <a:br>
              <a:rPr lang="en-IN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17CF6-7D4E-4834-A503-648CD9CBF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15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female</a:t>
            </a:r>
            <a:r>
              <a:rPr lang="en-US" sz="1800" spc="1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reproductive</a:t>
            </a:r>
            <a:r>
              <a:rPr lang="en-US" sz="1800" spc="1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system</a:t>
            </a:r>
            <a:r>
              <a:rPr lang="en-US" sz="1800" spc="1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1800" spc="1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human</a:t>
            </a:r>
            <a:r>
              <a:rPr lang="en-US" sz="1800" spc="1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beings</a:t>
            </a:r>
            <a:r>
              <a:rPr lang="en-US" sz="1800" spc="17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1800" spc="1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composed</a:t>
            </a:r>
            <a:r>
              <a:rPr lang="en-US" sz="1800" spc="17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1800" spc="1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following</a:t>
            </a:r>
            <a:r>
              <a:rPr lang="en-US" sz="1800" spc="-2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parts:</a:t>
            </a:r>
          </a:p>
          <a:p>
            <a:pPr marL="0" indent="0"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5"/>
              </a:spcBef>
              <a:tabLst>
                <a:tab pos="536575" algn="l"/>
              </a:tabLst>
            </a:pP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a-Uterus: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This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pear-shaped</a:t>
            </a:r>
            <a:r>
              <a:rPr lang="en-US" sz="1800" spc="1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hollow</a:t>
            </a:r>
            <a:r>
              <a:rPr lang="en-US" sz="1800" spc="-1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muscular</a:t>
            </a:r>
            <a:r>
              <a:rPr lang="en-US" sz="1800" spc="-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organ.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90805" lvl="0" indent="-342900">
              <a:lnSpc>
                <a:spcPct val="102000"/>
              </a:lnSpc>
              <a:spcBef>
                <a:spcPts val="7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Uterus</a:t>
            </a:r>
            <a:r>
              <a:rPr lang="en-US" sz="1800" b="1" spc="2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</a:t>
            </a:r>
            <a:r>
              <a:rPr lang="en-US" sz="1800" spc="18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place</a:t>
            </a:r>
            <a:r>
              <a:rPr lang="en-US" sz="1800" spc="18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where</a:t>
            </a:r>
            <a:r>
              <a:rPr lang="en-US" sz="1800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embryo</a:t>
            </a:r>
            <a:r>
              <a:rPr lang="en-US" sz="1800" b="1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gets</a:t>
            </a:r>
            <a:r>
              <a:rPr lang="en-US" sz="1800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implanted</a:t>
            </a:r>
            <a:r>
              <a:rPr lang="en-US" sz="1800" spc="18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and</a:t>
            </a:r>
            <a:r>
              <a:rPr lang="en-US" sz="1800" spc="19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develops</a:t>
            </a:r>
            <a:r>
              <a:rPr lang="en-US" sz="1800" spc="-2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into</a:t>
            </a:r>
            <a:r>
              <a:rPr lang="en-US" sz="18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</a:t>
            </a:r>
            <a:r>
              <a:rPr lang="en-US" sz="18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new-born</a:t>
            </a:r>
            <a:r>
              <a:rPr lang="en-US" sz="18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baby.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92075" lvl="0" indent="-342900">
              <a:lnSpc>
                <a:spcPct val="102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2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wall</a:t>
            </a:r>
            <a:r>
              <a:rPr lang="en-US" sz="1800" spc="2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1800" spc="2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2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uterus</a:t>
            </a:r>
            <a:r>
              <a:rPr lang="en-US" sz="1800" spc="2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provides</a:t>
            </a:r>
            <a:r>
              <a:rPr lang="en-US" sz="1800" spc="2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safety</a:t>
            </a:r>
            <a:r>
              <a:rPr lang="en-US" sz="1800" spc="2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and</a:t>
            </a:r>
            <a:r>
              <a:rPr lang="en-US" sz="1800" spc="2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nutrition</a:t>
            </a:r>
            <a:r>
              <a:rPr lang="en-US" sz="1800" spc="2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to</a:t>
            </a:r>
            <a:r>
              <a:rPr lang="en-US" sz="1800" spc="22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1800" spc="2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growing</a:t>
            </a:r>
            <a:r>
              <a:rPr lang="en-US" sz="1800" spc="-2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foetus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2" descr="Fallopian High Res Stock Images | Shutterstock">
            <a:extLst>
              <a:ext uri="{FF2B5EF4-FFF2-40B4-BE49-F238E27FC236}">
                <a16:creationId xmlns:a16="http://schemas.microsoft.com/office/drawing/2014/main" id="{8FB0C20F-6996-4BBE-9DB3-CD3284139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25875"/>
            <a:ext cx="52006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BF9BCB5-2890-4CBA-8FFC-9661B5813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5675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55602-C2DC-4B6A-88BE-BCBF0204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96680" cy="103695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b-Fallopian</a:t>
            </a:r>
            <a:r>
              <a:rPr lang="en-US" sz="2400" b="1" spc="15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Tubes:</a:t>
            </a:r>
            <a:br>
              <a:rPr lang="en-IN" sz="2400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6FE67-F1D1-4658-AEA8-CB59B0E8D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One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fallopian</a:t>
            </a:r>
            <a:r>
              <a:rPr lang="en-US" sz="2000" b="1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tube</a:t>
            </a:r>
            <a:r>
              <a:rPr lang="en-US" sz="2000" b="1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comes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out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from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each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side</a:t>
            </a:r>
            <a:r>
              <a:rPr lang="en-US" sz="20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at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top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uterus.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5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fallopian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tubes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end</a:t>
            </a:r>
            <a:r>
              <a:rPr lang="en-US" sz="2000" spc="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finger-like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structures;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called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fimbriae.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6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Fertilization</a:t>
            </a:r>
            <a:r>
              <a:rPr lang="en-US" sz="2000" b="1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happens</a:t>
            </a:r>
            <a:r>
              <a:rPr lang="en-US" sz="2000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</a:t>
            </a:r>
            <a:r>
              <a:rPr lang="en-US" sz="2000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-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fallopian</a:t>
            </a:r>
            <a:r>
              <a:rPr lang="en-US" sz="2000" spc="-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tube.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2052" name="Picture 4" descr="This image shows the different parts of the uterine (fallopian) tube. The  fimbriae are the finger-like exte… | Fallopian tubes, Female reproductive  anatomy, Ovaries">
            <a:extLst>
              <a:ext uri="{FF2B5EF4-FFF2-40B4-BE49-F238E27FC236}">
                <a16:creationId xmlns:a16="http://schemas.microsoft.com/office/drawing/2014/main" id="{6EAE2C10-490E-4EB3-8FCB-6634E25F7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" y="3017520"/>
            <a:ext cx="6264910" cy="20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23EB3C0C-3FA0-43A3-A66C-83C77A7A4B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575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1EABC-5727-4E2F-A262-304FA7F86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c-Ovary:</a:t>
            </a:r>
            <a:br>
              <a:rPr lang="en-IN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25425-3F54-4585-B9C9-9AA8B3C83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5"/>
              </a:spcBef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There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are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two</a:t>
            </a:r>
            <a:r>
              <a:rPr lang="en-US" sz="2000" b="1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ovaries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;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one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near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each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fallopian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tube.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7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Ovary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produces</a:t>
            </a:r>
            <a:r>
              <a:rPr lang="en-US" sz="2000" spc="6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eggs</a:t>
            </a:r>
            <a:r>
              <a:rPr lang="en-US" sz="2000" b="1" spc="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or</a:t>
            </a:r>
            <a:r>
              <a:rPr lang="en-US" sz="2000" spc="5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female</a:t>
            </a:r>
            <a:r>
              <a:rPr lang="en-US" sz="2000" b="1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gametes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122" name="Picture 2" descr="Understanding What the Ovaries Do">
            <a:extLst>
              <a:ext uri="{FF2B5EF4-FFF2-40B4-BE49-F238E27FC236}">
                <a16:creationId xmlns:a16="http://schemas.microsoft.com/office/drawing/2014/main" id="{06E5D05E-488F-4C6E-8743-F2BEA30C9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080" y="3128963"/>
            <a:ext cx="638048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CC724121-E70D-49C8-9E82-1B52C77EA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3520" y="5522245"/>
            <a:ext cx="2822688" cy="1124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943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5A3C2-C3C0-4FF9-958D-AC2C33C2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08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d-Vagina:</a:t>
            </a:r>
            <a:br>
              <a:rPr lang="en-IN" sz="2400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78A50-9E0B-4DDF-8EA0-9DE21D1EB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5"/>
              </a:spcBef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05"/>
              </a:spcBef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2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cervix</a:t>
            </a:r>
            <a:r>
              <a:rPr lang="en-US" sz="2000" b="1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(mouth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of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uterus)</a:t>
            </a:r>
            <a:r>
              <a:rPr lang="en-US" sz="2000" spc="3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opens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into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vagina.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92075" lvl="0" indent="-342900">
              <a:lnSpc>
                <a:spcPct val="102000"/>
              </a:lnSpc>
              <a:spcBef>
                <a:spcPts val="7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981710" algn="l"/>
              </a:tabLs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Vagina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is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</a:t>
            </a:r>
            <a:r>
              <a:rPr lang="en-US" sz="2000" spc="9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muscular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tube-like</a:t>
            </a:r>
            <a:r>
              <a:rPr lang="en-US" sz="2000" spc="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organs;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which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serves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passage</a:t>
            </a:r>
            <a:r>
              <a:rPr lang="en-US" sz="2000" spc="7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</a:t>
            </a:r>
            <a:r>
              <a:rPr lang="en-US" sz="2000" spc="-26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sperms</a:t>
            </a:r>
            <a:r>
              <a:rPr lang="en-US" sz="2000" spc="5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and</a:t>
            </a:r>
            <a:r>
              <a:rPr lang="en-US" sz="2000" spc="5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also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as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canal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during</a:t>
            </a:r>
            <a:r>
              <a:rPr lang="en-US" sz="2000" spc="4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the</a:t>
            </a:r>
            <a:r>
              <a:rPr lang="en-US" sz="2000" spc="4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child</a:t>
            </a:r>
            <a:r>
              <a:rPr lang="en-US" sz="2000" spc="35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birth.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813569D-D944-4DAB-BD34-6CE3C7D01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6480" y="5344160"/>
            <a:ext cx="3269728" cy="13025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3586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250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Wingdings</vt:lpstr>
      <vt:lpstr>Office Theme</vt:lpstr>
      <vt:lpstr>PowerPoint Presentation</vt:lpstr>
      <vt:lpstr>Sexual reproduction</vt:lpstr>
      <vt:lpstr>PowerPoint Presentation</vt:lpstr>
      <vt:lpstr>Fusion of gamets</vt:lpstr>
      <vt:lpstr>Female Reproductive System: </vt:lpstr>
      <vt:lpstr>Female Reproductive System: </vt:lpstr>
      <vt:lpstr>b-Fallopian Tubes: </vt:lpstr>
      <vt:lpstr>c-Ovary: </vt:lpstr>
      <vt:lpstr>d-Vagina: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9</cp:revision>
  <dcterms:created xsi:type="dcterms:W3CDTF">2021-05-08T16:19:17Z</dcterms:created>
  <dcterms:modified xsi:type="dcterms:W3CDTF">2021-12-18T11:09:15Z</dcterms:modified>
</cp:coreProperties>
</file>