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5" r:id="rId2"/>
    <p:sldId id="257" r:id="rId3"/>
    <p:sldId id="367" r:id="rId4"/>
    <p:sldId id="258" r:id="rId5"/>
    <p:sldId id="259" r:id="rId6"/>
    <p:sldId id="260" r:id="rId7"/>
    <p:sldId id="364" r:id="rId8"/>
    <p:sldId id="261" r:id="rId9"/>
    <p:sldId id="262" r:id="rId10"/>
    <p:sldId id="263" r:id="rId11"/>
    <p:sldId id="361" r:id="rId12"/>
    <p:sldId id="3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572CA-E4B0-4517-8CA4-356E8DE076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A936E-38B3-4192-A5BE-F532B9A2B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DCCA-A43A-4879-9FE5-8CE714081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B73F-714A-4EE0-8768-D532427CE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2D8AD-0CE6-4DA2-8E9E-A40D9E303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5723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30B4-B66D-45EE-8422-65FD48427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47B798-6BA4-44C2-9CB7-861CB05C3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C2210-48C3-4E1E-B03F-15F0CFBEA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88BF3-21DC-4759-86E8-88A80C93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353A0-6014-4A1B-AFF0-D1626AD97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6109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88A1EB-9413-4B57-827D-E61F399DA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9FB58-1218-48F5-8961-A7DB150C5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1E966-E939-418C-B168-7A802FD06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8A2B9-6EF6-40BE-BA0E-5AF8B3DE3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4591F-CD47-461F-A869-6D0A766A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302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88E08-29DF-41DC-B985-DD74BBAA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03EC1-DAE1-4F94-9FDE-A5672A729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B9D97-455C-45E5-92DE-3D38B419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15E99-A0E9-460D-B1FF-F400A58FF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E249E-A93B-4617-9B48-E9D8F3BE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987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95DC-FF8C-432F-9663-5042197D3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BE8C2-AF1B-45A6-8FC5-311C5F534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70B-62DB-4F4D-A6CC-45157D5C7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80ECF-B22E-4710-9DF4-727588761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1C012-14C0-4435-ABDB-70CBB8FC2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444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6A691-52EC-4890-89C8-E3FAA4433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1D8F-30B3-49B0-8F8C-B5C808C503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44EE7-8017-43D2-95C0-DF906EF16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964891-0914-4758-BEB7-9A76ED741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73E27-57A7-4AC3-9A13-29D2963CE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41FC9-47FF-4375-B5CD-5628E9099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4749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EE167-3F8F-48E8-9671-C9F7FF18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7D20A-760A-4F07-A866-1E7ED0A25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5A21A9-686A-4746-8CAF-89FB4FB65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4D10E0-619F-4497-B26D-A6F1DB7F51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937F45-B257-4733-BF81-7E0784421F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39B15C-B31E-44A9-8808-8DD46CB5C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18EE54-54B3-41DA-975D-E7FC94C84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DD3A22-31ED-41D2-BF69-9E17B6193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009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F2A78-E9DB-4BE8-B0A8-863F0A436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199157-E14B-4F1A-B951-6E6F3B6D9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86BE2-B7F8-4FAA-A5A2-49AC7600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01323-2830-4CFE-83A5-902F3C417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128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5B1F9D-F0EA-4222-90CD-85BC93341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A11C64-F3D3-4A7A-8707-0E21345CF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AE39F-76CD-45B6-B6EB-97AD491FD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3499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56EA1-5512-449E-BE83-42974FD9F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8DB76-40D3-4532-8AD8-AFA35EDBC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CBB4C-7D93-4FD3-BBF2-01FF686DE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9DC89-567A-4108-BD24-0F6960B49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6C3AF-47DC-4414-9644-2F4DAF4A9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19B7C-1961-4CB7-A887-59F1F306D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1807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B7C68-2B09-49E3-AB0F-C29458338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BD3B41-696C-4557-88A5-87D454408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B912C4-5FE3-4F46-93CC-E3925204B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F2AEB-026E-46F2-A590-AE63E4BC2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FEA77-A374-4DCA-8553-01FF91A1E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C1E25C-1609-4A36-9862-A024DCCC8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6510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D4B4F3-03A2-451D-96B9-1FF80638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54D938-CB1F-405C-B59D-3F9D8E6A2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30548-88B9-4930-8BD9-AE04E2FFE1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D8325-15C7-49F9-AC6D-A555C8E18DD9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2CE2C-7631-4326-BAF9-74AD7F2ED9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0B6F9-7CAD-44D4-8054-EFCB90AC5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979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VN_p20dDrnY&amp;t=125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2754506" y="1380296"/>
            <a:ext cx="6097772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         </a:t>
            </a:r>
            <a:r>
              <a:rPr lang="en-US" sz="2400" dirty="0">
                <a:solidFill>
                  <a:srgbClr val="FF0000"/>
                </a:solidFill>
              </a:rPr>
              <a:t>REPRODUCTION IN PLANTS   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                    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                     </a:t>
            </a:r>
            <a:r>
              <a:rPr lang="en-US" sz="2400" dirty="0"/>
              <a:t>SUBJECT:BIOLOGY </a:t>
            </a:r>
          </a:p>
          <a:p>
            <a:r>
              <a:rPr lang="en-US" sz="2400" dirty="0"/>
              <a:t>                              CHAPTER:2</a:t>
            </a:r>
          </a:p>
          <a:p>
            <a:r>
              <a:rPr lang="en-US" sz="2400" dirty="0"/>
              <a:t>              VEGETATIVE REPRODUCTION </a:t>
            </a:r>
          </a:p>
          <a:p>
            <a:r>
              <a:rPr lang="en-US" sz="2400" dirty="0"/>
              <a:t>                              PERIOD-2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6AE21018-4B80-4646-B5E0-64250FA4B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79365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F836A-580E-4EDD-BDAA-A4FE801A8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4D4D4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Disadvantages of vegetative reproduction 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16223-D5CD-4FE2-B2A2-8C74C61F4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ts val="202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Being identical in all respects, these plants may be prone to disease at the same time.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Dispersal cannot occur naturally so there tends to be overcrowding.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5AA0DFA0-EC23-4F80-8331-FAC95A931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7620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4AD22-6878-4DA5-8BCC-FC2060747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ASSIGNMENTS.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D30C1-B354-4871-A5FB-260B04FE1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Exercise</a:t>
            </a:r>
            <a:r>
              <a:rPr lang="en-US" sz="1800" spc="2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Long</a:t>
            </a:r>
            <a:r>
              <a:rPr lang="en-U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Answer</a:t>
            </a:r>
            <a:r>
              <a:rPr lang="en-US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Question</a:t>
            </a:r>
            <a:r>
              <a:rPr lang="en-U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No-3</a:t>
            </a:r>
            <a:endParaRPr lang="en-IN" dirty="0"/>
          </a:p>
        </p:txBody>
      </p:sp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70A22300-83DE-460A-9AA0-ADF2FE59A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28042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AAE0E37A-EA17-403B-9847-31ED74AA2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801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6560" y="322136"/>
            <a:ext cx="11546839" cy="387285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R="293370" algn="ctr">
              <a:spcBef>
                <a:spcPts val="680"/>
              </a:spcBef>
              <a:tabLst>
                <a:tab pos="1414780" algn="l"/>
              </a:tabLst>
            </a:pP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LEARNING	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OBJECTIVE</a:t>
            </a:r>
            <a:endParaRPr lang="en-US" sz="2400" spc="-1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R="293370" algn="ctr">
              <a:spcBef>
                <a:spcPts val="680"/>
              </a:spcBef>
              <a:tabLst>
                <a:tab pos="1414780" algn="l"/>
              </a:tabLst>
            </a:pPr>
            <a:endParaRPr lang="en-US" sz="2400" dirty="0">
              <a:latin typeface="Calibri"/>
              <a:cs typeface="Calibri"/>
            </a:endParaRPr>
          </a:p>
          <a:p>
            <a:pPr marR="293370" algn="ctr">
              <a:spcBef>
                <a:spcPts val="680"/>
              </a:spcBef>
              <a:tabLst>
                <a:tab pos="1414780" algn="l"/>
              </a:tabLst>
            </a:pPr>
            <a:endParaRPr sz="2400" dirty="0">
              <a:latin typeface="Calibri"/>
              <a:cs typeface="Calibri"/>
            </a:endParaRPr>
          </a:p>
          <a:p>
            <a:pPr marL="356870" marR="5080" indent="-344805">
              <a:spcBef>
                <a:spcPts val="58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latin typeface="Calibri"/>
                <a:cs typeface="Calibri"/>
              </a:rPr>
              <a:t>Student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will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able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understand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meaning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lang="en-US" sz="2400" spc="5" dirty="0">
                <a:latin typeface="Calibri"/>
                <a:cs typeface="Calibri"/>
              </a:rPr>
              <a:t> life processes</a:t>
            </a:r>
            <a:r>
              <a:rPr sz="2400" spc="-5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rtl="0" fontAlgn="base"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     </a:t>
            </a:r>
            <a:r>
              <a:rPr sz="2400" dirty="0">
                <a:latin typeface="Calibri"/>
                <a:cs typeface="Calibri"/>
              </a:rPr>
              <a:t>Student </a:t>
            </a:r>
            <a:r>
              <a:rPr sz="2400" spc="-5" dirty="0">
                <a:latin typeface="Calibri"/>
                <a:cs typeface="Calibri"/>
              </a:rPr>
              <a:t>will </a:t>
            </a:r>
            <a:r>
              <a:rPr sz="2400" dirty="0">
                <a:latin typeface="Calibri"/>
                <a:cs typeface="Calibri"/>
              </a:rPr>
              <a:t>be </a:t>
            </a:r>
            <a:r>
              <a:rPr sz="2400" spc="-10" dirty="0">
                <a:latin typeface="Calibri"/>
                <a:cs typeface="Calibri"/>
              </a:rPr>
              <a:t>familiarized </a:t>
            </a:r>
            <a:r>
              <a:rPr sz="2400" spc="-5" dirty="0">
                <a:latin typeface="Calibri"/>
                <a:cs typeface="Calibri"/>
              </a:rPr>
              <a:t>with </a:t>
            </a:r>
            <a:r>
              <a:rPr sz="2400" dirty="0">
                <a:latin typeface="Calibri"/>
                <a:cs typeface="Calibri"/>
              </a:rPr>
              <a:t>the mechanism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lang="en-US" sz="2400" i="0" u="none" strike="noStrike" dirty="0">
                <a:effectLst/>
              </a:rPr>
              <a:t>nutrition, respiration,                           transportation, and excretion.</a:t>
            </a:r>
            <a:endParaRPr lang="en-US" sz="2400" b="0" i="0" u="none" strike="noStrike" dirty="0">
              <a:effectLst/>
            </a:endParaRPr>
          </a:p>
          <a:p>
            <a:pPr marL="356870" marR="1407795" indent="-344805">
              <a:spcBef>
                <a:spcPts val="57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They will </a:t>
            </a:r>
            <a:r>
              <a:rPr sz="2400" dirty="0">
                <a:latin typeface="Calibri"/>
                <a:cs typeface="Calibri"/>
              </a:rPr>
              <a:t>be able </a:t>
            </a:r>
            <a:r>
              <a:rPr sz="2400" spc="-10" dirty="0">
                <a:latin typeface="Calibri"/>
                <a:cs typeface="Calibri"/>
              </a:rPr>
              <a:t>to analyze </a:t>
            </a:r>
            <a:r>
              <a:rPr sz="2400" spc="-5" dirty="0">
                <a:latin typeface="Calibri"/>
                <a:cs typeface="Calibri"/>
              </a:rPr>
              <a:t>various </a:t>
            </a:r>
            <a:r>
              <a:rPr sz="2400" dirty="0">
                <a:latin typeface="Calibri"/>
                <a:cs typeface="Calibri"/>
              </a:rPr>
              <a:t>types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lang="en-US" sz="2400" spc="-5" dirty="0">
                <a:latin typeface="Calibri"/>
                <a:cs typeface="Calibri"/>
              </a:rPr>
              <a:t>nutrition .</a:t>
            </a:r>
            <a:endParaRPr lang="en-US" sz="2400" dirty="0">
              <a:latin typeface="Calibri"/>
              <a:cs typeface="Calibri"/>
            </a:endParaRPr>
          </a:p>
          <a:p>
            <a:pPr marL="356870" marR="835660" indent="-344805">
              <a:spcBef>
                <a:spcPts val="575"/>
              </a:spcBef>
              <a:buFont typeface="Arial MT"/>
              <a:buChar char="•"/>
              <a:tabLst>
                <a:tab pos="424180" algn="l"/>
                <a:tab pos="424815" algn="l"/>
              </a:tabLst>
            </a:pPr>
            <a:r>
              <a:rPr sz="2400" dirty="0"/>
              <a:t>	</a:t>
            </a:r>
            <a:r>
              <a:rPr sz="2400" spc="-5" dirty="0">
                <a:latin typeface="Calibri"/>
                <a:cs typeface="Calibri"/>
              </a:rPr>
              <a:t>Learners will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sensitized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about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difference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between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lang="en-IN" sz="2400" spc="-5" dirty="0">
                <a:latin typeface="Calibri"/>
                <a:cs typeface="Calibri"/>
              </a:rPr>
              <a:t>prokaryotes and eukaryotes.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4288527"/>
            <a:ext cx="2286000" cy="2438399"/>
          </a:xfrm>
          <a:prstGeom prst="rect">
            <a:avLst/>
          </a:prstGeom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D37CA7E1-5098-49D8-8DFF-44E876FE7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15879" y="322136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6560" y="322136"/>
            <a:ext cx="11546839" cy="427296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R="293370" algn="ctr">
              <a:spcBef>
                <a:spcPts val="680"/>
              </a:spcBef>
              <a:tabLst>
                <a:tab pos="1414780" algn="l"/>
              </a:tabLst>
            </a:pPr>
            <a:r>
              <a:rPr lang="en-US" sz="2400" spc="-5" dirty="0">
                <a:solidFill>
                  <a:srgbClr val="FF0000"/>
                </a:solidFill>
                <a:latin typeface="Calibri"/>
                <a:cs typeface="Calibri"/>
              </a:rPr>
              <a:t>WARM UP QUESTIONS</a:t>
            </a:r>
            <a:endParaRPr lang="en-US" sz="2400" spc="-1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R="293370" algn="ctr">
              <a:spcBef>
                <a:spcPts val="680"/>
              </a:spcBef>
              <a:tabLst>
                <a:tab pos="1414780" algn="l"/>
              </a:tabLst>
            </a:pPr>
            <a:endParaRPr lang="en-US" sz="2400" dirty="0">
              <a:latin typeface="Calibri"/>
              <a:cs typeface="Calibri"/>
            </a:endParaRPr>
          </a:p>
          <a:p>
            <a:pPr marR="293370" algn="ctr">
              <a:spcBef>
                <a:spcPts val="680"/>
              </a:spcBef>
              <a:tabLst>
                <a:tab pos="1414780" algn="l"/>
              </a:tabLst>
            </a:pPr>
            <a:endParaRPr lang="en-IN" sz="2400" dirty="0">
              <a:latin typeface="Calibri"/>
              <a:cs typeface="Calibri"/>
            </a:endParaRPr>
          </a:p>
          <a:p>
            <a:pPr marL="356870" marR="5080" indent="-344805">
              <a:spcBef>
                <a:spcPts val="58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endParaRPr lang="en-US" sz="2400" dirty="0">
              <a:latin typeface="Calibri"/>
              <a:cs typeface="Calibri"/>
            </a:endParaRPr>
          </a:p>
          <a:p>
            <a:pPr marL="342900" lvl="0" indent="-342900">
              <a:spcBef>
                <a:spcPts val="5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r>
              <a:rPr lang="en-US" sz="2400" spc="-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Define</a:t>
            </a:r>
            <a:r>
              <a:rPr lang="en-US" sz="2400" spc="-5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living</a:t>
            </a:r>
            <a:r>
              <a:rPr lang="en-US" sz="2400" spc="-6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and</a:t>
            </a:r>
            <a:r>
              <a:rPr lang="en-US" sz="2400" spc="-6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nonliving.</a:t>
            </a:r>
          </a:p>
          <a:p>
            <a:pPr marL="342900" lvl="0" indent="-342900">
              <a:spcBef>
                <a:spcPts val="5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endParaRPr lang="en-IN" sz="24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342900" lvl="0" indent="-342900">
              <a:lnSpc>
                <a:spcPts val="1520"/>
              </a:lnSpc>
              <a:spcBef>
                <a:spcPts val="1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Categorize</a:t>
            </a:r>
            <a:r>
              <a:rPr lang="en-US" sz="2400" spc="-3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the</a:t>
            </a:r>
            <a:r>
              <a:rPr lang="en-US" sz="2400" spc="-4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single</a:t>
            </a:r>
            <a:r>
              <a:rPr lang="en-US" sz="2400" spc="-1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celled and</a:t>
            </a:r>
            <a:r>
              <a:rPr lang="en-US" sz="2400" spc="-2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multi-celled</a:t>
            </a:r>
            <a:r>
              <a:rPr lang="en-US" sz="2400" spc="-2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organisms.</a:t>
            </a:r>
          </a:p>
          <a:p>
            <a:pPr marL="342900" lvl="0" indent="-342900">
              <a:lnSpc>
                <a:spcPts val="1520"/>
              </a:lnSpc>
              <a:spcBef>
                <a:spcPts val="1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endParaRPr lang="en-IN" sz="24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342900" lvl="0" indent="-342900">
              <a:lnSpc>
                <a:spcPts val="1520"/>
              </a:lnSpc>
              <a:spcBef>
                <a:spcPts val="51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Identify</a:t>
            </a:r>
            <a:r>
              <a:rPr lang="en-US" sz="2400" spc="5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the</a:t>
            </a:r>
            <a:r>
              <a:rPr lang="en-US" sz="2400" spc="5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single</a:t>
            </a:r>
            <a:r>
              <a:rPr lang="en-US" sz="2400" spc="-2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celled,</a:t>
            </a:r>
            <a:r>
              <a:rPr lang="en-US" sz="2400" spc="-3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multi-celled</a:t>
            </a:r>
            <a:r>
              <a:rPr lang="en-US" sz="2400" spc="-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organisms.</a:t>
            </a:r>
          </a:p>
          <a:p>
            <a:pPr marL="342900" lvl="0" indent="-342900">
              <a:lnSpc>
                <a:spcPts val="1520"/>
              </a:lnSpc>
              <a:spcBef>
                <a:spcPts val="51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endParaRPr lang="en-IN" sz="24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list</a:t>
            </a:r>
            <a:r>
              <a:rPr lang="en-US" sz="2400" spc="-4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</a:t>
            </a:r>
            <a:r>
              <a:rPr lang="en-US" sz="2400" spc="-4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categories of </a:t>
            </a:r>
            <a:r>
              <a:rPr lang="en-US" sz="2400" spc="-3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living</a:t>
            </a:r>
            <a:r>
              <a:rPr lang="en-US" sz="2400" spc="-1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2400" spc="-3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non-living</a:t>
            </a:r>
            <a:r>
              <a:rPr lang="en-US" sz="2400" spc="5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organisms.</a:t>
            </a:r>
            <a:endParaRPr lang="en-US" sz="2400" b="0" i="0" u="none" strike="noStrike" dirty="0">
              <a:effectLst/>
            </a:endParaRPr>
          </a:p>
          <a:p>
            <a:pPr marL="12065" marR="1407795">
              <a:spcBef>
                <a:spcPts val="575"/>
              </a:spcBef>
              <a:tabLst>
                <a:tab pos="356870" algn="l"/>
                <a:tab pos="357505" algn="l"/>
              </a:tabLst>
            </a:pPr>
            <a:endParaRPr lang="en-US" sz="2400" dirty="0">
              <a:latin typeface="Calibri"/>
              <a:cs typeface="Calibri"/>
            </a:endParaRPr>
          </a:p>
        </p:txBody>
      </p:sp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D37CA7E1-5098-49D8-8DFF-44E876FE7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10892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10F10-FEC8-4E23-8A7D-9E67C6AD6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Vegetative reproduction by roots 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59CF2-0B15-4724-A95C-FF16C1BC9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4D4D4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Vegetative reproduction by roots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1800" spc="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18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18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800" spc="39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1800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 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sw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800" spc="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18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18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spc="20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1800" spc="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spc="1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1800" spc="-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1800" spc="-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</a:t>
            </a:r>
            <a:r>
              <a:rPr lang="en-US" sz="1800" spc="1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1800" spc="1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-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1800" spc="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1800" spc="-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ifi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1800" spc="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800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1800" spc="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1800" spc="1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1800" spc="1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18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oot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  <a:r>
              <a:rPr lang="en-US" sz="1800" spc="1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1800" spc="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1800" spc="1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-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1800" spc="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 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1800" spc="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8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spc="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age.</a:t>
            </a:r>
            <a:r>
              <a:rPr lang="en-US" sz="1800" spc="26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800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spc="2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18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oot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1800" spc="2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can</a:t>
            </a:r>
            <a:r>
              <a:rPr lang="en-US" sz="1800" spc="2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1800" spc="-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1800" spc="-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spc="2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1800" spc="-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1800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spc="2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spc="27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ew</a:t>
            </a:r>
            <a:r>
              <a:rPr lang="en-US" sz="1800" spc="2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1800" spc="-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1800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1800" spc="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  <a:r>
              <a:rPr lang="en-US" sz="1800" spc="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</a:t>
            </a:r>
            <a:r>
              <a:rPr lang="en-US" sz="1800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1800" spc="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kept u</a:t>
            </a:r>
            <a:r>
              <a:rPr lang="en-US" sz="1800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1800" spc="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800" spc="-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800" spc="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1800" spc="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1800" spc="-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1800" spc="-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6C7221-A0D6-4273-8C16-59BD5378239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298" y="2692400"/>
            <a:ext cx="2396702" cy="2743199"/>
          </a:xfrm>
          <a:prstGeom prst="rect">
            <a:avLst/>
          </a:prstGeom>
          <a:noFill/>
        </p:spPr>
      </p:pic>
      <p:pic>
        <p:nvPicPr>
          <p:cNvPr id="6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88723405-A9D4-4EF6-B124-5112A3609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0739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82F03-B20E-4228-8163-085F291F7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Vegetative reproduction by stem 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D86896B-CC31-4484-9372-5DF41558126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067" y="2302934"/>
            <a:ext cx="4614333" cy="2032000"/>
          </a:xfrm>
          <a:prstGeom prst="rect">
            <a:avLst/>
          </a:prstGeom>
          <a:noFill/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ED9CC35A-AA2C-437A-9B14-E58D758A7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1873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9B71876-7057-44EB-A668-D05778494E66}"/>
              </a:ext>
            </a:extLst>
          </p:cNvPr>
          <p:cNvSpPr txBox="1"/>
          <p:nvPr/>
        </p:nvSpPr>
        <p:spPr>
          <a:xfrm>
            <a:off x="990600" y="913478"/>
            <a:ext cx="8564880" cy="10874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20"/>
              </a:lnSpc>
            </a:pP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Bulbs of onion:</a:t>
            </a:r>
            <a:endParaRPr lang="en-IN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This has a thick short stem in the form of a condensed disc covered by scale leaves. The disc has buds which can grow into new plants.</a:t>
            </a:r>
            <a:endParaRPr lang="en-IN" sz="2400" dirty="0"/>
          </a:p>
        </p:txBody>
      </p:sp>
      <p:pic>
        <p:nvPicPr>
          <p:cNvPr id="14" name="Picture 13" descr="Propagation Methods | Shallots">
            <a:extLst>
              <a:ext uri="{FF2B5EF4-FFF2-40B4-BE49-F238E27FC236}">
                <a16:creationId xmlns:a16="http://schemas.microsoft.com/office/drawing/2014/main" id="{2ECDB7CF-6A53-4E7B-86AE-B8488D13879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920" y="2151632"/>
            <a:ext cx="2686050" cy="173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CD14D162-2235-4F17-A4C0-02D835B73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91890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22F3C-8E5D-4EB2-831C-10AE907EB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5A901-52A4-457C-B749-2B1313E9E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https://www.youtube.com/watch?v=VN_p20dDrnY&amp;t=125s</a:t>
            </a:r>
            <a:endParaRPr lang="en-IN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57DED463-D569-495F-992F-685811A21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86307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E9A32-1FFE-4732-AF37-6B19615C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4D4D4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Vegetative reproduction by leaves</a:t>
            </a:r>
            <a:b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E1404-65BE-4E74-BC93-BDB172A84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err="1">
                <a:solidFill>
                  <a:srgbClr val="66666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Bryophyllum</a:t>
            </a:r>
            <a:r>
              <a:rPr lang="en-US" sz="1800" dirty="0">
                <a:solidFill>
                  <a:srgbClr val="66666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bears buds on its leaf margins. When these fall on the ground, they develop into new plants.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66666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3" descr="What is the difference of fragmentation and vegetative reproduction in  plants? - Quora">
            <a:extLst>
              <a:ext uri="{FF2B5EF4-FFF2-40B4-BE49-F238E27FC236}">
                <a16:creationId xmlns:a16="http://schemas.microsoft.com/office/drawing/2014/main" id="{6E623181-E37C-4F80-B13E-7385A8B4549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352" y="2514600"/>
            <a:ext cx="2636901" cy="2112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7498B8DD-0DFD-438F-B464-6172D0A839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35429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11F89-DFEE-4D68-8DE3-F9271AA96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4D4D4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Advantages of vegetative reproduction </a:t>
            </a: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31941-4A10-445D-95F0-CDFF5E112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ts val="202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Useful to grow seedless varieties.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Faster and easier than the natural process.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only method of reproduction for plants which do not produce seeds Example: Banana and rose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Offspring resemble the parent exactly.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B1494BC2-00F9-4D42-8589-6D48E852D6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46360" y="3302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3886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325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MT</vt:lpstr>
      <vt:lpstr>Calibri</vt:lpstr>
      <vt:lpstr>Calibri Light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Vegetative reproduction by roots -</vt:lpstr>
      <vt:lpstr>Vegetative reproduction by stem </vt:lpstr>
      <vt:lpstr>PowerPoint Presentation</vt:lpstr>
      <vt:lpstr>PowerPoint Presentation</vt:lpstr>
      <vt:lpstr>Vegetative reproduction by leaves </vt:lpstr>
      <vt:lpstr>Advantages of vegetative reproduction </vt:lpstr>
      <vt:lpstr>Disadvantages of vegetative reproduction </vt:lpstr>
      <vt:lpstr>HOME ASSIGNMENTS.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11</cp:revision>
  <dcterms:created xsi:type="dcterms:W3CDTF">2021-03-24T08:45:25Z</dcterms:created>
  <dcterms:modified xsi:type="dcterms:W3CDTF">2021-12-22T06:45:27Z</dcterms:modified>
</cp:coreProperties>
</file>