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4" idx="1">
    <p:pos x="6118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  <p:cm authorId="0" dt="2020-06-17T16:36:04.720" idx="2">
    <p:pos x="6118" y="0"/>
    <p:text>+amanrouniyar@odmegroup.org How come the website here is ODM Egroup and not ODM PS?
_Assigned to you_
-Swoyan Satyendu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IN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en-IN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IN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IN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54;p13"/>
          <p:cNvPicPr/>
          <p:nvPr/>
        </p:nvPicPr>
        <p:blipFill>
          <a:blip r:embed="rId2"/>
          <a:stretch/>
        </p:blipFill>
        <p:spPr>
          <a:xfrm>
            <a:off x="0" y="3777480"/>
            <a:ext cx="9139320" cy="1361160"/>
          </a:xfrm>
          <a:prstGeom prst="rect">
            <a:avLst/>
          </a:prstGeom>
          <a:ln>
            <a:noFill/>
          </a:ln>
        </p:spPr>
      </p:pic>
      <p:pic>
        <p:nvPicPr>
          <p:cNvPr id="37" name="Google Shape;55;p13"/>
          <p:cNvPicPr/>
          <p:nvPr/>
        </p:nvPicPr>
        <p:blipFill>
          <a:blip r:embed="rId3"/>
          <a:stretch/>
        </p:blipFill>
        <p:spPr>
          <a:xfrm>
            <a:off x="7904880" y="105840"/>
            <a:ext cx="1165680" cy="1165680"/>
          </a:xfrm>
          <a:prstGeom prst="rect">
            <a:avLst/>
          </a:prstGeom>
          <a:ln>
            <a:noFill/>
          </a:ln>
        </p:spPr>
      </p:pic>
      <p:sp>
        <p:nvSpPr>
          <p:cNvPr id="38" name="CustomShape 1"/>
          <p:cNvSpPr/>
          <p:nvPr/>
        </p:nvSpPr>
        <p:spPr>
          <a:xfrm>
            <a:off x="384120" y="396000"/>
            <a:ext cx="8758440" cy="104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15000"/>
              </a:lnSpc>
            </a:pPr>
            <a:r>
              <a:rPr lang="en-IN" sz="3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	 </a:t>
            </a:r>
            <a:r>
              <a:rPr lang="en-IN" sz="3000" b="1" strike="noStrike" spc="-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</a:t>
            </a:r>
            <a:r>
              <a:rPr lang="en-IN" sz="3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CHEMICAL CONTROL AND INTEGRATION	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en-IN" sz="2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                            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IN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1979640" y="2355840"/>
            <a:ext cx="5752800" cy="122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SUBJECT : BIOLOGY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</a:t>
            </a: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NUMBER: 22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CHAPTER NAME : CHEMICAL CONTROL AND INTEGRATION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1721160" y="1250640"/>
            <a:ext cx="562176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IN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PITUITARY GLAND , PINEAL GLAND, THYMUS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228600" y="971550"/>
            <a:ext cx="6248400" cy="33243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PITUITARY GLANDS </a:t>
            </a:r>
            <a:endParaRPr lang="en-IN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JhengHei Light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In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females, LH induces ovulation of fully mature follicles (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graafian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 follicles) and maintains the corpus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luteum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, formed from the remnants of the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graafian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 follicles after ovulation.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FSH stimulates growth and </a:t>
            </a:r>
            <a:r>
              <a:rPr lang="en-IN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development of the ovarian follicles in females.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2808000" y="360000"/>
            <a:ext cx="2951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792000" y="972000"/>
            <a:ext cx="7559640" cy="30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18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PITUITARY GLANDS </a:t>
            </a:r>
          </a:p>
          <a:p>
            <a:pPr algn="just">
              <a:lnSpc>
                <a:spcPct val="150000"/>
              </a:lnSpc>
            </a:pPr>
            <a:endParaRPr lang="en-IN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MSH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acts on the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melanocytes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(melanin containing cells) and regulates pigmentation of the skin. </a:t>
            </a: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Oxytocin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acts on the smooth muscles of our body and stimulates their contraction. In females, it stimulates a vigorous contraction of uterus at the time of child birth, and milk ejection from the mammary gland.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2808000" y="360000"/>
            <a:ext cx="2951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2808000" y="360000"/>
            <a:ext cx="2951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PITUITARY GLANDS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3"/>
          <a:stretch/>
        </p:blipFill>
        <p:spPr>
          <a:xfrm>
            <a:off x="990360" y="360"/>
            <a:ext cx="685728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457200" y="819150"/>
            <a:ext cx="7559640" cy="40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PITUITARY GLANDS </a:t>
            </a:r>
          </a:p>
          <a:p>
            <a:pPr algn="just">
              <a:lnSpc>
                <a:spcPct val="150000"/>
              </a:lnSpc>
            </a:pPr>
            <a:endParaRPr lang="en-IN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Vasopressin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acts mainly at the kidney and stimulates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resorption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of 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water and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electrolytes by the distal tubules and thereby reduces loss of water through urine (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diuresis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). </a:t>
            </a: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Hence, it is also called as anti-diuretic hormone (ADH).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 impairment affecting synthesis or release of ADH results in a diminished ability of the kidney to conserve water leading to water loss and dehydration. This condition is known as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Diabetes </a:t>
            </a:r>
            <a:r>
              <a:rPr lang="en-IN" sz="1400" b="1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Insipidus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808000" y="360000"/>
            <a:ext cx="2951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2808000" y="360000"/>
            <a:ext cx="2951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PINEAL GLANDS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79"/>
          <p:cNvPicPr/>
          <p:nvPr/>
        </p:nvPicPr>
        <p:blipFill>
          <a:blip r:embed="rId3"/>
          <a:srcRect l="5222"/>
          <a:stretch/>
        </p:blipFill>
        <p:spPr>
          <a:xfrm>
            <a:off x="720000" y="936000"/>
            <a:ext cx="5680800" cy="338835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533400" y="895350"/>
            <a:ext cx="6984000" cy="381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pineal gland is located on the dorsal side of forebrain. Pineal secretes a hormone called melatonin. </a:t>
            </a: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just">
              <a:lnSpc>
                <a:spcPct val="150000"/>
              </a:lnSpc>
            </a:pPr>
            <a:endParaRPr lang="en-IN" sz="1400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Melatonin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plays a very important role in the regulation of a 24-hour (diurnal) rhythm of our body.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 example, it helps in maintaining the normal rhythms of sleep-wake cycle, body temperature. </a:t>
            </a: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just">
              <a:lnSpc>
                <a:spcPct val="150000"/>
              </a:lnSpc>
            </a:pPr>
            <a:endParaRPr lang="en-IN" sz="1400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addition, melatonin also influences metabolism, pigmentation, the menstrual cycle as well as our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defense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capability.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2808000" y="360000"/>
            <a:ext cx="2951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85"/>
          <p:cNvPicPr/>
          <p:nvPr/>
        </p:nvPicPr>
        <p:blipFill>
          <a:blip r:embed="rId3"/>
          <a:stretch/>
        </p:blipFill>
        <p:spPr>
          <a:xfrm>
            <a:off x="6042600" y="1460520"/>
            <a:ext cx="2885400" cy="192348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228600" y="361950"/>
            <a:ext cx="5335560" cy="449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THYMUS GLANDS </a:t>
            </a:r>
          </a:p>
          <a:p>
            <a:pPr algn="just">
              <a:lnSpc>
                <a:spcPct val="150000"/>
              </a:lnSpc>
            </a:pPr>
            <a:endParaRPr lang="en-IN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thymus gland is a lobular structure located between lungs behind</a:t>
            </a:r>
            <a:endParaRPr lang="en-IN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sternum on the ventral side of aorta. </a:t>
            </a:r>
          </a:p>
          <a:p>
            <a:pPr algn="just">
              <a:lnSpc>
                <a:spcPct val="150000"/>
              </a:lnSpc>
            </a:pPr>
            <a:endParaRPr lang="en-IN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thymus plays a major role in the development of the immune system. This gland secretes the peptide hormones called </a:t>
            </a:r>
            <a:r>
              <a:rPr lang="en-IN" sz="1400" b="0" strike="noStrike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thymosins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 lang="en-IN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Thymosins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play a major role in the differentiation of T-lymphocytes, which provide cell-mediated immunity. </a:t>
            </a:r>
            <a:r>
              <a:rPr lang="en-IN" sz="18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228600" y="895350"/>
            <a:ext cx="7279200" cy="241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 addition,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thymosins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also promote production of antibodies to provide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humoral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immunity.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Thymus is degenerated in old individuals resulting in a decreased production of </a:t>
            </a:r>
            <a:r>
              <a:rPr lang="en-IN" sz="1400" b="0" strike="noStrike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thymosins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N" sz="1400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 a result, the immune responses of old persons become weak.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76;p16"/>
          <p:cNvPicPr/>
          <p:nvPr/>
        </p:nvPicPr>
        <p:blipFill>
          <a:blip r:embed="rId2"/>
          <a:stretch/>
        </p:blipFill>
        <p:spPr>
          <a:xfrm>
            <a:off x="8208000" y="72000"/>
            <a:ext cx="920880" cy="92088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621360" y="743400"/>
            <a:ext cx="7796520" cy="355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/>
          <a:lstStyle/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THANKING YOU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15000"/>
              </a:lnSpc>
            </a:pPr>
            <a:r>
              <a:rPr lang="en-IN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ODM EDUCATIONAL GROUP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2808000" y="360000"/>
            <a:ext cx="2951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152400" y="742950"/>
            <a:ext cx="6858000" cy="419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 PITUITARY GLANDS </a:t>
            </a:r>
            <a:endParaRPr lang="en-IN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pituitary gland is located in a bony cavity called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sella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tursica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and is attached to hypothalamus by a stalk.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endParaRPr lang="en-IN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It is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divided anatomically into an </a:t>
            </a:r>
            <a:r>
              <a:rPr lang="en-IN" sz="1400" b="1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adenohypophysis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and a </a:t>
            </a:r>
            <a:r>
              <a:rPr lang="en-IN" sz="1400" b="1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neurohypophysis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endParaRPr lang="en-IN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Adenohypophysis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consists of two portions, pars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distalis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and pars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intermedia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. </a:t>
            </a: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Microsoft JhengHei Light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endParaRPr lang="en-IN" sz="1400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Microsoft JhengHei Light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The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pars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distalis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region of pituitary, commonly called anterior pituitary, produces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growth hormone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(GH), </a:t>
            </a:r>
            <a:r>
              <a:rPr lang="en-IN" sz="1400" b="1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prolactin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(PRL),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thyroid stimulating hormone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(TSH), </a:t>
            </a:r>
            <a:r>
              <a:rPr lang="en-IN" sz="1400" b="1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adrenocorticotrophic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 hormone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(ACTH),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luteinizing hormone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(LH) and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follicle stimulating hormone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(FSH).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pic>
        <p:nvPicPr>
          <p:cNvPr id="16386" name="Picture 2" descr="C:\Users\ODMPC037\Desktop\END_pituitar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9550"/>
            <a:ext cx="4279900" cy="4440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/>
        </p:blipFill>
        <p:spPr>
          <a:xfrm>
            <a:off x="1295400" y="895350"/>
            <a:ext cx="3810000" cy="3962400"/>
          </a:xfrm>
          <a:prstGeom prst="rect">
            <a:avLst/>
          </a:prstGeom>
          <a:ln>
            <a:noFill/>
          </a:ln>
        </p:spPr>
      </p:pic>
      <p:pic>
        <p:nvPicPr>
          <p:cNvPr id="5" name="Google Shape;62;p14"/>
          <p:cNvPicPr/>
          <p:nvPr/>
        </p:nvPicPr>
        <p:blipFill>
          <a:blip r:embed="rId3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3168000" y="288000"/>
            <a:ext cx="2951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29800" y="1149120"/>
            <a:ext cx="7737840" cy="11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288000" y="720000"/>
            <a:ext cx="2951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432000" y="2592000"/>
            <a:ext cx="1943640" cy="46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228600" y="361950"/>
            <a:ext cx="6781800" cy="449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 PITUITARY GLANDS </a:t>
            </a:r>
            <a:endParaRPr lang="en-IN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Pars </a:t>
            </a:r>
            <a:r>
              <a:rPr lang="en-IN" sz="1400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Intermedia</a:t>
            </a:r>
            <a:r>
              <a:rPr lang="en-IN" sz="1400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IN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Pars </a:t>
            </a:r>
            <a:r>
              <a:rPr lang="en-IN" sz="1400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intermedia</a:t>
            </a:r>
            <a:r>
              <a:rPr lang="en-IN" sz="1400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secretes only one hormone called </a:t>
            </a:r>
            <a:r>
              <a:rPr lang="en-IN" sz="1400" b="1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melanocyte</a:t>
            </a:r>
            <a:r>
              <a:rPr lang="en-IN" sz="1400" b="1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</a:t>
            </a:r>
            <a:r>
              <a:rPr lang="en-IN" sz="1400" b="1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stimulating hormone</a:t>
            </a:r>
            <a:r>
              <a:rPr lang="en-IN" sz="1400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(MSH). </a:t>
            </a:r>
          </a:p>
          <a:p>
            <a:pPr algn="just">
              <a:lnSpc>
                <a:spcPct val="150000"/>
              </a:lnSpc>
            </a:pPr>
            <a:r>
              <a:rPr lang="en-IN" sz="1400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However, in humans, the pars </a:t>
            </a:r>
            <a:r>
              <a:rPr lang="en-IN" sz="1400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intermedia</a:t>
            </a:r>
            <a:r>
              <a:rPr lang="en-IN" sz="1400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is almost merged with pars </a:t>
            </a:r>
            <a:r>
              <a:rPr lang="en-IN" sz="1400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distalis</a:t>
            </a:r>
            <a:r>
              <a:rPr lang="en-IN" sz="1400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IN" sz="1400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Pars Nervosa </a:t>
            </a:r>
          </a:p>
          <a:p>
            <a:pPr algn="just">
              <a:lnSpc>
                <a:spcPct val="150000"/>
              </a:lnSpc>
            </a:pPr>
            <a:endParaRPr lang="en-IN" sz="1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Neurohypophysis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(pars nervosa) also known as posterior pituitary, stores and releases two hormones called </a:t>
            </a:r>
            <a:r>
              <a:rPr lang="en-IN" sz="1400" b="1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oxytocin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and </a:t>
            </a:r>
            <a:r>
              <a:rPr lang="en-IN" sz="1400" b="1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Berlin Sans FB Demi"/>
                <a:cs typeface="Calibri" pitchFamily="34" charset="0"/>
              </a:rPr>
              <a:t>vasopressin,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which are actually synthesised by the hypothalamus and are transported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axonally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 to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neurohypophysis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JhengHei Light"/>
                <a:cs typeface="Calibri" pitchFamily="34" charset="0"/>
              </a:rPr>
              <a:t>.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304800" y="209550"/>
            <a:ext cx="6858000" cy="464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HORMONES OF PITUITARY GLANDS </a:t>
            </a:r>
            <a:endParaRPr lang="en-IN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JhengHei Light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Over-secretion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of GH stimulates abnormal growth of the body leading to gigantism and low secretion of GH results in stunted growth resulting in pituitary dwarfism. </a:t>
            </a: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JhengHei Light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Excess secretion of growth hormone in adults especially in middle age can result in severe disfigurement (especially of the face) called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Acromegaly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, which may lead to serious complications, and premature death if unchecked. </a:t>
            </a:r>
            <a:endParaRPr lang="en-IN" sz="1400" b="0" strike="noStrike" spc="-1" dirty="0" smtClean="0">
              <a:solidFill>
                <a:srgbClr val="231F20"/>
              </a:solidFill>
              <a:uFill>
                <a:solidFill>
                  <a:srgbClr val="FFFFFF"/>
                </a:solidFill>
              </a:uFill>
              <a:latin typeface="Calibri"/>
              <a:ea typeface="Microsoft JhengHei Light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The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disease is hard to diagnose in the early stages and often goes undetected for many years, until changes in external features become noticeable.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2304000" y="360000"/>
            <a:ext cx="424764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3384000" y="288000"/>
            <a:ext cx="187164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ACROMEGALY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Picture 58"/>
          <p:cNvPicPr/>
          <p:nvPr/>
        </p:nvPicPr>
        <p:blipFill>
          <a:blip r:embed="rId3"/>
          <a:stretch/>
        </p:blipFill>
        <p:spPr>
          <a:xfrm>
            <a:off x="752760" y="863640"/>
            <a:ext cx="7619400" cy="428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304800" y="590550"/>
            <a:ext cx="6692400" cy="434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22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PITUITARY GLANDS </a:t>
            </a:r>
          </a:p>
          <a:p>
            <a:pPr algn="just">
              <a:lnSpc>
                <a:spcPct val="150000"/>
              </a:lnSpc>
            </a:pPr>
            <a:endParaRPr lang="en-IN" sz="2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 err="1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Prolactin</a:t>
            </a:r>
            <a:r>
              <a:rPr lang="en-IN" sz="1400" b="0" strike="noStrike" spc="-1" dirty="0" smtClean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 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regulates the growth of the mammary glands and formation of milk in them.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TSH stimulates the synthesis and secretion of thyroid hormones from the thyroid gland.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ACTH stimulates the synthesis and secretion of steroid hormones called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glucocorticoids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 from the adrenal cortex.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2808000" y="360000"/>
            <a:ext cx="2951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2;p14"/>
          <p:cNvPicPr/>
          <p:nvPr/>
        </p:nvPicPr>
        <p:blipFill>
          <a:blip r:embed="rId2"/>
          <a:stretch/>
        </p:blipFill>
        <p:spPr>
          <a:xfrm>
            <a:off x="8172360" y="62640"/>
            <a:ext cx="921240" cy="72576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864000" y="1152360"/>
            <a:ext cx="7343640" cy="30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LH and FSH stimulate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gonadal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 activity and hence are called </a:t>
            </a:r>
            <a:r>
              <a:rPr lang="en-IN" sz="1400" b="0" strike="noStrike" spc="-1" dirty="0" err="1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gonadotrophins</a:t>
            </a: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In males, LH stimulates the synthesis and secretion of hormones called androgens from testis.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400" b="0" strike="noStrike" spc="-1" dirty="0">
                <a:solidFill>
                  <a:srgbClr val="231F2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JhengHei Light"/>
              </a:rPr>
              <a:t>In males, FSH and androgens regulate spermatogenesis. </a:t>
            </a:r>
            <a:endParaRPr lang="en-IN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en-IN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2808000" y="360000"/>
            <a:ext cx="2951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IN" sz="2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PITUITARY GLANDS </a:t>
            </a:r>
            <a:endParaRPr lang="en-IN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732</Words>
  <Application>LibreOffice/5.1.2.2$Windows_X86_64 LibreOffice_project/d3bf12ecb743fc0d20e0be0c58ca359301eb705f</Application>
  <PresentationFormat>On-screen Show (16:9)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ODMPC037</cp:lastModifiedBy>
  <cp:revision>171</cp:revision>
  <dcterms:modified xsi:type="dcterms:W3CDTF">2020-08-14T09:47:01Z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