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9"/>
  </p:notesMasterIdLst>
  <p:sldIdLst>
    <p:sldId id="256" r:id="rId2"/>
    <p:sldId id="257" r:id="rId3"/>
    <p:sldId id="260" r:id="rId4"/>
    <p:sldId id="261" r:id="rId5"/>
    <p:sldId id="266" r:id="rId6"/>
    <p:sldId id="262" r:id="rId7"/>
    <p:sldId id="263" r:id="rId8"/>
    <p:sldId id="264" r:id="rId9"/>
    <p:sldId id="265" r:id="rId10"/>
    <p:sldId id="267" r:id="rId11"/>
    <p:sldId id="268" r:id="rId12"/>
    <p:sldId id="269" r:id="rId13"/>
    <p:sldId id="270" r:id="rId14"/>
    <p:sldId id="271" r:id="rId15"/>
    <p:sldId id="272" r:id="rId16"/>
    <p:sldId id="258" r:id="rId17"/>
    <p:sldId id="259" r:id="rId1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p:scale>
          <a:sx n="100" d="100"/>
          <a:sy n="100" d="100"/>
        </p:scale>
        <p:origin x="-498" y="60"/>
      </p:cViewPr>
      <p:guideLst>
        <p:guide orient="horz" pos="162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 xmlns:p14="http://schemas.microsoft.com/office/powerpoint/2010/main"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9.jpeg"/></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10.jpeg"/></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1.jpeg"/><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4.png"/><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6.jpeg"/><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400050" y="349050"/>
            <a:ext cx="7734300" cy="1930800"/>
          </a:xfrm>
          <a:prstGeom prst="rect">
            <a:avLst/>
          </a:prstGeom>
          <a:noFill/>
          <a:ln>
            <a:noFill/>
          </a:ln>
        </p:spPr>
        <p:txBody>
          <a:bodyPr spcFirstLastPara="1" wrap="square" lIns="91425" tIns="91425" rIns="91425" bIns="91425" anchor="t" anchorCtr="0">
            <a:noAutofit/>
          </a:bodyPr>
          <a:lstStyle/>
          <a:p>
            <a:pPr lvl="0" algn="ctr">
              <a:buSzPts val="3100"/>
            </a:pPr>
            <a:r>
              <a:rPr lang="en-IN" sz="3000" b="1" dirty="0" smtClean="0">
                <a:solidFill>
                  <a:srgbClr val="FF0000"/>
                </a:solidFill>
                <a:latin typeface="Calibri"/>
                <a:ea typeface="Calibri"/>
                <a:cs typeface="Calibri"/>
                <a:sym typeface="Calibri"/>
              </a:rPr>
              <a:t>EXCRETORY PRODUCTS AND THEIR ELIMINATION</a:t>
            </a:r>
          </a:p>
          <a:p>
            <a:pPr lvl="0" algn="ctr">
              <a:buSzPts val="3100"/>
            </a:pPr>
            <a:r>
              <a:rPr lang="en-IN" sz="2500" b="1" dirty="0" smtClean="0">
                <a:solidFill>
                  <a:schemeClr val="tx1"/>
                </a:solidFill>
                <a:latin typeface="Calibri"/>
                <a:ea typeface="Calibri"/>
                <a:cs typeface="Calibri"/>
                <a:sym typeface="Calibri"/>
              </a:rPr>
              <a:t>INTRODUCTION &amp; MODES OF EXCRETION,HUMAN EXCRETORY SYSTEM</a:t>
            </a:r>
            <a:endParaRPr lang="en-IN" sz="2500" b="0" i="0" u="none" strike="noStrike" cap="none" dirty="0">
              <a:solidFill>
                <a:schemeClr val="tx1"/>
              </a:solidFill>
              <a:latin typeface="Calibri"/>
              <a:ea typeface="Calibri"/>
              <a:cs typeface="Calibri"/>
              <a:sym typeface="Calibri"/>
            </a:endParaRPr>
          </a:p>
        </p:txBody>
      </p:sp>
      <p:sp>
        <p:nvSpPr>
          <p:cNvPr id="57" name="Google Shape;57;p13"/>
          <p:cNvSpPr txBox="1"/>
          <p:nvPr/>
        </p:nvSpPr>
        <p:spPr>
          <a:xfrm>
            <a:off x="1718321" y="2553076"/>
            <a:ext cx="6921825"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BIOLOGY</a:t>
            </a:r>
            <a:endParaRPr b="1" smtClean="0"/>
          </a:p>
          <a:p>
            <a:r>
              <a:rPr lang="en" b="1" dirty="0" smtClean="0"/>
              <a:t>CHAPTER NUMBER: </a:t>
            </a:r>
            <a:r>
              <a:rPr lang="en" b="1" dirty="0" smtClean="0"/>
              <a:t>19</a:t>
            </a:r>
            <a:r>
              <a:rPr lang="en-IN" b="1" dirty="0" smtClean="0"/>
              <a:t> </a:t>
            </a:r>
            <a:endParaRPr b="1" smtClean="0"/>
          </a:p>
          <a:p>
            <a:pPr lvl="0"/>
            <a:r>
              <a:rPr lang="en" b="1" dirty="0" smtClean="0"/>
              <a:t>CHAPTER </a:t>
            </a:r>
            <a:r>
              <a:rPr lang="en" b="1" dirty="0"/>
              <a:t>NAME </a:t>
            </a:r>
            <a:r>
              <a:rPr lang="en" b="1" dirty="0" smtClean="0"/>
              <a:t>:</a:t>
            </a:r>
            <a:r>
              <a:rPr lang="en-IN" b="1" dirty="0" smtClean="0"/>
              <a:t> EXCRETORY PRODUCTS AND THEIR ELEMINATION</a:t>
            </a:r>
            <a:endParaRPr b="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latin typeface="Calibri" pitchFamily="34" charset="0"/>
                <a:cs typeface="Calibri" pitchFamily="34" charset="0"/>
              </a:rPr>
              <a:t>Structure of kidney</a:t>
            </a:r>
          </a:p>
        </p:txBody>
      </p:sp>
      <p:sp>
        <p:nvSpPr>
          <p:cNvPr id="64" name="Google Shape;64;p14"/>
          <p:cNvSpPr txBox="1"/>
          <p:nvPr/>
        </p:nvSpPr>
        <p:spPr>
          <a:xfrm>
            <a:off x="282200" y="789586"/>
            <a:ext cx="5356600" cy="3472230"/>
          </a:xfrm>
          <a:prstGeom prst="rect">
            <a:avLst/>
          </a:prstGeom>
          <a:noFill/>
          <a:ln>
            <a:noFill/>
          </a:ln>
        </p:spPr>
        <p:txBody>
          <a:bodyPr spcFirstLastPara="1" wrap="square" lIns="91425" tIns="91425" rIns="91425" bIns="91425" anchor="t" anchorCtr="0">
            <a:noAutofit/>
          </a:bodyPr>
          <a:lstStyle/>
          <a:p>
            <a:pPr lvl="0">
              <a:spcAft>
                <a:spcPts val="600"/>
              </a:spcAft>
              <a:buSzPts val="1400"/>
              <a:buFont typeface="Arial" pitchFamily="34" charset="0"/>
              <a:buChar char="•"/>
            </a:pPr>
            <a:r>
              <a:rPr lang="en-IN" dirty="0" smtClean="0">
                <a:latin typeface="Calibri"/>
                <a:ea typeface="Calibri"/>
                <a:cs typeface="Calibri"/>
                <a:sym typeface="Calibri"/>
              </a:rPr>
              <a:t>Kidneys are bean-shaped structures located on either side of the backbone and are protected by the ribs and muscles of the back.</a:t>
            </a:r>
          </a:p>
          <a:p>
            <a:pPr lvl="0">
              <a:spcAft>
                <a:spcPts val="600"/>
              </a:spcAft>
              <a:buSzPts val="1400"/>
              <a:buFont typeface="Arial" pitchFamily="34" charset="0"/>
              <a:buChar char="•"/>
            </a:pPr>
            <a:r>
              <a:rPr lang="en-IN" dirty="0" smtClean="0">
                <a:latin typeface="Calibri"/>
                <a:ea typeface="Calibri"/>
                <a:cs typeface="Calibri"/>
                <a:sym typeface="Calibri"/>
              </a:rPr>
              <a:t> Each human adult kidney has a length of 10-12 cm, a width of 5-7 cm and weighs around 120-170g.</a:t>
            </a:r>
          </a:p>
          <a:p>
            <a:pPr lvl="0">
              <a:spcAft>
                <a:spcPts val="600"/>
              </a:spcAft>
              <a:buSzPts val="1400"/>
              <a:buFont typeface="Arial" pitchFamily="34" charset="0"/>
              <a:buChar char="•"/>
            </a:pPr>
            <a:r>
              <a:rPr lang="en-IN" dirty="0" smtClean="0">
                <a:latin typeface="Calibri"/>
                <a:ea typeface="Calibri"/>
                <a:cs typeface="Calibri"/>
                <a:sym typeface="Calibri"/>
              </a:rPr>
              <a:t>The kidneys have an inner concave structure. </a:t>
            </a:r>
          </a:p>
          <a:p>
            <a:pPr lvl="0">
              <a:spcAft>
                <a:spcPts val="600"/>
              </a:spcAft>
              <a:buSzPts val="1400"/>
              <a:buFont typeface="Arial" pitchFamily="34" charset="0"/>
              <a:buChar char="•"/>
            </a:pPr>
            <a:r>
              <a:rPr lang="en-IN" dirty="0" smtClean="0">
                <a:latin typeface="Calibri"/>
                <a:ea typeface="Calibri"/>
                <a:cs typeface="Calibri"/>
                <a:sym typeface="Calibri"/>
              </a:rPr>
              <a:t>The blood vessels, </a:t>
            </a:r>
            <a:r>
              <a:rPr lang="en-IN" dirty="0" err="1" smtClean="0">
                <a:latin typeface="Calibri"/>
                <a:ea typeface="Calibri"/>
                <a:cs typeface="Calibri"/>
                <a:sym typeface="Calibri"/>
              </a:rPr>
              <a:t>ureter</a:t>
            </a:r>
            <a:r>
              <a:rPr lang="en-IN" dirty="0" smtClean="0">
                <a:latin typeface="Calibri"/>
                <a:ea typeface="Calibri"/>
                <a:cs typeface="Calibri"/>
                <a:sym typeface="Calibri"/>
              </a:rPr>
              <a:t> and nerves enter the kidneys through the </a:t>
            </a:r>
            <a:r>
              <a:rPr lang="en-IN" dirty="0" err="1" smtClean="0">
                <a:latin typeface="Calibri"/>
                <a:ea typeface="Calibri"/>
                <a:cs typeface="Calibri"/>
                <a:sym typeface="Calibri"/>
              </a:rPr>
              <a:t>hilum</a:t>
            </a:r>
            <a:r>
              <a:rPr lang="en-IN" dirty="0" smtClean="0">
                <a:latin typeface="Calibri"/>
                <a:ea typeface="Calibri"/>
                <a:cs typeface="Calibri"/>
                <a:sym typeface="Calibri"/>
              </a:rPr>
              <a:t>, which is a notch at the inner concave surface of the kidney. </a:t>
            </a:r>
          </a:p>
          <a:p>
            <a:pPr lvl="0">
              <a:spcAft>
                <a:spcPts val="600"/>
              </a:spcAft>
              <a:buSzPts val="1400"/>
              <a:buFont typeface="Arial" pitchFamily="34" charset="0"/>
              <a:buChar char="•"/>
            </a:pPr>
            <a:r>
              <a:rPr lang="en-IN" dirty="0" smtClean="0">
                <a:latin typeface="Calibri"/>
                <a:ea typeface="Calibri"/>
                <a:cs typeface="Calibri"/>
                <a:sym typeface="Calibri"/>
              </a:rPr>
              <a:t>The renal pelvis, a large funnel-shaped space is present inner to the </a:t>
            </a:r>
            <a:r>
              <a:rPr lang="en-IN" dirty="0" err="1" smtClean="0">
                <a:latin typeface="Calibri"/>
                <a:ea typeface="Calibri"/>
                <a:cs typeface="Calibri"/>
                <a:sym typeface="Calibri"/>
              </a:rPr>
              <a:t>hilum</a:t>
            </a:r>
            <a:r>
              <a:rPr lang="en-IN" dirty="0" smtClean="0">
                <a:latin typeface="Calibri"/>
                <a:ea typeface="Calibri"/>
                <a:cs typeface="Calibri"/>
                <a:sym typeface="Calibri"/>
              </a:rPr>
              <a:t>, is has many projections known as calyces.</a:t>
            </a:r>
          </a:p>
          <a:p>
            <a:pPr lvl="0">
              <a:spcAft>
                <a:spcPts val="600"/>
              </a:spcAft>
              <a:buSzPts val="1400"/>
              <a:buFont typeface="Arial" pitchFamily="34" charset="0"/>
              <a:buChar char="•"/>
            </a:pPr>
            <a:r>
              <a:rPr lang="en-IN" dirty="0" smtClean="0">
                <a:latin typeface="Calibri"/>
                <a:ea typeface="Calibri"/>
                <a:cs typeface="Calibri"/>
                <a:sym typeface="Calibri"/>
              </a:rPr>
              <a:t>The outer layer is called the capsule. Inside the kidney, there are two zones- the outer zone is the cortex and the inner zone is the medulla.</a:t>
            </a:r>
          </a:p>
          <a:p>
            <a:pPr>
              <a:spcAft>
                <a:spcPts val="600"/>
              </a:spcAft>
              <a:buSzPts val="1400"/>
              <a:buFont typeface="Arial" pitchFamily="34" charset="0"/>
              <a:buChar char="•"/>
            </a:pPr>
            <a:r>
              <a:rPr lang="en-IN" dirty="0" smtClean="0">
                <a:latin typeface="Calibri"/>
                <a:ea typeface="Calibri"/>
                <a:cs typeface="Calibri"/>
                <a:sym typeface="Calibri"/>
              </a:rPr>
              <a:t>The cortex extends in between the </a:t>
            </a:r>
            <a:r>
              <a:rPr lang="en-IN" dirty="0" err="1" smtClean="0">
                <a:latin typeface="Calibri"/>
                <a:ea typeface="Calibri"/>
                <a:cs typeface="Calibri"/>
                <a:sym typeface="Calibri"/>
              </a:rPr>
              <a:t>medullary</a:t>
            </a:r>
            <a:r>
              <a:rPr lang="en-IN" dirty="0" smtClean="0">
                <a:latin typeface="Calibri"/>
                <a:ea typeface="Calibri"/>
                <a:cs typeface="Calibri"/>
                <a:sym typeface="Calibri"/>
              </a:rPr>
              <a:t> pyramids as renal columns called Columns of </a:t>
            </a:r>
            <a:r>
              <a:rPr lang="en-IN" dirty="0" err="1" smtClean="0">
                <a:latin typeface="Calibri"/>
                <a:ea typeface="Calibri"/>
                <a:cs typeface="Calibri"/>
                <a:sym typeface="Calibri"/>
              </a:rPr>
              <a:t>Bertini</a:t>
            </a:r>
            <a:r>
              <a:rPr lang="en-IN" dirty="0" smtClean="0">
                <a:latin typeface="Calibri"/>
                <a:ea typeface="Calibri"/>
                <a:cs typeface="Calibri"/>
                <a:sym typeface="Calibri"/>
              </a:rPr>
              <a:t>. </a:t>
            </a:r>
          </a:p>
          <a:p>
            <a:pPr>
              <a:spcAft>
                <a:spcPts val="600"/>
              </a:spcAft>
              <a:buSzPts val="1400"/>
              <a:buFont typeface="Arial" pitchFamily="34" charset="0"/>
              <a:buChar char="•"/>
            </a:pPr>
            <a:r>
              <a:rPr lang="en-IN" dirty="0" smtClean="0">
                <a:latin typeface="Calibri"/>
                <a:ea typeface="Calibri"/>
                <a:cs typeface="Calibri"/>
                <a:sym typeface="Calibri"/>
              </a:rPr>
              <a:t>Each kidney has nearly one million complex tubular structures called </a:t>
            </a:r>
            <a:r>
              <a:rPr lang="en-IN" dirty="0" err="1" smtClean="0">
                <a:latin typeface="Calibri"/>
                <a:ea typeface="Calibri"/>
                <a:cs typeface="Calibri"/>
                <a:sym typeface="Calibri"/>
              </a:rPr>
              <a:t>nephrons</a:t>
            </a:r>
            <a:r>
              <a:rPr lang="en-IN" dirty="0" smtClean="0">
                <a:latin typeface="Calibri"/>
                <a:ea typeface="Calibri"/>
                <a:cs typeface="Calibri"/>
                <a:sym typeface="Calibri"/>
              </a:rPr>
              <a:t> , which are the functional units.</a:t>
            </a:r>
          </a:p>
          <a:p>
            <a:pPr>
              <a:spcAft>
                <a:spcPts val="600"/>
              </a:spcAft>
              <a:buSzPts val="1400"/>
              <a:buFont typeface="Arial" pitchFamily="34" charset="0"/>
              <a:buChar char="•"/>
            </a:pPr>
            <a:r>
              <a:rPr lang="en-IN" dirty="0" smtClean="0">
                <a:latin typeface="Calibri"/>
                <a:ea typeface="Calibri"/>
                <a:cs typeface="Calibri"/>
                <a:sym typeface="Calibri"/>
              </a:rPr>
              <a:t>Each </a:t>
            </a:r>
            <a:r>
              <a:rPr lang="en-IN" dirty="0" err="1" smtClean="0">
                <a:latin typeface="Calibri"/>
                <a:ea typeface="Calibri"/>
                <a:cs typeface="Calibri"/>
                <a:sym typeface="Calibri"/>
              </a:rPr>
              <a:t>nephron</a:t>
            </a:r>
            <a:r>
              <a:rPr lang="en-IN" dirty="0" smtClean="0">
                <a:latin typeface="Calibri"/>
                <a:ea typeface="Calibri"/>
                <a:cs typeface="Calibri"/>
                <a:sym typeface="Calibri"/>
              </a:rPr>
              <a:t> has two parts – the </a:t>
            </a:r>
            <a:r>
              <a:rPr lang="en-IN" dirty="0" err="1" smtClean="0">
                <a:latin typeface="Calibri"/>
                <a:ea typeface="Calibri"/>
                <a:cs typeface="Calibri"/>
                <a:sym typeface="Calibri"/>
              </a:rPr>
              <a:t>glomerulus</a:t>
            </a:r>
            <a:r>
              <a:rPr lang="en-IN" dirty="0" smtClean="0">
                <a:latin typeface="Calibri"/>
                <a:ea typeface="Calibri"/>
                <a:cs typeface="Calibri"/>
                <a:sym typeface="Calibri"/>
              </a:rPr>
              <a:t> and the renal tubule.</a:t>
            </a:r>
          </a:p>
        </p:txBody>
      </p:sp>
      <p:pic>
        <p:nvPicPr>
          <p:cNvPr id="45058" name="Picture 2" descr="Equine Biology: The Urinary and Excretory System Diagram | Quizlet"/>
          <p:cNvPicPr>
            <a:picLocks noChangeAspect="1" noChangeArrowheads="1"/>
          </p:cNvPicPr>
          <p:nvPr/>
        </p:nvPicPr>
        <p:blipFill>
          <a:blip r:embed="rId4"/>
          <a:srcRect b="4657"/>
          <a:stretch>
            <a:fillRect/>
          </a:stretch>
        </p:blipFill>
        <p:spPr bwMode="auto">
          <a:xfrm>
            <a:off x="5610225" y="1066800"/>
            <a:ext cx="3429000" cy="3781425"/>
          </a:xfrm>
          <a:prstGeom prst="rect">
            <a:avLst/>
          </a:prstGeom>
          <a:noFill/>
          <a:ln>
            <a:solidFill>
              <a:schemeClr val="tx1"/>
            </a:solidFill>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329825" y="161225"/>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err="1" smtClean="0">
                <a:solidFill>
                  <a:srgbClr val="FF0000"/>
                </a:solidFill>
                <a:latin typeface="Calibri" pitchFamily="34" charset="0"/>
                <a:cs typeface="Calibri" pitchFamily="34" charset="0"/>
              </a:rPr>
              <a:t>Nephron</a:t>
            </a:r>
            <a:endParaRPr lang="en-IN" sz="2200" b="1" dirty="0" smtClean="0">
              <a:solidFill>
                <a:srgbClr val="FF0000"/>
              </a:solidFill>
              <a:latin typeface="Calibri" pitchFamily="34" charset="0"/>
              <a:cs typeface="Calibri" pitchFamily="34" charset="0"/>
            </a:endParaRPr>
          </a:p>
        </p:txBody>
      </p:sp>
      <p:sp>
        <p:nvSpPr>
          <p:cNvPr id="64" name="Google Shape;64;p14"/>
          <p:cNvSpPr txBox="1"/>
          <p:nvPr/>
        </p:nvSpPr>
        <p:spPr>
          <a:xfrm>
            <a:off x="272675" y="903886"/>
            <a:ext cx="3661150" cy="4030064"/>
          </a:xfrm>
          <a:prstGeom prst="rect">
            <a:avLst/>
          </a:prstGeom>
          <a:noFill/>
          <a:ln>
            <a:noFill/>
          </a:ln>
        </p:spPr>
        <p:txBody>
          <a:bodyPr spcFirstLastPara="1" wrap="square" lIns="91425" tIns="91425" rIns="91425" bIns="91425" anchor="t" anchorCtr="0">
            <a:noAutofit/>
          </a:bodyPr>
          <a:lstStyle/>
          <a:p>
            <a:pPr lvl="0">
              <a:spcAft>
                <a:spcPts val="600"/>
              </a:spcAft>
              <a:buSzPts val="1400"/>
            </a:pPr>
            <a:r>
              <a:rPr lang="en-IN" b="1" dirty="0" smtClean="0">
                <a:latin typeface="Calibri"/>
                <a:ea typeface="Calibri"/>
                <a:cs typeface="Calibri"/>
                <a:sym typeface="Calibri"/>
              </a:rPr>
              <a:t>What is </a:t>
            </a:r>
            <a:r>
              <a:rPr lang="en-IN" b="1" dirty="0" err="1" smtClean="0">
                <a:latin typeface="Calibri"/>
                <a:ea typeface="Calibri"/>
                <a:cs typeface="Calibri"/>
                <a:sym typeface="Calibri"/>
              </a:rPr>
              <a:t>Nephron</a:t>
            </a:r>
            <a:r>
              <a:rPr lang="en-IN" b="1" dirty="0" smtClean="0">
                <a:latin typeface="Calibri"/>
                <a:ea typeface="Calibri"/>
                <a:cs typeface="Calibri"/>
                <a:sym typeface="Calibri"/>
              </a:rPr>
              <a:t>?</a:t>
            </a:r>
          </a:p>
          <a:p>
            <a:pPr lvl="0">
              <a:spcAft>
                <a:spcPts val="600"/>
              </a:spcAft>
              <a:buSzPts val="1400"/>
              <a:buFont typeface="Arial" pitchFamily="34" charset="0"/>
              <a:buChar char="•"/>
            </a:pPr>
            <a:r>
              <a:rPr lang="en-IN" dirty="0" smtClean="0">
                <a:latin typeface="Calibri"/>
                <a:ea typeface="Calibri"/>
                <a:cs typeface="Calibri"/>
                <a:sym typeface="Calibri"/>
              </a:rPr>
              <a:t>A </a:t>
            </a:r>
            <a:r>
              <a:rPr lang="en-IN" dirty="0" err="1" smtClean="0">
                <a:latin typeface="Calibri"/>
                <a:ea typeface="Calibri"/>
                <a:cs typeface="Calibri"/>
                <a:sym typeface="Calibri"/>
              </a:rPr>
              <a:t>nephron</a:t>
            </a:r>
            <a:r>
              <a:rPr lang="en-IN" dirty="0" smtClean="0">
                <a:latin typeface="Calibri"/>
                <a:ea typeface="Calibri"/>
                <a:cs typeface="Calibri"/>
                <a:sym typeface="Calibri"/>
              </a:rPr>
              <a:t> is the basic structural and functional unit of the kidney. They are the microscopic structure composed of a renal corpuscle and a renal tubule.</a:t>
            </a:r>
          </a:p>
          <a:p>
            <a:pPr lvl="0">
              <a:spcAft>
                <a:spcPts val="600"/>
              </a:spcAft>
              <a:buSzPts val="1400"/>
              <a:buFont typeface="Arial" pitchFamily="34" charset="0"/>
              <a:buChar char="•"/>
            </a:pPr>
            <a:endParaRPr lang="en-IN" dirty="0" smtClean="0">
              <a:latin typeface="Calibri"/>
              <a:ea typeface="Calibri"/>
              <a:cs typeface="Calibri"/>
              <a:sym typeface="Calibri"/>
            </a:endParaRPr>
          </a:p>
          <a:p>
            <a:pPr lvl="0">
              <a:spcAft>
                <a:spcPts val="600"/>
              </a:spcAft>
              <a:buSzPts val="1400"/>
              <a:buFont typeface="Arial" pitchFamily="34" charset="0"/>
              <a:buChar char="•"/>
            </a:pPr>
            <a:r>
              <a:rPr lang="en-IN" dirty="0" smtClean="0">
                <a:latin typeface="Calibri"/>
                <a:ea typeface="Calibri"/>
                <a:cs typeface="Calibri"/>
                <a:sym typeface="Calibri"/>
              </a:rPr>
              <a:t> The word </a:t>
            </a:r>
            <a:r>
              <a:rPr lang="en-IN" dirty="0" err="1" smtClean="0">
                <a:latin typeface="Calibri"/>
                <a:ea typeface="Calibri"/>
                <a:cs typeface="Calibri"/>
                <a:sym typeface="Calibri"/>
              </a:rPr>
              <a:t>nephron</a:t>
            </a:r>
            <a:r>
              <a:rPr lang="en-IN" dirty="0" smtClean="0">
                <a:latin typeface="Calibri"/>
                <a:ea typeface="Calibri"/>
                <a:cs typeface="Calibri"/>
                <a:sym typeface="Calibri"/>
              </a:rPr>
              <a:t> is derived from the Greek word – </a:t>
            </a:r>
            <a:r>
              <a:rPr lang="en-IN" dirty="0" err="1" smtClean="0">
                <a:latin typeface="Calibri"/>
                <a:ea typeface="Calibri"/>
                <a:cs typeface="Calibri"/>
                <a:sym typeface="Calibri"/>
              </a:rPr>
              <a:t>nephros</a:t>
            </a:r>
            <a:r>
              <a:rPr lang="en-IN" dirty="0" smtClean="0">
                <a:latin typeface="Calibri"/>
                <a:ea typeface="Calibri"/>
                <a:cs typeface="Calibri"/>
                <a:sym typeface="Calibri"/>
              </a:rPr>
              <a:t>, meaning kidney. There are about millions of </a:t>
            </a:r>
            <a:r>
              <a:rPr lang="en-IN" dirty="0" err="1" smtClean="0">
                <a:latin typeface="Calibri"/>
                <a:ea typeface="Calibri"/>
                <a:cs typeface="Calibri"/>
                <a:sym typeface="Calibri"/>
              </a:rPr>
              <a:t>nephrons</a:t>
            </a:r>
            <a:r>
              <a:rPr lang="en-IN" dirty="0" smtClean="0">
                <a:latin typeface="Calibri"/>
                <a:ea typeface="Calibri"/>
                <a:cs typeface="Calibri"/>
                <a:sym typeface="Calibri"/>
              </a:rPr>
              <a:t> in each human kidney.</a:t>
            </a:r>
          </a:p>
          <a:p>
            <a:pPr lvl="0">
              <a:spcAft>
                <a:spcPts val="600"/>
              </a:spcAft>
              <a:buSzPts val="1400"/>
            </a:pPr>
            <a:endParaRPr lang="en-IN" dirty="0" smtClean="0">
              <a:latin typeface="Calibri"/>
              <a:ea typeface="Calibri"/>
              <a:cs typeface="Calibri"/>
              <a:sym typeface="Calibri"/>
            </a:endParaRPr>
          </a:p>
          <a:p>
            <a:pPr lvl="0">
              <a:spcAft>
                <a:spcPts val="600"/>
              </a:spcAft>
              <a:buSzPts val="1400"/>
              <a:buFont typeface="Arial" pitchFamily="34" charset="0"/>
              <a:buChar char="•"/>
            </a:pPr>
            <a:r>
              <a:rPr lang="en-IN" dirty="0" smtClean="0">
                <a:latin typeface="Calibri"/>
                <a:ea typeface="Calibri"/>
                <a:cs typeface="Calibri"/>
                <a:sym typeface="Calibri"/>
              </a:rPr>
              <a:t>The structure of </a:t>
            </a:r>
            <a:r>
              <a:rPr lang="en-IN" dirty="0" err="1" smtClean="0">
                <a:latin typeface="Calibri"/>
                <a:ea typeface="Calibri"/>
                <a:cs typeface="Calibri"/>
                <a:sym typeface="Calibri"/>
              </a:rPr>
              <a:t>nephron</a:t>
            </a:r>
            <a:r>
              <a:rPr lang="en-IN" dirty="0" smtClean="0">
                <a:latin typeface="Calibri"/>
                <a:ea typeface="Calibri"/>
                <a:cs typeface="Calibri"/>
                <a:sym typeface="Calibri"/>
              </a:rPr>
              <a:t> comprises two major portions:</a:t>
            </a:r>
          </a:p>
          <a:p>
            <a:pPr marL="342900" lvl="0" indent="-74613">
              <a:spcAft>
                <a:spcPts val="600"/>
              </a:spcAft>
              <a:buSzPts val="1400"/>
              <a:buFont typeface="+mj-lt"/>
              <a:buAutoNum type="alphaLcPeriod"/>
            </a:pPr>
            <a:r>
              <a:rPr lang="en-IN" dirty="0" smtClean="0">
                <a:latin typeface="Calibri"/>
                <a:ea typeface="Calibri"/>
                <a:cs typeface="Calibri"/>
                <a:sym typeface="Calibri"/>
              </a:rPr>
              <a:t>Renal Tubule</a:t>
            </a:r>
          </a:p>
          <a:p>
            <a:pPr marL="342900" lvl="0" indent="-74613">
              <a:spcAft>
                <a:spcPts val="600"/>
              </a:spcAft>
              <a:buSzPts val="1400"/>
              <a:buFont typeface="+mj-lt"/>
              <a:buAutoNum type="alphaLcPeriod"/>
            </a:pPr>
            <a:r>
              <a:rPr lang="en-IN" dirty="0" smtClean="0">
                <a:latin typeface="Calibri"/>
                <a:ea typeface="Calibri"/>
                <a:cs typeface="Calibri"/>
                <a:sym typeface="Calibri"/>
              </a:rPr>
              <a:t>Renal Corpuscle</a:t>
            </a:r>
          </a:p>
          <a:p>
            <a:pPr marL="342900" lvl="0" indent="-74613">
              <a:spcAft>
                <a:spcPts val="600"/>
              </a:spcAft>
              <a:buSzPts val="1400"/>
            </a:pPr>
            <a:endParaRPr lang="en-IN" dirty="0" smtClean="0">
              <a:latin typeface="Calibri"/>
              <a:ea typeface="Calibri"/>
              <a:cs typeface="Calibri"/>
              <a:sym typeface="Calibri"/>
            </a:endParaRPr>
          </a:p>
          <a:p>
            <a:pPr marL="342900" lvl="0" indent="-74613">
              <a:spcAft>
                <a:spcPts val="600"/>
              </a:spcAft>
              <a:buSzPts val="1400"/>
            </a:pPr>
            <a:endParaRPr lang="en-IN" dirty="0" smtClean="0">
              <a:latin typeface="Calibri"/>
              <a:ea typeface="Calibri"/>
              <a:cs typeface="Calibri"/>
              <a:sym typeface="Calibri"/>
            </a:endParaRPr>
          </a:p>
        </p:txBody>
      </p:sp>
      <p:pic>
        <p:nvPicPr>
          <p:cNvPr id="43010" name="Picture 2" descr="Structure and Function of the Nephron - A Plus Topper"/>
          <p:cNvPicPr>
            <a:picLocks noChangeAspect="1" noChangeArrowheads="1"/>
          </p:cNvPicPr>
          <p:nvPr/>
        </p:nvPicPr>
        <p:blipFill>
          <a:blip r:embed="rId4"/>
          <a:srcRect/>
          <a:stretch>
            <a:fillRect/>
          </a:stretch>
        </p:blipFill>
        <p:spPr bwMode="auto">
          <a:xfrm>
            <a:off x="4257675" y="852078"/>
            <a:ext cx="3813175" cy="4045360"/>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latin typeface="Calibri" pitchFamily="34" charset="0"/>
                <a:cs typeface="Calibri" pitchFamily="34" charset="0"/>
              </a:rPr>
              <a:t>Renal Corpuscle</a:t>
            </a:r>
          </a:p>
        </p:txBody>
      </p:sp>
      <p:sp>
        <p:nvSpPr>
          <p:cNvPr id="64" name="Google Shape;64;p14"/>
          <p:cNvSpPr txBox="1"/>
          <p:nvPr/>
        </p:nvSpPr>
        <p:spPr>
          <a:xfrm>
            <a:off x="348875" y="875310"/>
            <a:ext cx="4556500" cy="4001489"/>
          </a:xfrm>
          <a:prstGeom prst="rect">
            <a:avLst/>
          </a:prstGeom>
          <a:noFill/>
          <a:ln>
            <a:noFill/>
          </a:ln>
        </p:spPr>
        <p:txBody>
          <a:bodyPr spcFirstLastPara="1" wrap="square" lIns="91425" tIns="91425" rIns="91425" bIns="91425" anchor="t" anchorCtr="0">
            <a:noAutofit/>
          </a:bodyPr>
          <a:lstStyle/>
          <a:p>
            <a:pPr>
              <a:spcAft>
                <a:spcPts val="600"/>
              </a:spcAft>
              <a:buFont typeface="Arial" pitchFamily="34" charset="0"/>
              <a:buChar char="•"/>
            </a:pPr>
            <a:r>
              <a:rPr lang="en-IN" dirty="0" smtClean="0">
                <a:latin typeface="Calibri" pitchFamily="34" charset="0"/>
              </a:rPr>
              <a:t>The renal corpuscle consists of a </a:t>
            </a:r>
            <a:r>
              <a:rPr lang="en-IN" dirty="0" err="1" smtClean="0">
                <a:latin typeface="Calibri" pitchFamily="34" charset="0"/>
              </a:rPr>
              <a:t>glomerulus</a:t>
            </a:r>
            <a:r>
              <a:rPr lang="en-IN" dirty="0" smtClean="0">
                <a:latin typeface="Calibri" pitchFamily="34" charset="0"/>
              </a:rPr>
              <a:t> surrounded by a Bowman’s capsule. </a:t>
            </a:r>
          </a:p>
          <a:p>
            <a:pPr>
              <a:spcAft>
                <a:spcPts val="600"/>
              </a:spcAft>
              <a:buFont typeface="Arial" pitchFamily="34" charset="0"/>
              <a:buChar char="•"/>
            </a:pPr>
            <a:r>
              <a:rPr lang="en-IN" dirty="0" smtClean="0">
                <a:latin typeface="Calibri" pitchFamily="34" charset="0"/>
              </a:rPr>
              <a:t>The </a:t>
            </a:r>
            <a:r>
              <a:rPr lang="en-IN" dirty="0" err="1" smtClean="0">
                <a:latin typeface="Calibri" pitchFamily="34" charset="0"/>
              </a:rPr>
              <a:t>glomerulus</a:t>
            </a:r>
            <a:r>
              <a:rPr lang="en-IN" dirty="0" smtClean="0">
                <a:latin typeface="Calibri" pitchFamily="34" charset="0"/>
              </a:rPr>
              <a:t> arises from an afferent arteriole and empties into an efferent arteriole. </a:t>
            </a:r>
          </a:p>
          <a:p>
            <a:pPr>
              <a:spcAft>
                <a:spcPts val="600"/>
              </a:spcAft>
              <a:buFont typeface="Arial" pitchFamily="34" charset="0"/>
              <a:buChar char="•"/>
            </a:pPr>
            <a:r>
              <a:rPr lang="en-IN" dirty="0" smtClean="0">
                <a:latin typeface="Calibri" pitchFamily="34" charset="0"/>
              </a:rPr>
              <a:t>The smaller diameter of an efferent arteriole helps to maintain high blood pressure in the </a:t>
            </a:r>
            <a:r>
              <a:rPr lang="en-IN" dirty="0" err="1" smtClean="0">
                <a:latin typeface="Calibri" pitchFamily="34" charset="0"/>
              </a:rPr>
              <a:t>glomerulus</a:t>
            </a:r>
            <a:r>
              <a:rPr lang="en-IN" dirty="0" smtClean="0">
                <a:latin typeface="Calibri" pitchFamily="34" charset="0"/>
              </a:rPr>
              <a:t>.</a:t>
            </a:r>
          </a:p>
          <a:p>
            <a:pPr>
              <a:spcAft>
                <a:spcPts val="600"/>
              </a:spcAft>
            </a:pPr>
            <a:endParaRPr lang="en-IN" dirty="0" smtClean="0">
              <a:latin typeface="Calibri" pitchFamily="34" charset="0"/>
            </a:endParaRPr>
          </a:p>
          <a:p>
            <a:pPr>
              <a:spcAft>
                <a:spcPts val="600"/>
              </a:spcAft>
              <a:buFont typeface="Arial" pitchFamily="34" charset="0"/>
              <a:buChar char="•"/>
            </a:pPr>
            <a:r>
              <a:rPr lang="en-IN" dirty="0" smtClean="0">
                <a:latin typeface="Calibri" pitchFamily="34" charset="0"/>
              </a:rPr>
              <a:t>The Bowman’s capsule is divided into three layers:</a:t>
            </a:r>
          </a:p>
          <a:p>
            <a:pPr marL="342900" indent="-163513">
              <a:spcAft>
                <a:spcPts val="600"/>
              </a:spcAft>
              <a:buFont typeface="+mj-lt"/>
              <a:buAutoNum type="alphaLcPeriod"/>
            </a:pPr>
            <a:r>
              <a:rPr lang="en-IN" b="1" dirty="0" smtClean="0">
                <a:latin typeface="Calibri" pitchFamily="34" charset="0"/>
              </a:rPr>
              <a:t>Outer Parietal layer: </a:t>
            </a:r>
            <a:r>
              <a:rPr lang="en-IN" dirty="0" smtClean="0">
                <a:latin typeface="Calibri" pitchFamily="34" charset="0"/>
              </a:rPr>
              <a:t>It is made up of epithelial cells with minute pores of diameter 12nm.</a:t>
            </a:r>
          </a:p>
          <a:p>
            <a:pPr marL="342900" indent="-163513">
              <a:spcAft>
                <a:spcPts val="600"/>
              </a:spcAft>
              <a:buFont typeface="+mj-lt"/>
              <a:buAutoNum type="alphaLcPeriod"/>
            </a:pPr>
            <a:r>
              <a:rPr lang="en-IN" b="1" dirty="0" smtClean="0">
                <a:latin typeface="Calibri" pitchFamily="34" charset="0"/>
              </a:rPr>
              <a:t>Middle Basement membrane: </a:t>
            </a:r>
            <a:r>
              <a:rPr lang="en-IN" dirty="0" smtClean="0">
                <a:latin typeface="Calibri" pitchFamily="34" charset="0"/>
              </a:rPr>
              <a:t>This layer is selectively permeable.</a:t>
            </a:r>
          </a:p>
          <a:p>
            <a:pPr marL="342900" indent="-163513">
              <a:spcAft>
                <a:spcPts val="600"/>
              </a:spcAft>
              <a:buFont typeface="+mj-lt"/>
              <a:buAutoNum type="alphaLcPeriod"/>
            </a:pPr>
            <a:r>
              <a:rPr lang="en-IN" b="1" dirty="0" smtClean="0">
                <a:latin typeface="Calibri" pitchFamily="34" charset="0"/>
              </a:rPr>
              <a:t>Inner Visceral Layer: </a:t>
            </a:r>
            <a:r>
              <a:rPr lang="en-IN" dirty="0" smtClean="0">
                <a:latin typeface="Calibri" pitchFamily="34" charset="0"/>
              </a:rPr>
              <a:t>It consists of large nucleated cells called </a:t>
            </a:r>
            <a:r>
              <a:rPr lang="en-IN" dirty="0" err="1" smtClean="0">
                <a:latin typeface="Calibri" pitchFamily="34" charset="0"/>
              </a:rPr>
              <a:t>podocytes</a:t>
            </a:r>
            <a:r>
              <a:rPr lang="en-IN" dirty="0" smtClean="0">
                <a:latin typeface="Calibri" pitchFamily="34" charset="0"/>
              </a:rPr>
              <a:t> which bear finger-like projections called </a:t>
            </a:r>
            <a:r>
              <a:rPr lang="en-IN" dirty="0" err="1" smtClean="0">
                <a:latin typeface="Calibri" pitchFamily="34" charset="0"/>
              </a:rPr>
              <a:t>podocel</a:t>
            </a:r>
            <a:r>
              <a:rPr lang="en-IN" dirty="0" smtClean="0">
                <a:latin typeface="Calibri" pitchFamily="34" charset="0"/>
              </a:rPr>
              <a:t>.</a:t>
            </a:r>
          </a:p>
          <a:p>
            <a:pPr marL="342900" lvl="0" indent="-74613">
              <a:spcAft>
                <a:spcPts val="600"/>
              </a:spcAft>
              <a:buSzPts val="1400"/>
            </a:pPr>
            <a:endParaRPr lang="en-IN" dirty="0" smtClean="0">
              <a:latin typeface="Calibri" pitchFamily="34" charset="0"/>
              <a:ea typeface="Calibri"/>
              <a:cs typeface="Calibri"/>
              <a:sym typeface="Calibri"/>
            </a:endParaRPr>
          </a:p>
          <a:p>
            <a:pPr marL="342900" lvl="0" indent="-74613">
              <a:spcAft>
                <a:spcPts val="600"/>
              </a:spcAft>
              <a:buSzPts val="1400"/>
              <a:buFont typeface="+mj-lt"/>
              <a:buAutoNum type="alphaLcPeriod"/>
            </a:pPr>
            <a:endParaRPr lang="en-IN" dirty="0" smtClean="0">
              <a:latin typeface="Calibri" pitchFamily="34" charset="0"/>
              <a:ea typeface="Calibri"/>
              <a:cs typeface="Calibri"/>
              <a:sym typeface="Calibri"/>
            </a:endParaRPr>
          </a:p>
        </p:txBody>
      </p:sp>
      <p:pic>
        <p:nvPicPr>
          <p:cNvPr id="40962" name="Picture 2" descr="draw a well labelled diagram of the renal corpuscle - Biology ..."/>
          <p:cNvPicPr>
            <a:picLocks noChangeAspect="1" noChangeArrowheads="1"/>
          </p:cNvPicPr>
          <p:nvPr/>
        </p:nvPicPr>
        <p:blipFill>
          <a:blip r:embed="rId4"/>
          <a:srcRect/>
          <a:stretch>
            <a:fillRect/>
          </a:stretch>
        </p:blipFill>
        <p:spPr bwMode="auto">
          <a:xfrm>
            <a:off x="4899025" y="915986"/>
            <a:ext cx="3695700" cy="3846513"/>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latin typeface="Calibri" pitchFamily="34" charset="0"/>
                <a:cs typeface="Calibri" pitchFamily="34" charset="0"/>
              </a:rPr>
              <a:t>Renal Tubule</a:t>
            </a:r>
          </a:p>
        </p:txBody>
      </p:sp>
      <p:sp>
        <p:nvSpPr>
          <p:cNvPr id="64" name="Google Shape;64;p14"/>
          <p:cNvSpPr txBox="1"/>
          <p:nvPr/>
        </p:nvSpPr>
        <p:spPr>
          <a:xfrm>
            <a:off x="167900" y="827686"/>
            <a:ext cx="8688300" cy="3472230"/>
          </a:xfrm>
          <a:prstGeom prst="rect">
            <a:avLst/>
          </a:prstGeom>
          <a:noFill/>
          <a:ln>
            <a:noFill/>
          </a:ln>
        </p:spPr>
        <p:txBody>
          <a:bodyPr spcFirstLastPara="1" wrap="square" lIns="91425" tIns="91425" rIns="91425" bIns="91425" anchor="t" anchorCtr="0">
            <a:noAutofit/>
          </a:bodyPr>
          <a:lstStyle/>
          <a:p>
            <a:pPr>
              <a:spcAft>
                <a:spcPts val="600"/>
              </a:spcAft>
              <a:buFont typeface="Arial" pitchFamily="34" charset="0"/>
              <a:buChar char="•"/>
            </a:pPr>
            <a:r>
              <a:rPr lang="en-IN" dirty="0" smtClean="0">
                <a:latin typeface="Calibri" pitchFamily="34" charset="0"/>
              </a:rPr>
              <a:t>The renal tubule is a long and convoluted structure that emerges from the </a:t>
            </a:r>
            <a:r>
              <a:rPr lang="en-IN" dirty="0" err="1" smtClean="0">
                <a:latin typeface="Calibri" pitchFamily="34" charset="0"/>
              </a:rPr>
              <a:t>glomerulus</a:t>
            </a:r>
            <a:r>
              <a:rPr lang="en-IN" dirty="0" smtClean="0">
                <a:latin typeface="Calibri" pitchFamily="34" charset="0"/>
              </a:rPr>
              <a:t> and can be divided into three parts based on function.</a:t>
            </a:r>
          </a:p>
          <a:p>
            <a:pPr>
              <a:spcAft>
                <a:spcPts val="600"/>
              </a:spcAft>
              <a:buFont typeface="Arial" pitchFamily="34" charset="0"/>
              <a:buChar char="•"/>
            </a:pPr>
            <a:r>
              <a:rPr lang="en-IN" dirty="0" smtClean="0">
                <a:latin typeface="Calibri" pitchFamily="34" charset="0"/>
              </a:rPr>
              <a:t>The first part is called the proximal convoluted tubule (PCT) due to its proximity to the </a:t>
            </a:r>
            <a:r>
              <a:rPr lang="en-IN" dirty="0" err="1" smtClean="0">
                <a:latin typeface="Calibri" pitchFamily="34" charset="0"/>
              </a:rPr>
              <a:t>glomerulus</a:t>
            </a:r>
            <a:r>
              <a:rPr lang="en-IN" dirty="0" smtClean="0">
                <a:latin typeface="Calibri" pitchFamily="34" charset="0"/>
              </a:rPr>
              <a:t>; it stays in the renal cortex.</a:t>
            </a:r>
          </a:p>
          <a:p>
            <a:pPr>
              <a:spcAft>
                <a:spcPts val="600"/>
              </a:spcAft>
              <a:buFont typeface="Arial" pitchFamily="34" charset="0"/>
              <a:buChar char="•"/>
            </a:pPr>
            <a:r>
              <a:rPr lang="en-IN" dirty="0" smtClean="0">
                <a:latin typeface="Calibri" pitchFamily="34" charset="0"/>
              </a:rPr>
              <a:t>The second part is called the loop of </a:t>
            </a:r>
            <a:r>
              <a:rPr lang="en-IN" dirty="0" err="1" smtClean="0">
                <a:latin typeface="Calibri" pitchFamily="34" charset="0"/>
              </a:rPr>
              <a:t>Henle</a:t>
            </a:r>
            <a:r>
              <a:rPr lang="en-IN" dirty="0" smtClean="0">
                <a:latin typeface="Calibri" pitchFamily="34" charset="0"/>
              </a:rPr>
              <a:t>, or nephritic loop because it forms a loop (with descending and ascending limbs) that goes through the renal medulla.</a:t>
            </a:r>
          </a:p>
          <a:p>
            <a:pPr>
              <a:spcAft>
                <a:spcPts val="600"/>
              </a:spcAft>
              <a:buFont typeface="Arial" pitchFamily="34" charset="0"/>
              <a:buChar char="•"/>
            </a:pPr>
            <a:r>
              <a:rPr lang="en-IN" dirty="0" smtClean="0">
                <a:latin typeface="Calibri" pitchFamily="34" charset="0"/>
              </a:rPr>
              <a:t>The third part of the renal tubule is called the distal convoluted tubule (DCT) and this part is also restricted to the renal cortex.</a:t>
            </a:r>
          </a:p>
          <a:p>
            <a:pPr>
              <a:spcAft>
                <a:spcPts val="600"/>
              </a:spcAft>
              <a:buFont typeface="Arial" pitchFamily="34" charset="0"/>
              <a:buChar char="•"/>
            </a:pPr>
            <a:r>
              <a:rPr lang="en-IN" dirty="0" smtClean="0">
                <a:latin typeface="Calibri" pitchFamily="34" charset="0"/>
              </a:rPr>
              <a:t>The capillaries of the </a:t>
            </a:r>
            <a:r>
              <a:rPr lang="en-IN" dirty="0" err="1" smtClean="0">
                <a:latin typeface="Calibri" pitchFamily="34" charset="0"/>
              </a:rPr>
              <a:t>glomerulus</a:t>
            </a:r>
            <a:r>
              <a:rPr lang="en-IN" dirty="0" smtClean="0">
                <a:latin typeface="Calibri" pitchFamily="34" charset="0"/>
              </a:rPr>
              <a:t> are enclosed by a cup-like structure called Bowman’s capsule. This structure extends to form highly coiled tubules called PCT. PCT continues to form the loop of </a:t>
            </a:r>
            <a:r>
              <a:rPr lang="en-IN" dirty="0" err="1" smtClean="0">
                <a:latin typeface="Calibri" pitchFamily="34" charset="0"/>
              </a:rPr>
              <a:t>Henle</a:t>
            </a:r>
            <a:r>
              <a:rPr lang="en-IN" dirty="0" smtClean="0">
                <a:latin typeface="Calibri" pitchFamily="34" charset="0"/>
              </a:rPr>
              <a:t> which ascends to DCT, which in turn opens into the collecting duct.</a:t>
            </a:r>
          </a:p>
          <a:p>
            <a:pPr>
              <a:spcAft>
                <a:spcPts val="600"/>
              </a:spcAft>
              <a:buFont typeface="Arial" pitchFamily="34" charset="0"/>
              <a:buChar char="•"/>
            </a:pPr>
            <a:r>
              <a:rPr lang="en-IN" dirty="0" smtClean="0">
                <a:latin typeface="Calibri" pitchFamily="34" charset="0"/>
              </a:rPr>
              <a:t>The major function of tubules is </a:t>
            </a:r>
            <a:r>
              <a:rPr lang="en-IN" dirty="0" err="1" smtClean="0">
                <a:latin typeface="Calibri" pitchFamily="34" charset="0"/>
              </a:rPr>
              <a:t>reabsorption</a:t>
            </a:r>
            <a:r>
              <a:rPr lang="en-IN" dirty="0" smtClean="0">
                <a:latin typeface="Calibri" pitchFamily="34" charset="0"/>
              </a:rPr>
              <a:t> and the process can either be through active transport or passive transport. In addition, secretions by tubules help in the urine formation without affecting the electrolyte balance of the body.</a:t>
            </a:r>
          </a:p>
          <a:p>
            <a:pPr marL="342900" lvl="0" indent="-74613">
              <a:spcAft>
                <a:spcPts val="600"/>
              </a:spcAft>
              <a:buSzPts val="1400"/>
            </a:pPr>
            <a:endParaRPr lang="en-IN" dirty="0" smtClean="0">
              <a:latin typeface="Calibri" pitchFamily="34" charset="0"/>
              <a:ea typeface="Calibri"/>
              <a:cs typeface="Calibri"/>
              <a:sym typeface="Calibri"/>
            </a:endParaRPr>
          </a:p>
          <a:p>
            <a:pPr marL="342900" lvl="0" indent="-74613">
              <a:spcAft>
                <a:spcPts val="600"/>
              </a:spcAft>
              <a:buSzPts val="1400"/>
              <a:buFont typeface="+mj-lt"/>
              <a:buAutoNum type="alphaLcPeriod"/>
            </a:pPr>
            <a:endParaRPr lang="en-IN" dirty="0" smtClean="0">
              <a:latin typeface="Calibri" pitchFamily="34" charset="0"/>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latin typeface="Calibri" pitchFamily="34" charset="0"/>
                <a:cs typeface="Calibri" pitchFamily="34" charset="0"/>
              </a:rPr>
              <a:t>Types of </a:t>
            </a:r>
            <a:r>
              <a:rPr lang="en-IN" sz="2200" b="1" dirty="0" err="1" smtClean="0">
                <a:solidFill>
                  <a:srgbClr val="FF0000"/>
                </a:solidFill>
                <a:latin typeface="Calibri" pitchFamily="34" charset="0"/>
                <a:cs typeface="Calibri" pitchFamily="34" charset="0"/>
              </a:rPr>
              <a:t>Nephron</a:t>
            </a:r>
            <a:endParaRPr lang="en-IN" sz="2200" b="1" dirty="0" smtClean="0">
              <a:solidFill>
                <a:srgbClr val="FF0000"/>
              </a:solidFill>
              <a:latin typeface="Calibri" pitchFamily="34" charset="0"/>
              <a:cs typeface="Calibri" pitchFamily="34" charset="0"/>
            </a:endParaRPr>
          </a:p>
        </p:txBody>
      </p:sp>
      <p:sp>
        <p:nvSpPr>
          <p:cNvPr id="64" name="Google Shape;64;p14"/>
          <p:cNvSpPr txBox="1"/>
          <p:nvPr/>
        </p:nvSpPr>
        <p:spPr>
          <a:xfrm>
            <a:off x="272675" y="1199161"/>
            <a:ext cx="3537325" cy="3472230"/>
          </a:xfrm>
          <a:prstGeom prst="rect">
            <a:avLst/>
          </a:prstGeom>
          <a:noFill/>
          <a:ln>
            <a:noFill/>
          </a:ln>
        </p:spPr>
        <p:txBody>
          <a:bodyPr spcFirstLastPara="1" wrap="square" lIns="91425" tIns="91425" rIns="91425" bIns="91425" anchor="t" anchorCtr="0">
            <a:noAutofit/>
          </a:bodyPr>
          <a:lstStyle/>
          <a:p>
            <a:pPr>
              <a:lnSpc>
                <a:spcPct val="150000"/>
              </a:lnSpc>
            </a:pPr>
            <a:r>
              <a:rPr lang="en-IN" dirty="0" smtClean="0">
                <a:latin typeface="Calibri" pitchFamily="34" charset="0"/>
              </a:rPr>
              <a:t>There are two types of </a:t>
            </a:r>
            <a:r>
              <a:rPr lang="en-IN" dirty="0" err="1" smtClean="0">
                <a:latin typeface="Calibri" pitchFamily="34" charset="0"/>
              </a:rPr>
              <a:t>nephron</a:t>
            </a:r>
            <a:r>
              <a:rPr lang="en-IN" dirty="0" smtClean="0">
                <a:latin typeface="Calibri" pitchFamily="34" charset="0"/>
              </a:rPr>
              <a:t>:</a:t>
            </a:r>
          </a:p>
          <a:p>
            <a:pPr>
              <a:lnSpc>
                <a:spcPct val="150000"/>
              </a:lnSpc>
            </a:pPr>
            <a:endParaRPr lang="en-IN" dirty="0" smtClean="0">
              <a:latin typeface="Calibri" pitchFamily="34" charset="0"/>
            </a:endParaRPr>
          </a:p>
          <a:p>
            <a:pPr>
              <a:lnSpc>
                <a:spcPct val="150000"/>
              </a:lnSpc>
              <a:buFont typeface="Arial" pitchFamily="34" charset="0"/>
              <a:buChar char="•"/>
            </a:pPr>
            <a:r>
              <a:rPr lang="en-IN" b="1" dirty="0" smtClean="0">
                <a:latin typeface="Calibri" pitchFamily="34" charset="0"/>
              </a:rPr>
              <a:t>Cortical </a:t>
            </a:r>
            <a:r>
              <a:rPr lang="en-IN" b="1" dirty="0" err="1" smtClean="0">
                <a:latin typeface="Calibri" pitchFamily="34" charset="0"/>
              </a:rPr>
              <a:t>nephron</a:t>
            </a:r>
            <a:endParaRPr lang="en-IN" dirty="0" smtClean="0">
              <a:latin typeface="Calibri" pitchFamily="34" charset="0"/>
            </a:endParaRPr>
          </a:p>
          <a:p>
            <a:pPr>
              <a:lnSpc>
                <a:spcPct val="150000"/>
              </a:lnSpc>
            </a:pPr>
            <a:r>
              <a:rPr lang="en-IN" dirty="0" smtClean="0">
                <a:latin typeface="Calibri" pitchFamily="34" charset="0"/>
              </a:rPr>
              <a:t>These are the </a:t>
            </a:r>
            <a:r>
              <a:rPr lang="en-IN" dirty="0" err="1" smtClean="0">
                <a:latin typeface="Calibri" pitchFamily="34" charset="0"/>
              </a:rPr>
              <a:t>nephrons</a:t>
            </a:r>
            <a:r>
              <a:rPr lang="en-IN" dirty="0" smtClean="0">
                <a:latin typeface="Calibri" pitchFamily="34" charset="0"/>
              </a:rPr>
              <a:t> present within the cortex. These are short and comprise about 80% of the total </a:t>
            </a:r>
            <a:r>
              <a:rPr lang="en-IN" dirty="0" err="1" smtClean="0">
                <a:latin typeface="Calibri" pitchFamily="34" charset="0"/>
              </a:rPr>
              <a:t>nephrons</a:t>
            </a:r>
            <a:r>
              <a:rPr lang="en-IN" dirty="0" smtClean="0">
                <a:latin typeface="Calibri" pitchFamily="34" charset="0"/>
              </a:rPr>
              <a:t>.</a:t>
            </a:r>
          </a:p>
          <a:p>
            <a:pPr>
              <a:lnSpc>
                <a:spcPct val="150000"/>
              </a:lnSpc>
            </a:pPr>
            <a:endParaRPr lang="en-IN" dirty="0" smtClean="0">
              <a:latin typeface="Calibri" pitchFamily="34" charset="0"/>
            </a:endParaRPr>
          </a:p>
          <a:p>
            <a:pPr>
              <a:lnSpc>
                <a:spcPct val="150000"/>
              </a:lnSpc>
              <a:buFont typeface="Arial" pitchFamily="34" charset="0"/>
              <a:buChar char="•"/>
            </a:pPr>
            <a:r>
              <a:rPr lang="en-IN" b="1" dirty="0" err="1" smtClean="0">
                <a:latin typeface="Calibri" pitchFamily="34" charset="0"/>
              </a:rPr>
              <a:t>Juxtamedullary</a:t>
            </a:r>
            <a:r>
              <a:rPr lang="en-IN" b="1" dirty="0" smtClean="0">
                <a:latin typeface="Calibri" pitchFamily="34" charset="0"/>
              </a:rPr>
              <a:t> </a:t>
            </a:r>
            <a:r>
              <a:rPr lang="en-IN" b="1" dirty="0" err="1" smtClean="0">
                <a:latin typeface="Calibri" pitchFamily="34" charset="0"/>
              </a:rPr>
              <a:t>nephron</a:t>
            </a:r>
            <a:endParaRPr lang="en-IN" dirty="0" smtClean="0">
              <a:latin typeface="Calibri" pitchFamily="34" charset="0"/>
            </a:endParaRPr>
          </a:p>
          <a:p>
            <a:pPr>
              <a:lnSpc>
                <a:spcPct val="150000"/>
              </a:lnSpc>
            </a:pPr>
            <a:r>
              <a:rPr lang="en-IN" dirty="0" smtClean="0">
                <a:latin typeface="Calibri" pitchFamily="34" charset="0"/>
              </a:rPr>
              <a:t>These have long loops of </a:t>
            </a:r>
            <a:r>
              <a:rPr lang="en-IN" dirty="0" err="1" smtClean="0">
                <a:latin typeface="Calibri" pitchFamily="34" charset="0"/>
              </a:rPr>
              <a:t>Henle</a:t>
            </a:r>
            <a:r>
              <a:rPr lang="en-IN" dirty="0" smtClean="0">
                <a:latin typeface="Calibri" pitchFamily="34" charset="0"/>
              </a:rPr>
              <a:t> and extend into the medulla. These are about 20%.</a:t>
            </a:r>
          </a:p>
          <a:p>
            <a:pPr marL="342900" lvl="0" indent="-74613">
              <a:lnSpc>
                <a:spcPct val="150000"/>
              </a:lnSpc>
              <a:spcAft>
                <a:spcPts val="600"/>
              </a:spcAft>
              <a:buSzPts val="1400"/>
            </a:pPr>
            <a:endParaRPr lang="en-IN" dirty="0" smtClean="0">
              <a:latin typeface="Calibri" pitchFamily="34" charset="0"/>
              <a:ea typeface="Calibri"/>
              <a:cs typeface="Calibri"/>
              <a:sym typeface="Calibri"/>
            </a:endParaRPr>
          </a:p>
          <a:p>
            <a:pPr marL="342900" lvl="0" indent="-74613">
              <a:lnSpc>
                <a:spcPct val="150000"/>
              </a:lnSpc>
              <a:spcAft>
                <a:spcPts val="600"/>
              </a:spcAft>
              <a:buSzPts val="1400"/>
              <a:buFont typeface="+mj-lt"/>
              <a:buAutoNum type="alphaLcPeriod"/>
            </a:pPr>
            <a:endParaRPr lang="en-IN" dirty="0" smtClean="0">
              <a:latin typeface="Calibri" pitchFamily="34" charset="0"/>
              <a:ea typeface="Calibri"/>
              <a:cs typeface="Calibri"/>
              <a:sym typeface="Calibri"/>
            </a:endParaRPr>
          </a:p>
        </p:txBody>
      </p:sp>
      <p:pic>
        <p:nvPicPr>
          <p:cNvPr id="6" name="Picture 2" descr="What is an adaptive feature of nephron in a desert mammal, like ..."/>
          <p:cNvPicPr>
            <a:picLocks noChangeAspect="1" noChangeArrowheads="1"/>
          </p:cNvPicPr>
          <p:nvPr/>
        </p:nvPicPr>
        <p:blipFill>
          <a:blip r:embed="rId4"/>
          <a:srcRect/>
          <a:stretch>
            <a:fillRect/>
          </a:stretch>
        </p:blipFill>
        <p:spPr bwMode="auto">
          <a:xfrm>
            <a:off x="3737350" y="831511"/>
            <a:ext cx="4492250" cy="4102439"/>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Differences cortical vs juxtamedullary nephron"/>
          <p:cNvPicPr>
            <a:picLocks noChangeAspect="1" noChangeArrowheads="1"/>
          </p:cNvPicPr>
          <p:nvPr/>
        </p:nvPicPr>
        <p:blipFill>
          <a:blip r:embed="rId2"/>
          <a:srcRect l="10053" t="17971" r="10416" b="14967"/>
          <a:stretch>
            <a:fillRect/>
          </a:stretch>
        </p:blipFill>
        <p:spPr bwMode="auto">
          <a:xfrm>
            <a:off x="342900" y="705678"/>
            <a:ext cx="7520609" cy="4437822"/>
          </a:xfrm>
          <a:prstGeom prst="rect">
            <a:avLst/>
          </a:prstGeom>
          <a:noFill/>
        </p:spPr>
      </p:pic>
      <p:sp>
        <p:nvSpPr>
          <p:cNvPr id="5" name="Google Shape;63;p14"/>
          <p:cNvSpPr txBox="1"/>
          <p:nvPr/>
        </p:nvSpPr>
        <p:spPr>
          <a:xfrm>
            <a:off x="262736" y="139148"/>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latin typeface="Calibri" pitchFamily="34" charset="0"/>
                <a:cs typeface="Calibri" pitchFamily="34" charset="0"/>
              </a:rPr>
              <a:t>Cortical </a:t>
            </a:r>
            <a:r>
              <a:rPr lang="en-IN" sz="2200" b="1" dirty="0" err="1" smtClean="0">
                <a:solidFill>
                  <a:srgbClr val="FF0000"/>
                </a:solidFill>
                <a:latin typeface="Calibri" pitchFamily="34" charset="0"/>
                <a:cs typeface="Calibri" pitchFamily="34" charset="0"/>
              </a:rPr>
              <a:t>nephron</a:t>
            </a:r>
            <a:r>
              <a:rPr lang="en-IN" sz="2200" b="1" dirty="0" smtClean="0">
                <a:solidFill>
                  <a:srgbClr val="FF0000"/>
                </a:solidFill>
                <a:latin typeface="Calibri" pitchFamily="34" charset="0"/>
                <a:cs typeface="Calibri" pitchFamily="34" charset="0"/>
              </a:rPr>
              <a:t> </a:t>
            </a:r>
            <a:r>
              <a:rPr lang="en-IN" sz="2200" b="1" dirty="0" err="1" smtClean="0">
                <a:solidFill>
                  <a:srgbClr val="FF0000"/>
                </a:solidFill>
                <a:latin typeface="Calibri" pitchFamily="34" charset="0"/>
                <a:cs typeface="Calibri" pitchFamily="34" charset="0"/>
              </a:rPr>
              <a:t>vs</a:t>
            </a:r>
            <a:r>
              <a:rPr lang="en-IN" sz="2200" b="1" dirty="0" smtClean="0">
                <a:solidFill>
                  <a:srgbClr val="FF0000"/>
                </a:solidFill>
                <a:latin typeface="Calibri" pitchFamily="34" charset="0"/>
                <a:cs typeface="Calibri" pitchFamily="34" charset="0"/>
              </a:rPr>
              <a:t> </a:t>
            </a:r>
            <a:r>
              <a:rPr lang="en-IN" sz="2200" b="1" dirty="0" err="1" smtClean="0">
                <a:solidFill>
                  <a:srgbClr val="FF0000"/>
                </a:solidFill>
                <a:latin typeface="Calibri" pitchFamily="34" charset="0"/>
                <a:cs typeface="Calibri" pitchFamily="34" charset="0"/>
              </a:rPr>
              <a:t>Juxtamedullary</a:t>
            </a:r>
            <a:r>
              <a:rPr lang="en-IN" sz="2200" b="1" dirty="0" smtClean="0">
                <a:solidFill>
                  <a:srgbClr val="FF0000"/>
                </a:solidFill>
                <a:latin typeface="Calibri" pitchFamily="34" charset="0"/>
                <a:cs typeface="Calibri" pitchFamily="34" charset="0"/>
              </a:rPr>
              <a:t> </a:t>
            </a:r>
            <a:r>
              <a:rPr lang="en-IN" sz="2200" b="1" dirty="0" err="1" smtClean="0">
                <a:solidFill>
                  <a:srgbClr val="FF0000"/>
                </a:solidFill>
                <a:latin typeface="Calibri" pitchFamily="34" charset="0"/>
                <a:cs typeface="Calibri" pitchFamily="34" charset="0"/>
              </a:rPr>
              <a:t>nephron</a:t>
            </a:r>
            <a:endParaRPr lang="en-IN" sz="2200" b="1" dirty="0" smtClean="0">
              <a:solidFill>
                <a:srgbClr val="FF0000"/>
              </a:solidFill>
              <a:latin typeface="Calibri" pitchFamily="34" charset="0"/>
              <a:cs typeface="Calibri" pitchFamily="34" charset="0"/>
            </a:endParaRPr>
          </a:p>
        </p:txBody>
      </p:sp>
      <p:pic>
        <p:nvPicPr>
          <p:cNvPr id="4"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8350" y="180425"/>
            <a:ext cx="925650" cy="925650"/>
          </a:xfrm>
          <a:prstGeom prst="rect">
            <a:avLst/>
          </a:prstGeom>
          <a:noFill/>
          <a:ln>
            <a:noFill/>
          </a:ln>
        </p:spPr>
      </p:pic>
      <p:sp>
        <p:nvSpPr>
          <p:cNvPr id="70"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latin typeface="Calibri" pitchFamily="34" charset="0"/>
                <a:cs typeface="Calibri" pitchFamily="34" charset="0"/>
              </a:rPr>
              <a:t>Functions of </a:t>
            </a:r>
            <a:r>
              <a:rPr lang="en-IN" sz="2200" b="1" dirty="0" err="1" smtClean="0">
                <a:solidFill>
                  <a:srgbClr val="FF0000"/>
                </a:solidFill>
                <a:latin typeface="Calibri" pitchFamily="34" charset="0"/>
                <a:cs typeface="Calibri" pitchFamily="34" charset="0"/>
              </a:rPr>
              <a:t>Nephron</a:t>
            </a:r>
            <a:endParaRPr lang="en-IN" sz="2200" b="1" dirty="0" smtClean="0">
              <a:solidFill>
                <a:srgbClr val="FF0000"/>
              </a:solidFill>
              <a:latin typeface="Calibri" pitchFamily="34" charset="0"/>
              <a:cs typeface="Calibri" pitchFamily="34" charset="0"/>
            </a:endParaRPr>
          </a:p>
        </p:txBody>
      </p:sp>
      <p:sp>
        <p:nvSpPr>
          <p:cNvPr id="71" name="Google Shape;71;p15"/>
          <p:cNvSpPr txBox="1"/>
          <p:nvPr/>
        </p:nvSpPr>
        <p:spPr>
          <a:xfrm>
            <a:off x="254039" y="804494"/>
            <a:ext cx="8688300" cy="4110406"/>
          </a:xfrm>
          <a:prstGeom prst="rect">
            <a:avLst/>
          </a:prstGeom>
          <a:noFill/>
          <a:ln>
            <a:noFill/>
          </a:ln>
        </p:spPr>
        <p:txBody>
          <a:bodyPr spcFirstLastPara="1" wrap="square" lIns="91425" tIns="91425" rIns="91425" bIns="91425" anchor="t" anchorCtr="0">
            <a:noAutofit/>
          </a:bodyPr>
          <a:lstStyle/>
          <a:p>
            <a:pPr lvl="0">
              <a:spcAft>
                <a:spcPts val="600"/>
              </a:spcAft>
              <a:buSzPts val="1400"/>
            </a:pPr>
            <a:r>
              <a:rPr lang="en-IN" b="1" dirty="0" smtClean="0">
                <a:latin typeface="Calibri"/>
                <a:ea typeface="Calibri"/>
                <a:cs typeface="Calibri"/>
                <a:sym typeface="Calibri"/>
              </a:rPr>
              <a:t>Functions of </a:t>
            </a:r>
            <a:r>
              <a:rPr lang="en-IN" b="1" dirty="0" err="1" smtClean="0">
                <a:latin typeface="Calibri"/>
                <a:ea typeface="Calibri"/>
                <a:cs typeface="Calibri"/>
                <a:sym typeface="Calibri"/>
              </a:rPr>
              <a:t>Nephron</a:t>
            </a:r>
            <a:r>
              <a:rPr lang="en-IN" b="1" dirty="0" smtClean="0">
                <a:latin typeface="Calibri"/>
                <a:ea typeface="Calibri"/>
                <a:cs typeface="Calibri"/>
                <a:sym typeface="Calibri"/>
              </a:rPr>
              <a:t> are as following :</a:t>
            </a:r>
          </a:p>
          <a:p>
            <a:pPr lvl="0">
              <a:spcAft>
                <a:spcPts val="600"/>
              </a:spcAft>
              <a:buSzPts val="1400"/>
              <a:buFont typeface="Arial" pitchFamily="34" charset="0"/>
              <a:buChar char="•"/>
            </a:pPr>
            <a:r>
              <a:rPr lang="en-IN" dirty="0" smtClean="0">
                <a:latin typeface="Calibri"/>
                <a:ea typeface="Calibri"/>
                <a:cs typeface="Calibri"/>
                <a:sym typeface="Calibri"/>
              </a:rPr>
              <a:t>The primary function of </a:t>
            </a:r>
            <a:r>
              <a:rPr lang="en-IN" dirty="0" err="1" smtClean="0">
                <a:latin typeface="Calibri"/>
                <a:ea typeface="Calibri"/>
                <a:cs typeface="Calibri"/>
                <a:sym typeface="Calibri"/>
              </a:rPr>
              <a:t>nephron</a:t>
            </a:r>
            <a:r>
              <a:rPr lang="en-IN" dirty="0" smtClean="0">
                <a:latin typeface="Calibri"/>
                <a:ea typeface="Calibri"/>
                <a:cs typeface="Calibri"/>
                <a:sym typeface="Calibri"/>
              </a:rPr>
              <a:t> is removing all waste products including the solid wastes, and other excess water from the blood, converting blood into the urine, </a:t>
            </a:r>
            <a:r>
              <a:rPr lang="en-IN" dirty="0" err="1" smtClean="0">
                <a:latin typeface="Calibri"/>
                <a:ea typeface="Calibri"/>
                <a:cs typeface="Calibri"/>
                <a:sym typeface="Calibri"/>
              </a:rPr>
              <a:t>reabsorption</a:t>
            </a:r>
            <a:r>
              <a:rPr lang="en-IN" dirty="0" smtClean="0">
                <a:latin typeface="Calibri"/>
                <a:ea typeface="Calibri"/>
                <a:cs typeface="Calibri"/>
                <a:sym typeface="Calibri"/>
              </a:rPr>
              <a:t>, secretion, and excretion of numerous substances.</a:t>
            </a:r>
          </a:p>
          <a:p>
            <a:pPr lvl="0">
              <a:spcAft>
                <a:spcPts val="600"/>
              </a:spcAft>
              <a:buSzPts val="1400"/>
            </a:pPr>
            <a:endParaRPr lang="en-IN" dirty="0" smtClean="0">
              <a:latin typeface="Calibri"/>
              <a:ea typeface="Calibri"/>
              <a:cs typeface="Calibri"/>
              <a:sym typeface="Calibri"/>
            </a:endParaRPr>
          </a:p>
          <a:p>
            <a:pPr lvl="0">
              <a:spcAft>
                <a:spcPts val="600"/>
              </a:spcAft>
              <a:buSzPts val="1400"/>
              <a:buFont typeface="Arial" pitchFamily="34" charset="0"/>
              <a:buChar char="•"/>
            </a:pPr>
            <a:r>
              <a:rPr lang="en-IN" dirty="0" smtClean="0">
                <a:latin typeface="Calibri"/>
                <a:ea typeface="Calibri"/>
                <a:cs typeface="Calibri"/>
                <a:sym typeface="Calibri"/>
              </a:rPr>
              <a:t>As the blood passes through the </a:t>
            </a:r>
            <a:r>
              <a:rPr lang="en-IN" dirty="0" err="1" smtClean="0">
                <a:latin typeface="Calibri"/>
                <a:ea typeface="Calibri"/>
                <a:cs typeface="Calibri"/>
                <a:sym typeface="Calibri"/>
              </a:rPr>
              <a:t>glomerulus</a:t>
            </a:r>
            <a:r>
              <a:rPr lang="en-IN" dirty="0" smtClean="0">
                <a:latin typeface="Calibri"/>
                <a:ea typeface="Calibri"/>
                <a:cs typeface="Calibri"/>
                <a:sym typeface="Calibri"/>
              </a:rPr>
              <a:t> with high pressure, the small molecules are moved into the </a:t>
            </a:r>
            <a:r>
              <a:rPr lang="en-IN" dirty="0" err="1" smtClean="0">
                <a:latin typeface="Calibri"/>
                <a:ea typeface="Calibri"/>
                <a:cs typeface="Calibri"/>
                <a:sym typeface="Calibri"/>
              </a:rPr>
              <a:t>glomerular</a:t>
            </a:r>
            <a:r>
              <a:rPr lang="en-IN" dirty="0" smtClean="0">
                <a:latin typeface="Calibri"/>
                <a:ea typeface="Calibri"/>
                <a:cs typeface="Calibri"/>
                <a:sym typeface="Calibri"/>
              </a:rPr>
              <a:t> capsules and travel through a winding series of tubules.</a:t>
            </a:r>
          </a:p>
          <a:p>
            <a:pPr lvl="0">
              <a:spcAft>
                <a:spcPts val="600"/>
              </a:spcAft>
              <a:buSzPts val="1400"/>
            </a:pPr>
            <a:endParaRPr lang="en-IN" dirty="0" smtClean="0">
              <a:latin typeface="Calibri"/>
              <a:ea typeface="Calibri"/>
              <a:cs typeface="Calibri"/>
              <a:sym typeface="Calibri"/>
            </a:endParaRPr>
          </a:p>
          <a:p>
            <a:pPr lvl="0">
              <a:spcAft>
                <a:spcPts val="600"/>
              </a:spcAft>
              <a:buSzPts val="1400"/>
              <a:buFont typeface="Arial" pitchFamily="34" charset="0"/>
              <a:buChar char="•"/>
            </a:pPr>
            <a:r>
              <a:rPr lang="en-IN" dirty="0" smtClean="0">
                <a:latin typeface="Calibri"/>
                <a:ea typeface="Calibri"/>
                <a:cs typeface="Calibri"/>
                <a:sym typeface="Calibri"/>
              </a:rPr>
              <a:t>The cell present in each tube absorbs different molecules excluding the glucose, water, and other beneficial molecules which are called ass the </a:t>
            </a:r>
            <a:r>
              <a:rPr lang="en-IN" dirty="0" err="1" smtClean="0">
                <a:latin typeface="Calibri"/>
                <a:ea typeface="Calibri"/>
                <a:cs typeface="Calibri"/>
                <a:sym typeface="Calibri"/>
              </a:rPr>
              <a:t>ultrafiltrate</a:t>
            </a:r>
            <a:r>
              <a:rPr lang="en-IN" dirty="0" smtClean="0">
                <a:latin typeface="Calibri"/>
                <a:ea typeface="Calibri"/>
                <a:cs typeface="Calibri"/>
                <a:sym typeface="Calibri"/>
              </a:rPr>
              <a:t>.  As the </a:t>
            </a:r>
            <a:r>
              <a:rPr lang="en-IN" dirty="0" err="1" smtClean="0">
                <a:latin typeface="Calibri"/>
                <a:ea typeface="Calibri"/>
                <a:cs typeface="Calibri"/>
                <a:sym typeface="Calibri"/>
              </a:rPr>
              <a:t>ultrafiltrate</a:t>
            </a:r>
            <a:r>
              <a:rPr lang="en-IN" dirty="0" smtClean="0">
                <a:latin typeface="Calibri"/>
                <a:ea typeface="Calibri"/>
                <a:cs typeface="Calibri"/>
                <a:sym typeface="Calibri"/>
              </a:rPr>
              <a:t> molecules travel down the tubules they become more and more hypertonic, which results in more amount of water to be extracted from the </a:t>
            </a:r>
            <a:r>
              <a:rPr lang="en-IN" dirty="0" err="1" smtClean="0">
                <a:latin typeface="Calibri"/>
                <a:ea typeface="Calibri"/>
                <a:cs typeface="Calibri"/>
                <a:sym typeface="Calibri"/>
              </a:rPr>
              <a:t>ultrafiltrate</a:t>
            </a:r>
            <a:r>
              <a:rPr lang="en-IN" dirty="0" smtClean="0">
                <a:latin typeface="Calibri"/>
                <a:ea typeface="Calibri"/>
                <a:cs typeface="Calibri"/>
                <a:sym typeface="Calibri"/>
              </a:rPr>
              <a:t> before it exits the </a:t>
            </a:r>
            <a:r>
              <a:rPr lang="en-IN" dirty="0" err="1" smtClean="0">
                <a:latin typeface="Calibri"/>
                <a:ea typeface="Calibri"/>
                <a:cs typeface="Calibri"/>
                <a:sym typeface="Calibri"/>
              </a:rPr>
              <a:t>nephrons</a:t>
            </a:r>
            <a:r>
              <a:rPr lang="en-IN" dirty="0" smtClean="0">
                <a:latin typeface="Calibri"/>
                <a:ea typeface="Calibri"/>
                <a:cs typeface="Calibri"/>
                <a:sym typeface="Calibri"/>
              </a:rPr>
              <a:t>.</a:t>
            </a:r>
          </a:p>
          <a:p>
            <a:pPr lvl="0">
              <a:spcAft>
                <a:spcPts val="600"/>
              </a:spcAft>
              <a:buSzPts val="1400"/>
            </a:pPr>
            <a:endParaRPr lang="en-IN" dirty="0" smtClean="0">
              <a:latin typeface="Calibri"/>
              <a:ea typeface="Calibri"/>
              <a:cs typeface="Calibri"/>
              <a:sym typeface="Calibri"/>
            </a:endParaRPr>
          </a:p>
          <a:p>
            <a:pPr lvl="0">
              <a:spcAft>
                <a:spcPts val="600"/>
              </a:spcAft>
              <a:buSzPts val="1400"/>
              <a:buFont typeface="Arial" pitchFamily="34" charset="0"/>
              <a:buChar char="•"/>
            </a:pPr>
            <a:r>
              <a:rPr lang="en-IN" dirty="0" smtClean="0">
                <a:latin typeface="Calibri"/>
                <a:ea typeface="Calibri"/>
                <a:cs typeface="Calibri"/>
                <a:sym typeface="Calibri"/>
              </a:rPr>
              <a:t>The blood surrounding the </a:t>
            </a:r>
            <a:r>
              <a:rPr lang="en-IN" dirty="0" err="1" smtClean="0">
                <a:latin typeface="Calibri"/>
                <a:ea typeface="Calibri"/>
                <a:cs typeface="Calibri"/>
                <a:sym typeface="Calibri"/>
              </a:rPr>
              <a:t>nephron</a:t>
            </a:r>
            <a:r>
              <a:rPr lang="en-IN" dirty="0" smtClean="0">
                <a:latin typeface="Calibri"/>
                <a:ea typeface="Calibri"/>
                <a:cs typeface="Calibri"/>
                <a:sym typeface="Calibri"/>
              </a:rPr>
              <a:t> travels back into the body through the renal blood vessels, which are free of toxins and other excess substances. The obtained </a:t>
            </a:r>
            <a:r>
              <a:rPr lang="en-IN" dirty="0" err="1" smtClean="0">
                <a:latin typeface="Calibri"/>
                <a:ea typeface="Calibri"/>
                <a:cs typeface="Calibri"/>
                <a:sym typeface="Calibri"/>
              </a:rPr>
              <a:t>ultrafiltrate</a:t>
            </a:r>
            <a:r>
              <a:rPr lang="en-IN" dirty="0" smtClean="0">
                <a:latin typeface="Calibri"/>
                <a:ea typeface="Calibri"/>
                <a:cs typeface="Calibri"/>
                <a:sym typeface="Calibri"/>
              </a:rPr>
              <a:t> is urine, which travels down via the collecting duct to the bladder, where it will be stored and released through the urethra.</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8350" y="151850"/>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IN" sz="2200" b="1" i="0" u="none" strike="noStrike" cap="none" dirty="0" smtClean="0">
                <a:solidFill>
                  <a:srgbClr val="FF0000"/>
                </a:solidFill>
                <a:latin typeface="Calibri" pitchFamily="34" charset="0"/>
                <a:cs typeface="Calibri" pitchFamily="34" charset="0"/>
                <a:sym typeface="Arial"/>
              </a:rPr>
              <a:t>Introduction - Excretion</a:t>
            </a:r>
            <a:endParaRPr lang="en-IN" sz="2200" b="1" i="0" u="none" strike="noStrike" cap="none" dirty="0">
              <a:solidFill>
                <a:srgbClr val="000000"/>
              </a:solidFill>
              <a:latin typeface="Calibri" pitchFamily="34" charset="0"/>
              <a:cs typeface="Calibri" pitchFamily="34" charset="0"/>
              <a:sym typeface="Arial"/>
            </a:endParaRPr>
          </a:p>
        </p:txBody>
      </p:sp>
      <p:sp>
        <p:nvSpPr>
          <p:cNvPr id="64" name="Google Shape;64;p14"/>
          <p:cNvSpPr txBox="1"/>
          <p:nvPr/>
        </p:nvSpPr>
        <p:spPr>
          <a:xfrm>
            <a:off x="419683" y="771145"/>
            <a:ext cx="8080310" cy="4058030"/>
          </a:xfrm>
          <a:prstGeom prst="rect">
            <a:avLst/>
          </a:prstGeom>
          <a:noFill/>
          <a:ln>
            <a:noFill/>
          </a:ln>
        </p:spPr>
        <p:txBody>
          <a:bodyPr spcFirstLastPara="1" wrap="square" lIns="91425" tIns="91425" rIns="91425" bIns="91425" anchor="t" anchorCtr="0">
            <a:noAutofit/>
          </a:bodyPr>
          <a:lstStyle/>
          <a:p>
            <a:pPr>
              <a:spcAft>
                <a:spcPts val="600"/>
              </a:spcAft>
            </a:pPr>
            <a:r>
              <a:rPr lang="en-IN" dirty="0" smtClean="0">
                <a:latin typeface="Calibri" pitchFamily="34" charset="0"/>
              </a:rPr>
              <a:t>Every  living organism existing on the planet earth eliminate their body waste and other excess waste in different ways. Excretion is an essential process which is carried out in all living organisms, including the plants, animals, birds, insects and also in unicellular organisms.</a:t>
            </a:r>
          </a:p>
          <a:p>
            <a:pPr>
              <a:spcAft>
                <a:spcPts val="600"/>
              </a:spcAft>
            </a:pPr>
            <a:endParaRPr lang="en-IN" dirty="0" smtClean="0">
              <a:latin typeface="Calibri" pitchFamily="34" charset="0"/>
            </a:endParaRPr>
          </a:p>
          <a:p>
            <a:pPr>
              <a:spcAft>
                <a:spcPts val="600"/>
              </a:spcAft>
            </a:pPr>
            <a:r>
              <a:rPr lang="en-IN" b="1" dirty="0" smtClean="0">
                <a:latin typeface="Calibri" pitchFamily="34" charset="0"/>
              </a:rPr>
              <a:t>What is Excretion?</a:t>
            </a:r>
          </a:p>
          <a:p>
            <a:pPr>
              <a:spcAft>
                <a:spcPts val="600"/>
              </a:spcAft>
              <a:buFont typeface="Arial" pitchFamily="34" charset="0"/>
              <a:buChar char="•"/>
            </a:pPr>
            <a:r>
              <a:rPr lang="en-IN" dirty="0" smtClean="0">
                <a:latin typeface="Calibri" pitchFamily="34" charset="0"/>
              </a:rPr>
              <a:t>Excretion is the physiological process of elimination of metabolic waste from the body. The excretory products include amino acids, urea, uric acid, carbon dioxide, water, and ammonia.</a:t>
            </a:r>
          </a:p>
          <a:p>
            <a:pPr>
              <a:spcAft>
                <a:spcPts val="600"/>
              </a:spcAft>
              <a:buFont typeface="Arial" pitchFamily="34" charset="0"/>
              <a:buChar char="•"/>
            </a:pPr>
            <a:r>
              <a:rPr lang="en-IN" dirty="0" smtClean="0">
                <a:latin typeface="Calibri" pitchFamily="34" charset="0"/>
              </a:rPr>
              <a:t>Some Molluscs and Echinoderms excrete waste products from the body in the form of amino acids </a:t>
            </a:r>
          </a:p>
          <a:p>
            <a:pPr>
              <a:spcAft>
                <a:spcPts val="600"/>
              </a:spcAft>
              <a:buFont typeface="Arial" pitchFamily="34" charset="0"/>
              <a:buChar char="•"/>
            </a:pPr>
            <a:r>
              <a:rPr lang="en-IN" dirty="0" smtClean="0">
                <a:latin typeface="Calibri" pitchFamily="34" charset="0"/>
              </a:rPr>
              <a:t>Ammonia is the primary excretory product in animals, it is derived from the proteins present in the food we eat. It is the most toxic nitrogenous waste and is excreted by diffusion by most of the amphibians and aquatic animals.</a:t>
            </a:r>
          </a:p>
          <a:p>
            <a:pPr>
              <a:spcAft>
                <a:spcPts val="600"/>
              </a:spcAft>
              <a:buFont typeface="Arial" pitchFamily="34" charset="0"/>
              <a:buChar char="•"/>
            </a:pPr>
            <a:r>
              <a:rPr lang="en-IN" dirty="0" smtClean="0">
                <a:latin typeface="Calibri" pitchFamily="34" charset="0"/>
              </a:rPr>
              <a:t>Mammals excrete nitrogenous waste as urea. It is less toxic and comparatively less soluble in water. Birds and reptiles excrete nitrogenous waste as uric acid.</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142325"/>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latin typeface="Calibri" pitchFamily="34" charset="0"/>
                <a:cs typeface="Calibri" pitchFamily="34" charset="0"/>
              </a:rPr>
              <a:t>The excretory organs of different organisms</a:t>
            </a:r>
            <a:endParaRPr lang="en-IN" sz="2200" b="1" i="0" u="none" strike="noStrike" cap="none" dirty="0">
              <a:solidFill>
                <a:srgbClr val="000000"/>
              </a:solidFill>
              <a:latin typeface="Calibri" pitchFamily="34" charset="0"/>
              <a:cs typeface="Calibri" pitchFamily="34" charset="0"/>
              <a:sym typeface="Arial"/>
            </a:endParaRPr>
          </a:p>
        </p:txBody>
      </p:sp>
      <p:pic>
        <p:nvPicPr>
          <p:cNvPr id="12292" name="Picture 4" descr="NEET Biology Notes Excretory Products And their elimination Modes ..."/>
          <p:cNvPicPr>
            <a:picLocks noChangeAspect="1" noChangeArrowheads="1"/>
          </p:cNvPicPr>
          <p:nvPr/>
        </p:nvPicPr>
        <p:blipFill>
          <a:blip r:embed="rId4"/>
          <a:srcRect/>
          <a:stretch>
            <a:fillRect/>
          </a:stretch>
        </p:blipFill>
        <p:spPr bwMode="auto">
          <a:xfrm>
            <a:off x="979714" y="898848"/>
            <a:ext cx="6335486" cy="3841103"/>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latin typeface="Calibri" pitchFamily="34" charset="0"/>
                <a:cs typeface="Calibri" pitchFamily="34" charset="0"/>
              </a:rPr>
              <a:t>Modes of Excretion</a:t>
            </a:r>
          </a:p>
        </p:txBody>
      </p:sp>
      <p:sp>
        <p:nvSpPr>
          <p:cNvPr id="6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lvl="0">
              <a:spcAft>
                <a:spcPts val="600"/>
              </a:spcAft>
              <a:buSzPts val="1400"/>
            </a:pPr>
            <a:r>
              <a:rPr lang="en-IN" dirty="0" smtClean="0">
                <a:latin typeface="Calibri"/>
                <a:ea typeface="Calibri"/>
                <a:cs typeface="Calibri"/>
                <a:sym typeface="Calibri"/>
              </a:rPr>
              <a:t>Organisms consume food for survival, growth and repair. Most of the food is digested and utilised by the body for the production of energy; the rest is expelled out from the body by the digestive system in the form of faeces. This process is NOT called excretion, though; it is called </a:t>
            </a:r>
            <a:r>
              <a:rPr lang="en-IN" dirty="0" err="1" smtClean="0">
                <a:latin typeface="Calibri"/>
                <a:ea typeface="Calibri"/>
                <a:cs typeface="Calibri"/>
                <a:sym typeface="Calibri"/>
              </a:rPr>
              <a:t>egestion</a:t>
            </a:r>
            <a:r>
              <a:rPr lang="en-IN" dirty="0" smtClean="0">
                <a:latin typeface="Calibri"/>
                <a:ea typeface="Calibri"/>
                <a:cs typeface="Calibri"/>
                <a:sym typeface="Calibri"/>
              </a:rPr>
              <a:t> (also known as defecation).</a:t>
            </a:r>
          </a:p>
          <a:p>
            <a:pPr lvl="0">
              <a:spcAft>
                <a:spcPts val="600"/>
              </a:spcAft>
              <a:buSzPts val="1400"/>
            </a:pPr>
            <a:r>
              <a:rPr lang="en-IN" b="1" dirty="0" smtClean="0">
                <a:latin typeface="Calibri"/>
                <a:ea typeface="Calibri"/>
                <a:cs typeface="Calibri"/>
                <a:sym typeface="Calibri"/>
              </a:rPr>
              <a:t>Excretion Meaning</a:t>
            </a:r>
          </a:p>
          <a:p>
            <a:pPr lvl="0">
              <a:spcAft>
                <a:spcPts val="600"/>
              </a:spcAft>
              <a:buSzPts val="1400"/>
              <a:buFont typeface="Arial" pitchFamily="34" charset="0"/>
              <a:buChar char="•"/>
            </a:pPr>
            <a:r>
              <a:rPr lang="en-IN" dirty="0" smtClean="0">
                <a:latin typeface="Calibri"/>
                <a:ea typeface="Calibri"/>
                <a:cs typeface="Calibri"/>
                <a:sym typeface="Calibri"/>
              </a:rPr>
              <a:t>On the contrary, excretion is the process where metabolic wastes are eliminated from an organism. In humans, this function is performed through kidneys, lungs and skin.</a:t>
            </a:r>
          </a:p>
          <a:p>
            <a:pPr lvl="0">
              <a:spcAft>
                <a:spcPts val="600"/>
              </a:spcAft>
              <a:buSzPts val="1400"/>
              <a:buFont typeface="Arial" pitchFamily="34" charset="0"/>
              <a:buChar char="•"/>
            </a:pPr>
            <a:r>
              <a:rPr lang="en-IN" dirty="0" smtClean="0">
                <a:latin typeface="Calibri"/>
                <a:ea typeface="Calibri"/>
                <a:cs typeface="Calibri"/>
                <a:sym typeface="Calibri"/>
              </a:rPr>
              <a:t> In animals, the main excretory products are:</a:t>
            </a:r>
          </a:p>
          <a:p>
            <a:pPr marL="342900" lvl="0" indent="-165100">
              <a:spcAft>
                <a:spcPts val="600"/>
              </a:spcAft>
              <a:buSzPts val="1400"/>
              <a:buFont typeface="+mj-lt"/>
              <a:buAutoNum type="arabicPeriod"/>
            </a:pPr>
            <a:r>
              <a:rPr lang="en-IN" dirty="0" smtClean="0">
                <a:latin typeface="Calibri"/>
                <a:ea typeface="Calibri"/>
                <a:cs typeface="Calibri"/>
                <a:sym typeface="Calibri"/>
              </a:rPr>
              <a:t>Ammonia</a:t>
            </a:r>
          </a:p>
          <a:p>
            <a:pPr marL="342900" lvl="0" indent="-165100">
              <a:spcAft>
                <a:spcPts val="600"/>
              </a:spcAft>
              <a:buSzPts val="1400"/>
              <a:buFont typeface="+mj-lt"/>
              <a:buAutoNum type="arabicPeriod"/>
            </a:pPr>
            <a:r>
              <a:rPr lang="en-IN" dirty="0" smtClean="0">
                <a:latin typeface="Calibri"/>
                <a:ea typeface="Calibri"/>
                <a:cs typeface="Calibri"/>
                <a:sym typeface="Calibri"/>
              </a:rPr>
              <a:t>Carbon Dioxide</a:t>
            </a:r>
          </a:p>
          <a:p>
            <a:pPr marL="342900" lvl="0" indent="-165100">
              <a:spcAft>
                <a:spcPts val="600"/>
              </a:spcAft>
              <a:buSzPts val="1400"/>
              <a:buFont typeface="+mj-lt"/>
              <a:buAutoNum type="arabicPeriod"/>
            </a:pPr>
            <a:r>
              <a:rPr lang="en-IN" dirty="0" smtClean="0">
                <a:latin typeface="Calibri"/>
                <a:ea typeface="Calibri"/>
                <a:cs typeface="Calibri"/>
                <a:sym typeface="Calibri"/>
              </a:rPr>
              <a:t>Urea</a:t>
            </a:r>
          </a:p>
          <a:p>
            <a:pPr marL="342900" lvl="0" indent="-165100">
              <a:spcAft>
                <a:spcPts val="600"/>
              </a:spcAft>
              <a:buSzPts val="1400"/>
              <a:buFont typeface="+mj-lt"/>
              <a:buAutoNum type="arabicPeriod"/>
            </a:pPr>
            <a:r>
              <a:rPr lang="en-IN" dirty="0" smtClean="0">
                <a:latin typeface="Calibri"/>
                <a:ea typeface="Calibri"/>
                <a:cs typeface="Calibri"/>
                <a:sym typeface="Calibri"/>
              </a:rPr>
              <a:t>Uric Acid</a:t>
            </a:r>
          </a:p>
          <a:p>
            <a:pPr marL="342900" lvl="0" indent="-165100">
              <a:spcAft>
                <a:spcPts val="600"/>
              </a:spcAft>
              <a:buSzPts val="1400"/>
              <a:buFont typeface="+mj-lt"/>
              <a:buAutoNum type="arabicPeriod"/>
            </a:pPr>
            <a:r>
              <a:rPr lang="en-IN" dirty="0" smtClean="0">
                <a:latin typeface="Calibri"/>
                <a:ea typeface="Calibri"/>
                <a:cs typeface="Calibri"/>
                <a:sym typeface="Calibri"/>
              </a:rPr>
              <a:t>Guanine</a:t>
            </a:r>
          </a:p>
          <a:p>
            <a:pPr marL="342900" lvl="0" indent="-165100">
              <a:spcAft>
                <a:spcPts val="600"/>
              </a:spcAft>
              <a:buSzPts val="1400"/>
              <a:buFont typeface="+mj-lt"/>
              <a:buAutoNum type="arabicPeriod"/>
            </a:pPr>
            <a:r>
              <a:rPr lang="en-IN" dirty="0" err="1" smtClean="0">
                <a:latin typeface="Calibri"/>
                <a:ea typeface="Calibri"/>
                <a:cs typeface="Calibri"/>
                <a:sym typeface="Calibri"/>
              </a:rPr>
              <a:t>Creatine</a:t>
            </a:r>
            <a:endParaRPr lang="en-IN" dirty="0" smtClean="0">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2" descr="Modes of Excretion"/>
          <p:cNvPicPr>
            <a:picLocks noChangeAspect="1" noChangeArrowheads="1"/>
          </p:cNvPicPr>
          <p:nvPr/>
        </p:nvPicPr>
        <p:blipFill>
          <a:blip r:embed="rId2"/>
          <a:srcRect t="8800"/>
          <a:stretch>
            <a:fillRect/>
          </a:stretch>
        </p:blipFill>
        <p:spPr bwMode="auto">
          <a:xfrm>
            <a:off x="632178" y="745068"/>
            <a:ext cx="7619999" cy="4138788"/>
          </a:xfrm>
          <a:prstGeom prst="rect">
            <a:avLst/>
          </a:prstGeom>
          <a:noFill/>
        </p:spPr>
      </p:pic>
      <p:pic>
        <p:nvPicPr>
          <p:cNvPr id="3" name="Picture 2" descr="Modes of Excretion"/>
          <p:cNvPicPr>
            <a:picLocks noChangeAspect="1" noChangeArrowheads="1"/>
          </p:cNvPicPr>
          <p:nvPr/>
        </p:nvPicPr>
        <p:blipFill>
          <a:blip r:embed="rId2"/>
          <a:srcRect r="22523" b="92136"/>
          <a:stretch>
            <a:fillRect/>
          </a:stretch>
        </p:blipFill>
        <p:spPr bwMode="auto">
          <a:xfrm>
            <a:off x="1788663" y="430807"/>
            <a:ext cx="4814530" cy="339717"/>
          </a:xfrm>
          <a:prstGeom prst="rect">
            <a:avLst/>
          </a:prstGeom>
          <a:noFill/>
        </p:spPr>
      </p:pic>
      <p:pic>
        <p:nvPicPr>
          <p:cNvPr id="4"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123275"/>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latin typeface="Calibri" pitchFamily="34" charset="0"/>
                <a:cs typeface="Calibri" pitchFamily="34" charset="0"/>
              </a:rPr>
              <a:t>Modes of Excretion</a:t>
            </a:r>
          </a:p>
        </p:txBody>
      </p:sp>
      <p:sp>
        <p:nvSpPr>
          <p:cNvPr id="6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lvl="0">
              <a:lnSpc>
                <a:spcPct val="150000"/>
              </a:lnSpc>
              <a:buSzPts val="1400"/>
            </a:pPr>
            <a:r>
              <a:rPr lang="en-IN" dirty="0" smtClean="0">
                <a:latin typeface="Calibri"/>
                <a:ea typeface="Calibri"/>
                <a:cs typeface="Calibri"/>
                <a:sym typeface="Calibri"/>
              </a:rPr>
              <a:t>Based on the excretory product, five modes of excretion are known in animals. They are:</a:t>
            </a:r>
          </a:p>
          <a:p>
            <a:pPr marL="342900" lvl="0" indent="-342900">
              <a:lnSpc>
                <a:spcPct val="150000"/>
              </a:lnSpc>
              <a:buSzPts val="1400"/>
              <a:buFont typeface="+mj-lt"/>
              <a:buAutoNum type="arabicPeriod"/>
            </a:pPr>
            <a:r>
              <a:rPr lang="en-IN" dirty="0" err="1" smtClean="0">
                <a:latin typeface="Calibri"/>
                <a:ea typeface="Calibri"/>
                <a:cs typeface="Calibri"/>
                <a:sym typeface="Calibri"/>
              </a:rPr>
              <a:t>Ammonotelism</a:t>
            </a:r>
            <a:r>
              <a:rPr lang="en-IN" dirty="0" smtClean="0">
                <a:latin typeface="Calibri"/>
                <a:ea typeface="Calibri"/>
                <a:cs typeface="Calibri"/>
                <a:sym typeface="Calibri"/>
              </a:rPr>
              <a:t> (Type of excretion- ammonia)</a:t>
            </a:r>
          </a:p>
          <a:p>
            <a:pPr marL="342900" lvl="0" indent="-342900">
              <a:lnSpc>
                <a:spcPct val="150000"/>
              </a:lnSpc>
              <a:buSzPts val="1400"/>
              <a:buFont typeface="+mj-lt"/>
              <a:buAutoNum type="arabicPeriod"/>
            </a:pPr>
            <a:r>
              <a:rPr lang="en-IN" dirty="0" err="1" smtClean="0">
                <a:latin typeface="Calibri"/>
                <a:ea typeface="Calibri"/>
                <a:cs typeface="Calibri"/>
                <a:sym typeface="Calibri"/>
              </a:rPr>
              <a:t>Ureotelism</a:t>
            </a:r>
            <a:r>
              <a:rPr lang="en-IN" dirty="0" smtClean="0">
                <a:latin typeface="Calibri"/>
                <a:ea typeface="Calibri"/>
                <a:cs typeface="Calibri"/>
                <a:sym typeface="Calibri"/>
              </a:rPr>
              <a:t>  (Type of excretion – urea)</a:t>
            </a:r>
          </a:p>
          <a:p>
            <a:pPr marL="342900" lvl="0" indent="-342900">
              <a:lnSpc>
                <a:spcPct val="150000"/>
              </a:lnSpc>
              <a:buSzPts val="1400"/>
              <a:buFont typeface="+mj-lt"/>
              <a:buAutoNum type="arabicPeriod"/>
            </a:pPr>
            <a:r>
              <a:rPr lang="en-IN" dirty="0" err="1" smtClean="0">
                <a:latin typeface="Calibri"/>
                <a:ea typeface="Calibri"/>
                <a:cs typeface="Calibri"/>
                <a:sym typeface="Calibri"/>
              </a:rPr>
              <a:t>Uricotelism</a:t>
            </a:r>
            <a:r>
              <a:rPr lang="en-IN" dirty="0" smtClean="0">
                <a:latin typeface="Calibri"/>
                <a:ea typeface="Calibri"/>
                <a:cs typeface="Calibri"/>
                <a:sym typeface="Calibri"/>
              </a:rPr>
              <a:t> (Type of excretion – uric acid)</a:t>
            </a:r>
          </a:p>
          <a:p>
            <a:pPr marL="342900" lvl="0" indent="-342900">
              <a:lnSpc>
                <a:spcPct val="150000"/>
              </a:lnSpc>
              <a:buSzPts val="1400"/>
              <a:buFont typeface="+mj-lt"/>
              <a:buAutoNum type="arabicPeriod"/>
            </a:pPr>
            <a:r>
              <a:rPr lang="en-IN" dirty="0" err="1" smtClean="0">
                <a:latin typeface="Calibri"/>
                <a:ea typeface="Calibri"/>
                <a:cs typeface="Calibri"/>
                <a:sym typeface="Calibri"/>
              </a:rPr>
              <a:t>Aminotelism</a:t>
            </a:r>
            <a:r>
              <a:rPr lang="en-IN" dirty="0" smtClean="0">
                <a:latin typeface="Calibri"/>
                <a:ea typeface="Calibri"/>
                <a:cs typeface="Calibri"/>
                <a:sym typeface="Calibri"/>
              </a:rPr>
              <a:t> (Type of excretion – amino acids)</a:t>
            </a:r>
          </a:p>
          <a:p>
            <a:pPr marL="342900" lvl="0" indent="-342900">
              <a:lnSpc>
                <a:spcPct val="150000"/>
              </a:lnSpc>
              <a:buSzPts val="1400"/>
              <a:buFont typeface="+mj-lt"/>
              <a:buAutoNum type="arabicPeriod"/>
            </a:pPr>
            <a:r>
              <a:rPr lang="en-IN" dirty="0" err="1" smtClean="0">
                <a:latin typeface="Calibri"/>
                <a:ea typeface="Calibri"/>
                <a:cs typeface="Calibri"/>
                <a:sym typeface="Calibri"/>
              </a:rPr>
              <a:t>Guanotelism</a:t>
            </a:r>
            <a:r>
              <a:rPr lang="en-IN" dirty="0" smtClean="0">
                <a:latin typeface="Calibri"/>
                <a:ea typeface="Calibri"/>
                <a:cs typeface="Calibri"/>
                <a:sym typeface="Calibri"/>
              </a:rPr>
              <a:t> (Type of excretion – guanine)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180425"/>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a:buSzPts val="2200"/>
            </a:pPr>
            <a:r>
              <a:rPr lang="en-IN" sz="2200" b="1" dirty="0" err="1" smtClean="0">
                <a:solidFill>
                  <a:srgbClr val="FF0000"/>
                </a:solidFill>
                <a:latin typeface="Calibri" pitchFamily="34" charset="0"/>
                <a:cs typeface="Calibri" pitchFamily="34" charset="0"/>
              </a:rPr>
              <a:t>Ammonotelism</a:t>
            </a:r>
            <a:r>
              <a:rPr lang="en-IN" sz="2200" b="1" dirty="0" smtClean="0">
                <a:solidFill>
                  <a:srgbClr val="FF0000"/>
                </a:solidFill>
                <a:latin typeface="Calibri" pitchFamily="34" charset="0"/>
                <a:cs typeface="Calibri" pitchFamily="34" charset="0"/>
              </a:rPr>
              <a:t> and </a:t>
            </a:r>
            <a:r>
              <a:rPr lang="en-IN" sz="2200" b="1" dirty="0" err="1" smtClean="0">
                <a:solidFill>
                  <a:srgbClr val="FF0000"/>
                </a:solidFill>
                <a:latin typeface="Calibri" pitchFamily="34" charset="0"/>
                <a:cs typeface="Calibri" pitchFamily="34" charset="0"/>
              </a:rPr>
              <a:t>Ureotelism</a:t>
            </a:r>
            <a:endParaRPr lang="en-IN" sz="2200" b="1" dirty="0" smtClean="0">
              <a:solidFill>
                <a:srgbClr val="FF0000"/>
              </a:solidFill>
              <a:latin typeface="Calibri" pitchFamily="34" charset="0"/>
              <a:cs typeface="Calibri" pitchFamily="34" charset="0"/>
            </a:endParaRPr>
          </a:p>
          <a:p>
            <a:pPr>
              <a:buSzPts val="2200"/>
            </a:pPr>
            <a:endParaRPr lang="en-IN" sz="2200" b="1" dirty="0" smtClean="0">
              <a:solidFill>
                <a:srgbClr val="FF0000"/>
              </a:solidFill>
            </a:endParaRPr>
          </a:p>
        </p:txBody>
      </p:sp>
      <p:sp>
        <p:nvSpPr>
          <p:cNvPr id="64" name="Google Shape;64;p14"/>
          <p:cNvSpPr txBox="1"/>
          <p:nvPr/>
        </p:nvSpPr>
        <p:spPr>
          <a:xfrm>
            <a:off x="312431" y="990440"/>
            <a:ext cx="8688300" cy="2889600"/>
          </a:xfrm>
          <a:prstGeom prst="rect">
            <a:avLst/>
          </a:prstGeom>
          <a:noFill/>
          <a:ln>
            <a:noFill/>
          </a:ln>
        </p:spPr>
        <p:txBody>
          <a:bodyPr spcFirstLastPara="1" wrap="square" lIns="91425" tIns="91425" rIns="91425" bIns="91425" anchor="t" anchorCtr="0">
            <a:noAutofit/>
          </a:bodyPr>
          <a:lstStyle/>
          <a:p>
            <a:pPr lvl="0">
              <a:spcAft>
                <a:spcPts val="600"/>
              </a:spcAft>
              <a:buSzPts val="1400"/>
            </a:pPr>
            <a:r>
              <a:rPr lang="en-IN" b="1" dirty="0" err="1" smtClean="0">
                <a:latin typeface="Calibri"/>
                <a:ea typeface="Calibri"/>
                <a:cs typeface="Calibri"/>
                <a:sym typeface="Calibri"/>
              </a:rPr>
              <a:t>Ammonotelism</a:t>
            </a:r>
            <a:endParaRPr lang="en-IN" b="1" dirty="0" smtClean="0">
              <a:latin typeface="Calibri"/>
              <a:ea typeface="Calibri"/>
              <a:cs typeface="Calibri"/>
              <a:sym typeface="Calibri"/>
            </a:endParaRPr>
          </a:p>
          <a:p>
            <a:pPr lvl="0">
              <a:spcAft>
                <a:spcPts val="600"/>
              </a:spcAft>
              <a:buSzPts val="1400"/>
              <a:buFont typeface="Arial" pitchFamily="34" charset="0"/>
              <a:buChar char="•"/>
            </a:pPr>
            <a:r>
              <a:rPr lang="en-IN" dirty="0" smtClean="0">
                <a:latin typeface="Calibri"/>
                <a:ea typeface="Calibri"/>
                <a:cs typeface="Calibri"/>
                <a:sym typeface="Calibri"/>
              </a:rPr>
              <a:t>The process of eliminating ammonia from the body is known as </a:t>
            </a:r>
            <a:r>
              <a:rPr lang="en-IN" dirty="0" err="1" smtClean="0">
                <a:latin typeface="Calibri"/>
                <a:ea typeface="Calibri"/>
                <a:cs typeface="Calibri"/>
                <a:sym typeface="Calibri"/>
              </a:rPr>
              <a:t>ammonotelism</a:t>
            </a:r>
            <a:r>
              <a:rPr lang="en-IN" dirty="0" smtClean="0">
                <a:latin typeface="Calibri"/>
                <a:ea typeface="Calibri"/>
                <a:cs typeface="Calibri"/>
                <a:sym typeface="Calibri"/>
              </a:rPr>
              <a:t>, and the organisms which exhibit this nature are called </a:t>
            </a:r>
            <a:r>
              <a:rPr lang="en-IN" dirty="0" err="1" smtClean="0">
                <a:latin typeface="Calibri"/>
                <a:ea typeface="Calibri"/>
                <a:cs typeface="Calibri"/>
                <a:sym typeface="Calibri"/>
              </a:rPr>
              <a:t>ammonotelic</a:t>
            </a:r>
            <a:r>
              <a:rPr lang="en-IN" dirty="0" smtClean="0">
                <a:latin typeface="Calibri"/>
                <a:ea typeface="Calibri"/>
                <a:cs typeface="Calibri"/>
                <a:sym typeface="Calibri"/>
              </a:rPr>
              <a:t>. </a:t>
            </a:r>
          </a:p>
          <a:p>
            <a:pPr lvl="0">
              <a:spcAft>
                <a:spcPts val="600"/>
              </a:spcAft>
              <a:buSzPts val="1400"/>
              <a:buFont typeface="Arial" pitchFamily="34" charset="0"/>
              <a:buChar char="•"/>
            </a:pPr>
            <a:r>
              <a:rPr lang="en-IN" dirty="0" smtClean="0">
                <a:latin typeface="Calibri"/>
                <a:ea typeface="Calibri"/>
                <a:cs typeface="Calibri"/>
                <a:sym typeface="Calibri"/>
              </a:rPr>
              <a:t>Most fish, </a:t>
            </a:r>
            <a:r>
              <a:rPr lang="en-IN" dirty="0" err="1" smtClean="0">
                <a:latin typeface="Calibri"/>
                <a:ea typeface="Calibri"/>
                <a:cs typeface="Calibri"/>
                <a:sym typeface="Calibri"/>
              </a:rPr>
              <a:t>protozoans</a:t>
            </a:r>
            <a:r>
              <a:rPr lang="en-IN" dirty="0" smtClean="0">
                <a:latin typeface="Calibri"/>
                <a:ea typeface="Calibri"/>
                <a:cs typeface="Calibri"/>
                <a:sym typeface="Calibri"/>
              </a:rPr>
              <a:t>, echinoderms, </a:t>
            </a:r>
            <a:r>
              <a:rPr lang="en-IN" dirty="0" err="1" smtClean="0">
                <a:latin typeface="Calibri"/>
                <a:ea typeface="Calibri"/>
                <a:cs typeface="Calibri"/>
                <a:sym typeface="Calibri"/>
              </a:rPr>
              <a:t>poriferans</a:t>
            </a:r>
            <a:r>
              <a:rPr lang="en-IN" dirty="0" smtClean="0">
                <a:latin typeface="Calibri"/>
                <a:ea typeface="Calibri"/>
                <a:cs typeface="Calibri"/>
                <a:sym typeface="Calibri"/>
              </a:rPr>
              <a:t> and crustaceans fall into this category. </a:t>
            </a:r>
          </a:p>
          <a:p>
            <a:pPr lvl="0">
              <a:spcAft>
                <a:spcPts val="600"/>
              </a:spcAft>
              <a:buSzPts val="1400"/>
              <a:buFont typeface="Arial" pitchFamily="34" charset="0"/>
              <a:buChar char="•"/>
            </a:pPr>
            <a:r>
              <a:rPr lang="en-IN" dirty="0" smtClean="0">
                <a:latin typeface="Calibri"/>
                <a:ea typeface="Calibri"/>
                <a:cs typeface="Calibri"/>
                <a:sym typeface="Calibri"/>
              </a:rPr>
              <a:t>Aquatic animals excrete ammonia directly into the environment; where the compound is quickly diluted. It is also very toxic to tissues.</a:t>
            </a:r>
          </a:p>
          <a:p>
            <a:pPr lvl="0">
              <a:spcAft>
                <a:spcPts val="600"/>
              </a:spcAft>
              <a:buSzPts val="1400"/>
            </a:pPr>
            <a:r>
              <a:rPr lang="en-IN" b="1" dirty="0" err="1" smtClean="0">
                <a:latin typeface="Calibri"/>
                <a:ea typeface="Calibri"/>
                <a:cs typeface="Calibri"/>
                <a:sym typeface="Calibri"/>
              </a:rPr>
              <a:t>Ureotelism</a:t>
            </a:r>
            <a:endParaRPr lang="en-IN" b="1" dirty="0" smtClean="0">
              <a:latin typeface="Calibri"/>
              <a:ea typeface="Calibri"/>
              <a:cs typeface="Calibri"/>
              <a:sym typeface="Calibri"/>
            </a:endParaRPr>
          </a:p>
          <a:p>
            <a:pPr lvl="0">
              <a:spcAft>
                <a:spcPts val="600"/>
              </a:spcAft>
              <a:buSzPts val="1400"/>
              <a:buFont typeface="Arial" pitchFamily="34" charset="0"/>
              <a:buChar char="•"/>
            </a:pPr>
            <a:r>
              <a:rPr lang="en-IN" dirty="0" smtClean="0">
                <a:latin typeface="Calibri"/>
                <a:ea typeface="Calibri"/>
                <a:cs typeface="Calibri"/>
                <a:sym typeface="Calibri"/>
              </a:rPr>
              <a:t>In some mammals and amphibians, urea is excreted as the metabolic waste products. Such organisms are called </a:t>
            </a:r>
            <a:r>
              <a:rPr lang="en-IN" dirty="0" err="1" smtClean="0">
                <a:latin typeface="Calibri"/>
                <a:ea typeface="Calibri"/>
                <a:cs typeface="Calibri"/>
                <a:sym typeface="Calibri"/>
              </a:rPr>
              <a:t>ureotelic</a:t>
            </a:r>
            <a:r>
              <a:rPr lang="en-IN" dirty="0" smtClean="0">
                <a:latin typeface="Calibri"/>
                <a:ea typeface="Calibri"/>
                <a:cs typeface="Calibri"/>
                <a:sym typeface="Calibri"/>
              </a:rPr>
              <a:t>. </a:t>
            </a:r>
          </a:p>
          <a:p>
            <a:pPr lvl="0">
              <a:spcAft>
                <a:spcPts val="600"/>
              </a:spcAft>
              <a:buSzPts val="1400"/>
              <a:buFont typeface="Arial" pitchFamily="34" charset="0"/>
              <a:buChar char="•"/>
            </a:pPr>
            <a:r>
              <a:rPr lang="en-IN" dirty="0" smtClean="0">
                <a:latin typeface="Calibri"/>
                <a:ea typeface="Calibri"/>
                <a:cs typeface="Calibri"/>
                <a:sym typeface="Calibri"/>
              </a:rPr>
              <a:t>In these organisms, ammonia that is produced is converted to urea in the liver of animals and is released back into the blood. The kidneys filter the urea and are expelled outside the body. </a:t>
            </a:r>
          </a:p>
          <a:p>
            <a:pPr lvl="0">
              <a:spcAft>
                <a:spcPts val="600"/>
              </a:spcAft>
              <a:buSzPts val="1400"/>
              <a:buFont typeface="Arial" pitchFamily="34" charset="0"/>
              <a:buChar char="•"/>
            </a:pPr>
            <a:r>
              <a:rPr lang="en-IN" dirty="0" smtClean="0">
                <a:latin typeface="Calibri"/>
                <a:ea typeface="Calibri"/>
                <a:cs typeface="Calibri"/>
                <a:sym typeface="Calibri"/>
              </a:rPr>
              <a:t>Some of the urea is retained in the matrix of the kidney to maintain a desired </a:t>
            </a:r>
            <a:r>
              <a:rPr lang="en-IN" dirty="0" err="1" smtClean="0">
                <a:latin typeface="Calibri"/>
                <a:ea typeface="Calibri"/>
                <a:cs typeface="Calibri"/>
                <a:sym typeface="Calibri"/>
              </a:rPr>
              <a:t>osmolarity</a:t>
            </a:r>
            <a:r>
              <a:rPr lang="en-IN" dirty="0" smtClean="0">
                <a:latin typeface="Calibri"/>
                <a:ea typeface="Calibri"/>
                <a:cs typeface="Calibri"/>
                <a:sym typeface="Calibri"/>
              </a:rPr>
              <a:t> in the organisms. Humans are </a:t>
            </a:r>
            <a:r>
              <a:rPr lang="en-IN" dirty="0" err="1" smtClean="0">
                <a:latin typeface="Calibri"/>
                <a:ea typeface="Calibri"/>
                <a:cs typeface="Calibri"/>
                <a:sym typeface="Calibri"/>
              </a:rPr>
              <a:t>ureotelic</a:t>
            </a:r>
            <a:r>
              <a:rPr lang="en-IN" dirty="0" smtClean="0">
                <a:latin typeface="Calibri"/>
                <a:ea typeface="Calibri"/>
                <a:cs typeface="Calibri"/>
                <a:sym typeface="Calibri"/>
              </a:rPr>
              <a:t> as we expel the urea through urine. Moreover, urea is comparatively less toxic than ammonia.</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123275"/>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err="1" smtClean="0">
                <a:solidFill>
                  <a:srgbClr val="FF0000"/>
                </a:solidFill>
                <a:latin typeface="Calibri" pitchFamily="34" charset="0"/>
                <a:cs typeface="Calibri" pitchFamily="34" charset="0"/>
              </a:rPr>
              <a:t>Uricotelism</a:t>
            </a:r>
            <a:r>
              <a:rPr lang="en-IN" sz="2200" b="1" dirty="0" smtClean="0">
                <a:solidFill>
                  <a:srgbClr val="FF0000"/>
                </a:solidFill>
                <a:latin typeface="Calibri" pitchFamily="34" charset="0"/>
                <a:cs typeface="Calibri" pitchFamily="34" charset="0"/>
              </a:rPr>
              <a:t> , </a:t>
            </a:r>
            <a:r>
              <a:rPr lang="en-IN" sz="2200" b="1" dirty="0" err="1" smtClean="0">
                <a:solidFill>
                  <a:srgbClr val="FF0000"/>
                </a:solidFill>
                <a:latin typeface="Calibri" pitchFamily="34" charset="0"/>
                <a:cs typeface="Calibri" pitchFamily="34" charset="0"/>
              </a:rPr>
              <a:t>Aminotelism</a:t>
            </a:r>
            <a:r>
              <a:rPr lang="en-IN" sz="2200" b="1" dirty="0" smtClean="0">
                <a:solidFill>
                  <a:srgbClr val="FF0000"/>
                </a:solidFill>
                <a:latin typeface="Calibri" pitchFamily="34" charset="0"/>
                <a:cs typeface="Calibri" pitchFamily="34" charset="0"/>
              </a:rPr>
              <a:t> , </a:t>
            </a:r>
            <a:r>
              <a:rPr lang="en-IN" sz="2200" b="1" dirty="0" err="1" smtClean="0">
                <a:solidFill>
                  <a:srgbClr val="FF0000"/>
                </a:solidFill>
                <a:latin typeface="Calibri" pitchFamily="34" charset="0"/>
                <a:cs typeface="Calibri" pitchFamily="34" charset="0"/>
              </a:rPr>
              <a:t>Guanotelism</a:t>
            </a:r>
            <a:endParaRPr lang="en-IN" sz="2200" b="1" dirty="0" smtClean="0">
              <a:solidFill>
                <a:srgbClr val="FF0000"/>
              </a:solidFill>
              <a:latin typeface="Calibri" pitchFamily="34" charset="0"/>
              <a:cs typeface="Calibri" pitchFamily="34" charset="0"/>
            </a:endParaRPr>
          </a:p>
          <a:p>
            <a:pPr lvl="0">
              <a:buSzPts val="2200"/>
            </a:pPr>
            <a:endParaRPr lang="en-IN" sz="2200" b="1" dirty="0" smtClean="0">
              <a:solidFill>
                <a:srgbClr val="FF0000"/>
              </a:solidFill>
            </a:endParaRPr>
          </a:p>
          <a:p>
            <a:pPr>
              <a:buSzPts val="2200"/>
            </a:pPr>
            <a:endParaRPr lang="en-IN" sz="2200" b="1" dirty="0" smtClean="0">
              <a:solidFill>
                <a:srgbClr val="FF0000"/>
              </a:solidFill>
            </a:endParaRPr>
          </a:p>
        </p:txBody>
      </p:sp>
      <p:sp>
        <p:nvSpPr>
          <p:cNvPr id="64" name="Google Shape;64;p14"/>
          <p:cNvSpPr txBox="1"/>
          <p:nvPr/>
        </p:nvSpPr>
        <p:spPr>
          <a:xfrm>
            <a:off x="252797" y="980500"/>
            <a:ext cx="8688300" cy="2889600"/>
          </a:xfrm>
          <a:prstGeom prst="rect">
            <a:avLst/>
          </a:prstGeom>
          <a:noFill/>
          <a:ln>
            <a:noFill/>
          </a:ln>
        </p:spPr>
        <p:txBody>
          <a:bodyPr spcFirstLastPara="1" wrap="square" lIns="91425" tIns="91425" rIns="91425" bIns="91425" anchor="t" anchorCtr="0">
            <a:noAutofit/>
          </a:bodyPr>
          <a:lstStyle/>
          <a:p>
            <a:pPr lvl="0">
              <a:spcAft>
                <a:spcPts val="600"/>
              </a:spcAft>
              <a:buSzPts val="1400"/>
            </a:pPr>
            <a:r>
              <a:rPr lang="en-IN" b="1" dirty="0" err="1" smtClean="0">
                <a:latin typeface="Calibri"/>
                <a:ea typeface="Calibri"/>
                <a:cs typeface="Calibri"/>
                <a:sym typeface="Calibri"/>
              </a:rPr>
              <a:t>Uricotelism</a:t>
            </a:r>
            <a:endParaRPr lang="en-IN" b="1" dirty="0" smtClean="0">
              <a:latin typeface="Calibri"/>
              <a:ea typeface="Calibri"/>
              <a:cs typeface="Calibri"/>
              <a:sym typeface="Calibri"/>
            </a:endParaRPr>
          </a:p>
          <a:p>
            <a:pPr lvl="0">
              <a:spcAft>
                <a:spcPts val="600"/>
              </a:spcAft>
              <a:buSzPts val="1400"/>
              <a:buFont typeface="Arial" pitchFamily="34" charset="0"/>
              <a:buChar char="•"/>
            </a:pPr>
            <a:r>
              <a:rPr lang="en-IN" dirty="0" err="1" smtClean="0">
                <a:latin typeface="Calibri"/>
                <a:ea typeface="Calibri"/>
                <a:cs typeface="Calibri"/>
                <a:sym typeface="Calibri"/>
              </a:rPr>
              <a:t>Uricotelic</a:t>
            </a:r>
            <a:r>
              <a:rPr lang="en-IN" dirty="0" smtClean="0">
                <a:latin typeface="Calibri"/>
                <a:ea typeface="Calibri"/>
                <a:cs typeface="Calibri"/>
                <a:sym typeface="Calibri"/>
              </a:rPr>
              <a:t> animals remove nitrogenous wastes as uric acid in the form of pellets or paste. </a:t>
            </a:r>
          </a:p>
          <a:p>
            <a:pPr lvl="0">
              <a:spcAft>
                <a:spcPts val="600"/>
              </a:spcAft>
              <a:buSzPts val="1400"/>
              <a:buFont typeface="Arial" pitchFamily="34" charset="0"/>
              <a:buChar char="•"/>
            </a:pPr>
            <a:r>
              <a:rPr lang="en-IN" dirty="0" smtClean="0">
                <a:latin typeface="Calibri"/>
                <a:ea typeface="Calibri"/>
                <a:cs typeface="Calibri"/>
                <a:sym typeface="Calibri"/>
              </a:rPr>
              <a:t>Metabolically, this process is quite costly; however, the water loss is minimal, and it is the least toxic. </a:t>
            </a:r>
          </a:p>
          <a:p>
            <a:pPr lvl="0">
              <a:spcAft>
                <a:spcPts val="600"/>
              </a:spcAft>
              <a:buSzPts val="1400"/>
              <a:buFont typeface="Arial" pitchFamily="34" charset="0"/>
              <a:buChar char="•"/>
            </a:pPr>
            <a:r>
              <a:rPr lang="en-IN" dirty="0" smtClean="0">
                <a:latin typeface="Calibri"/>
                <a:ea typeface="Calibri"/>
                <a:cs typeface="Calibri"/>
                <a:sym typeface="Calibri"/>
              </a:rPr>
              <a:t>Moreover, since uric acid is not readily soluble in water, the excrements form pasty white suspensions. Most reptiles, birds, and insects are classified as </a:t>
            </a:r>
            <a:r>
              <a:rPr lang="en-IN" dirty="0" err="1" smtClean="0">
                <a:latin typeface="Calibri"/>
                <a:ea typeface="Calibri"/>
                <a:cs typeface="Calibri"/>
                <a:sym typeface="Calibri"/>
              </a:rPr>
              <a:t>uricotelics</a:t>
            </a:r>
            <a:r>
              <a:rPr lang="en-IN" dirty="0" smtClean="0">
                <a:latin typeface="Calibri"/>
                <a:ea typeface="Calibri"/>
                <a:cs typeface="Calibri"/>
                <a:sym typeface="Calibri"/>
              </a:rPr>
              <a:t>.</a:t>
            </a:r>
          </a:p>
          <a:p>
            <a:pPr lvl="0">
              <a:spcAft>
                <a:spcPts val="600"/>
              </a:spcAft>
              <a:buSzPts val="1400"/>
            </a:pPr>
            <a:r>
              <a:rPr lang="en-IN" b="1" dirty="0" err="1" smtClean="0">
                <a:latin typeface="Calibri"/>
                <a:ea typeface="Calibri"/>
                <a:cs typeface="Calibri"/>
                <a:sym typeface="Calibri"/>
              </a:rPr>
              <a:t>Aminotelism</a:t>
            </a:r>
            <a:endParaRPr lang="en-IN" b="1" dirty="0" smtClean="0">
              <a:latin typeface="Calibri"/>
              <a:ea typeface="Calibri"/>
              <a:cs typeface="Calibri"/>
              <a:sym typeface="Calibri"/>
            </a:endParaRPr>
          </a:p>
          <a:p>
            <a:pPr lvl="0">
              <a:spcAft>
                <a:spcPts val="600"/>
              </a:spcAft>
              <a:buSzPts val="1400"/>
              <a:buFont typeface="Arial" pitchFamily="34" charset="0"/>
              <a:buChar char="•"/>
            </a:pPr>
            <a:r>
              <a:rPr lang="en-IN" dirty="0" smtClean="0">
                <a:latin typeface="Calibri"/>
                <a:ea typeface="Calibri"/>
                <a:cs typeface="Calibri"/>
                <a:sym typeface="Calibri"/>
              </a:rPr>
              <a:t>Certain molluscs and echinoderms excrete excess amino acids. This feature is called </a:t>
            </a:r>
            <a:r>
              <a:rPr lang="en-IN" dirty="0" err="1" smtClean="0">
                <a:latin typeface="Calibri"/>
                <a:ea typeface="Calibri"/>
                <a:cs typeface="Calibri"/>
                <a:sym typeface="Calibri"/>
              </a:rPr>
              <a:t>aminotelism</a:t>
            </a:r>
            <a:r>
              <a:rPr lang="en-IN" dirty="0" smtClean="0">
                <a:latin typeface="Calibri"/>
                <a:ea typeface="Calibri"/>
                <a:cs typeface="Calibri"/>
                <a:sym typeface="Calibri"/>
              </a:rPr>
              <a:t>.</a:t>
            </a:r>
          </a:p>
          <a:p>
            <a:pPr lvl="0">
              <a:spcAft>
                <a:spcPts val="600"/>
              </a:spcAft>
              <a:buSzPts val="1400"/>
            </a:pPr>
            <a:r>
              <a:rPr lang="en-IN" b="1" dirty="0" err="1" smtClean="0">
                <a:latin typeface="Calibri"/>
                <a:ea typeface="Calibri"/>
                <a:cs typeface="Calibri"/>
                <a:sym typeface="Calibri"/>
              </a:rPr>
              <a:t>Guanotelism</a:t>
            </a:r>
            <a:endParaRPr lang="en-IN" b="1" dirty="0" smtClean="0">
              <a:latin typeface="Calibri"/>
              <a:ea typeface="Calibri"/>
              <a:cs typeface="Calibri"/>
              <a:sym typeface="Calibri"/>
            </a:endParaRPr>
          </a:p>
          <a:p>
            <a:pPr lvl="0">
              <a:spcAft>
                <a:spcPts val="600"/>
              </a:spcAft>
              <a:buSzPts val="1400"/>
              <a:buFont typeface="Arial" pitchFamily="34" charset="0"/>
              <a:buChar char="•"/>
            </a:pPr>
            <a:r>
              <a:rPr lang="en-IN" dirty="0" smtClean="0">
                <a:latin typeface="Calibri"/>
                <a:ea typeface="Calibri"/>
                <a:cs typeface="Calibri"/>
                <a:sym typeface="Calibri"/>
              </a:rPr>
              <a:t>Spiders convert the ammonia into guanine before excretion. This characteristic is also found in some reptiles, birds and earthworms.</a:t>
            </a:r>
          </a:p>
          <a:p>
            <a:pPr lvl="0">
              <a:spcAft>
                <a:spcPts val="600"/>
              </a:spcAft>
              <a:buSzPts val="1400"/>
              <a:buFont typeface="Arial" pitchFamily="34" charset="0"/>
              <a:buChar char="•"/>
            </a:pPr>
            <a:r>
              <a:rPr lang="en-IN" dirty="0" smtClean="0">
                <a:latin typeface="Calibri"/>
                <a:ea typeface="Calibri"/>
                <a:cs typeface="Calibri"/>
                <a:sym typeface="Calibri"/>
              </a:rPr>
              <a:t> It is also insoluble in water; hence no water is required for its excretion.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latin typeface="Calibri" pitchFamily="34" charset="0"/>
                <a:cs typeface="Calibri" pitchFamily="34" charset="0"/>
              </a:rPr>
              <a:t>Excretory System Organs</a:t>
            </a:r>
          </a:p>
        </p:txBody>
      </p:sp>
      <p:sp>
        <p:nvSpPr>
          <p:cNvPr id="64" name="Google Shape;64;p14"/>
          <p:cNvSpPr txBox="1"/>
          <p:nvPr/>
        </p:nvSpPr>
        <p:spPr>
          <a:xfrm>
            <a:off x="339350" y="818575"/>
            <a:ext cx="8688300" cy="2889600"/>
          </a:xfrm>
          <a:prstGeom prst="rect">
            <a:avLst/>
          </a:prstGeom>
          <a:noFill/>
          <a:ln>
            <a:noFill/>
          </a:ln>
        </p:spPr>
        <p:txBody>
          <a:bodyPr spcFirstLastPara="1" wrap="square" lIns="91425" tIns="91425" rIns="91425" bIns="91425" anchor="t" anchorCtr="0">
            <a:noAutofit/>
          </a:bodyPr>
          <a:lstStyle/>
          <a:p>
            <a:pPr lvl="0">
              <a:buSzPts val="1400"/>
            </a:pPr>
            <a:r>
              <a:rPr lang="en-IN" dirty="0" smtClean="0">
                <a:latin typeface="Calibri"/>
                <a:ea typeface="Calibri"/>
                <a:cs typeface="Calibri"/>
                <a:sym typeface="Calibri"/>
              </a:rPr>
              <a:t>The human excretory system organs include:</a:t>
            </a:r>
          </a:p>
          <a:p>
            <a:pPr marL="342900" lvl="0" indent="-163513">
              <a:buSzPts val="1400"/>
              <a:buFont typeface="+mj-lt"/>
              <a:buAutoNum type="arabicPeriod"/>
            </a:pPr>
            <a:r>
              <a:rPr lang="en-IN" dirty="0" smtClean="0">
                <a:latin typeface="Calibri"/>
                <a:ea typeface="Calibri"/>
                <a:cs typeface="Calibri"/>
                <a:sym typeface="Calibri"/>
              </a:rPr>
              <a:t>A pair of kidneys</a:t>
            </a:r>
          </a:p>
          <a:p>
            <a:pPr marL="342900" lvl="0" indent="-163513">
              <a:buSzPts val="1400"/>
              <a:buFont typeface="+mj-lt"/>
              <a:buAutoNum type="arabicPeriod"/>
            </a:pPr>
            <a:r>
              <a:rPr lang="en-IN" dirty="0" smtClean="0">
                <a:latin typeface="Calibri"/>
                <a:ea typeface="Calibri"/>
                <a:cs typeface="Calibri"/>
                <a:sym typeface="Calibri"/>
              </a:rPr>
              <a:t>A pair of </a:t>
            </a:r>
            <a:r>
              <a:rPr lang="en-IN" dirty="0" err="1" smtClean="0">
                <a:latin typeface="Calibri"/>
                <a:ea typeface="Calibri"/>
                <a:cs typeface="Calibri"/>
                <a:sym typeface="Calibri"/>
              </a:rPr>
              <a:t>ureters</a:t>
            </a:r>
            <a:endParaRPr lang="en-IN" dirty="0" smtClean="0">
              <a:latin typeface="Calibri"/>
              <a:ea typeface="Calibri"/>
              <a:cs typeface="Calibri"/>
              <a:sym typeface="Calibri"/>
            </a:endParaRPr>
          </a:p>
          <a:p>
            <a:pPr marL="342900" lvl="0" indent="-163513">
              <a:buSzPts val="1400"/>
              <a:buFont typeface="+mj-lt"/>
              <a:buAutoNum type="arabicPeriod"/>
            </a:pPr>
            <a:r>
              <a:rPr lang="en-IN" dirty="0" smtClean="0">
                <a:latin typeface="Calibri"/>
                <a:ea typeface="Calibri"/>
                <a:cs typeface="Calibri"/>
                <a:sym typeface="Calibri"/>
              </a:rPr>
              <a:t>A urinary bladder</a:t>
            </a:r>
          </a:p>
          <a:p>
            <a:pPr marL="342900" lvl="0" indent="-163513">
              <a:buSzPts val="1400"/>
              <a:buFont typeface="+mj-lt"/>
              <a:buAutoNum type="arabicPeriod"/>
            </a:pPr>
            <a:r>
              <a:rPr lang="en-IN" dirty="0" smtClean="0">
                <a:latin typeface="Calibri"/>
                <a:ea typeface="Calibri"/>
                <a:cs typeface="Calibri"/>
                <a:sym typeface="Calibri"/>
              </a:rPr>
              <a:t>A urethra</a:t>
            </a:r>
          </a:p>
          <a:p>
            <a:pPr marL="342900" lvl="0" indent="-163513">
              <a:buSzPts val="1400"/>
              <a:buFont typeface="+mj-lt"/>
              <a:buAutoNum type="arabicPeriod"/>
            </a:pPr>
            <a:r>
              <a:rPr lang="en-IN" dirty="0" smtClean="0">
                <a:latin typeface="Calibri"/>
                <a:ea typeface="Calibri"/>
                <a:cs typeface="Calibri"/>
                <a:sym typeface="Calibri"/>
              </a:rPr>
              <a:t>Kidneys</a:t>
            </a:r>
          </a:p>
        </p:txBody>
      </p:sp>
      <p:pic>
        <p:nvPicPr>
          <p:cNvPr id="2050" name="Picture 2" descr="13 Symptoms and Signs of Kidney (Renal) Failure, Causes &amp; Stages"/>
          <p:cNvPicPr>
            <a:picLocks noChangeAspect="1" noChangeArrowheads="1"/>
          </p:cNvPicPr>
          <p:nvPr/>
        </p:nvPicPr>
        <p:blipFill>
          <a:blip r:embed="rId4"/>
          <a:srcRect/>
          <a:stretch>
            <a:fillRect/>
          </a:stretch>
        </p:blipFill>
        <p:spPr bwMode="auto">
          <a:xfrm>
            <a:off x="4524375" y="884237"/>
            <a:ext cx="3756025" cy="3840163"/>
          </a:xfrm>
          <a:prstGeom prst="rect">
            <a:avLst/>
          </a:prstGeom>
          <a:noFill/>
        </p:spPr>
      </p:pic>
      <p:pic>
        <p:nvPicPr>
          <p:cNvPr id="2054" name="Picture 6" descr="Anatomy of the Pediatric Urinary Tract | Articles | Mount Nittany ..."/>
          <p:cNvPicPr>
            <a:picLocks noChangeAspect="1" noChangeArrowheads="1"/>
          </p:cNvPicPr>
          <p:nvPr/>
        </p:nvPicPr>
        <p:blipFill>
          <a:blip r:embed="rId5"/>
          <a:srcRect/>
          <a:stretch>
            <a:fillRect/>
          </a:stretch>
        </p:blipFill>
        <p:spPr bwMode="auto">
          <a:xfrm>
            <a:off x="2165350" y="1371395"/>
            <a:ext cx="2197100" cy="3343480"/>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86</TotalTime>
  <Words>760</Words>
  <Application>Microsoft Office PowerPoint</Application>
  <PresentationFormat>On-screen Show (16:9)</PresentationFormat>
  <Paragraphs>113</Paragraphs>
  <Slides>17</Slides>
  <Notes>15</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Simple Light</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PRAVAT</cp:lastModifiedBy>
  <cp:revision>10</cp:revision>
  <dcterms:modified xsi:type="dcterms:W3CDTF">2020-08-29T05:14:12Z</dcterms:modified>
</cp:coreProperties>
</file>