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76" r:id="rId4"/>
    <p:sldId id="275" r:id="rId5"/>
    <p:sldId id="274" r:id="rId6"/>
    <p:sldId id="273" r:id="rId7"/>
    <p:sldId id="272" r:id="rId8"/>
    <p:sldId id="271" r:id="rId9"/>
    <p:sldId id="270" r:id="rId10"/>
    <p:sldId id="269" r:id="rId11"/>
    <p:sldId id="268" r:id="rId12"/>
    <p:sldId id="267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81000" y="393371"/>
            <a:ext cx="7727302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STRUCTURAL ORGANISATION IN ANIMALS</a:t>
            </a:r>
          </a:p>
          <a:p>
            <a:pPr algn="ctr">
              <a:buSzPts val="3100"/>
            </a:pPr>
            <a:r>
              <a:rPr lang="en-US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EPITHELIAL TISSUE AND ITS TYPES</a:t>
            </a:r>
            <a:r>
              <a:rPr lang="en-US" sz="2500" dirty="0" smtClean="0">
                <a:solidFill>
                  <a:schemeClr val="tx1"/>
                </a:solidFill>
              </a:rPr>
              <a:t> </a:t>
            </a:r>
            <a:endParaRPr lang="en-US" sz="2500" dirty="0" smtClean="0">
              <a:solidFill>
                <a:schemeClr val="tx1"/>
              </a:solidFill>
            </a:endParaRPr>
          </a:p>
          <a:p>
            <a:pPr lvl="0" algn="ctr">
              <a:buSzPts val="3100"/>
            </a:pPr>
            <a:r>
              <a:rPr lang="en-US" sz="2500" b="1" dirty="0" smtClean="0">
                <a:latin typeface="Calibri"/>
                <a:ea typeface="Calibri"/>
                <a:cs typeface="Calibri"/>
                <a:sym typeface="Calibri"/>
              </a:rPr>
              <a:t>TYPES OF EPITHELIAL TISSUE,GLANDULAR EPITHELIUM,CELL JUNCTIONS</a:t>
            </a:r>
            <a:endParaRPr lang="en-US" sz="2500" dirty="0" smtClean="0"/>
          </a:p>
          <a:p>
            <a:pPr algn="ctr">
              <a:buSzPts val="3100"/>
            </a:pPr>
            <a:endParaRPr lang="en-US" sz="2500" dirty="0" smtClean="0">
              <a:solidFill>
                <a:schemeClr val="tx1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942257" y="2357134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</a:t>
            </a:r>
            <a:r>
              <a:rPr lang="en" b="1" dirty="0" smtClean="0"/>
              <a:t>:BIOLOGY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NUMBER:07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:STRUCTURAL ORGANISATION IN ANIMALS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1081" y="411780"/>
            <a:ext cx="3270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COMPOUND  EPITHELIAL TISSUE</a:t>
            </a:r>
            <a:endParaRPr lang="en-IN" sz="1800" b="1" dirty="0"/>
          </a:p>
        </p:txBody>
      </p:sp>
      <p:sp>
        <p:nvSpPr>
          <p:cNvPr id="6" name="Rectangle 5"/>
          <p:cNvSpPr/>
          <p:nvPr/>
        </p:nvSpPr>
        <p:spPr>
          <a:xfrm>
            <a:off x="485191" y="1087038"/>
            <a:ext cx="6969967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Compound epithelium is made of more than one layer (multi-layered) of cells and thus has a limited role in secretion and absorption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</a:pP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Their main function is to provide  protection against chemical and mechanical stresses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dirty="0" smtClean="0"/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They cover the dry surface of the skin, the moist surface of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buccal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cavity, pharynx, inner lining of ducts of salivary glands and of pancreatic ducts. </a:t>
            </a: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</a:pP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All cells in epithelium are held together with little intercellular material.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3655" y="411781"/>
            <a:ext cx="1760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CELL JUNCTIONS</a:t>
            </a:r>
            <a:endParaRPr lang="en-IN" sz="1800" dirty="0"/>
          </a:p>
        </p:txBody>
      </p:sp>
      <p:sp>
        <p:nvSpPr>
          <p:cNvPr id="6" name="Rectangle 5"/>
          <p:cNvSpPr/>
          <p:nvPr/>
        </p:nvSpPr>
        <p:spPr>
          <a:xfrm>
            <a:off x="410547" y="1164646"/>
            <a:ext cx="7809722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In nearly all animal tissues,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specialised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junctions provide both structural and functional links between its individual cells. </a:t>
            </a: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</a:pPr>
            <a:endParaRPr lang="en-US" dirty="0" smtClean="0"/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Three types of cell junctions are found in the epithelium and other tissues. </a:t>
            </a: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</a:pPr>
            <a:endParaRPr lang="en-US" dirty="0" smtClean="0"/>
          </a:p>
          <a:p>
            <a:pPr lvl="0" algn="just">
              <a:lnSpc>
                <a:spcPct val="150000"/>
              </a:lnSpc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               These 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are: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      1. Tight, 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      2. Adhering 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      3. Gap junctions.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3225" y="1335559"/>
            <a:ext cx="762311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30200" algn="just">
              <a:lnSpc>
                <a:spcPct val="150000"/>
              </a:lnSpc>
              <a:buClr>
                <a:srgbClr val="231F20"/>
              </a:buClr>
              <a:buSzPts val="1600"/>
              <a:buFont typeface="Arial" pitchFamily="34" charset="0"/>
              <a:buChar char="•"/>
            </a:pP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Tight junctions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help to stop substances from leaking across a tissue. </a:t>
            </a: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just">
              <a:lnSpc>
                <a:spcPct val="150000"/>
              </a:lnSpc>
              <a:buClr>
                <a:srgbClr val="231F20"/>
              </a:buClr>
              <a:buSzPts val="1600"/>
            </a:pPr>
            <a:endParaRPr lang="en-US" sz="1600" dirty="0" smtClean="0"/>
          </a:p>
          <a:p>
            <a:pPr marL="457200" lvl="0" indent="-330200" algn="just">
              <a:lnSpc>
                <a:spcPct val="150000"/>
              </a:lnSpc>
              <a:buClr>
                <a:srgbClr val="231F20"/>
              </a:buClr>
              <a:buSzPts val="1600"/>
              <a:buFont typeface="Arial" pitchFamily="34" charset="0"/>
              <a:buChar char="•"/>
            </a:pP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Adhering junctions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perform cementing to keep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neighbouring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cells together. </a:t>
            </a: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30200" algn="just">
              <a:lnSpc>
                <a:spcPct val="150000"/>
              </a:lnSpc>
              <a:buClr>
                <a:srgbClr val="231F20"/>
              </a:buClr>
              <a:buSzPts val="1600"/>
            </a:pPr>
            <a:endParaRPr lang="en-US" sz="1600" dirty="0" smtClean="0"/>
          </a:p>
          <a:p>
            <a:pPr marL="457200" lvl="0" indent="-330200" algn="just">
              <a:lnSpc>
                <a:spcPct val="150000"/>
              </a:lnSpc>
              <a:buClr>
                <a:srgbClr val="231F20"/>
              </a:buClr>
              <a:buSzPts val="1600"/>
              <a:buFont typeface="Arial" pitchFamily="34" charset="0"/>
              <a:buChar char="•"/>
            </a:pP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Gap junctions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facilitate the cells to communicate with each other by connecting the cytoplasm of adjoining cells, for rapid transfer of ions, small molecules and sometimes big molecules.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592276" y="710360"/>
            <a:ext cx="1760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CELL JUNCTIONS</a:t>
            </a:r>
            <a:endParaRPr lang="en-IN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53126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endParaRPr lang="en-IN" sz="1100" dirty="0"/>
          </a:p>
        </p:txBody>
      </p:sp>
      <p:sp>
        <p:nvSpPr>
          <p:cNvPr id="5" name="Rectangle 4"/>
          <p:cNvSpPr/>
          <p:nvPr/>
        </p:nvSpPr>
        <p:spPr>
          <a:xfrm>
            <a:off x="256434" y="421111"/>
            <a:ext cx="202170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ANIMAL TISSUE</a:t>
            </a:r>
            <a:endParaRPr lang="en-IN" sz="2200" dirty="0"/>
          </a:p>
        </p:txBody>
      </p:sp>
      <p:sp>
        <p:nvSpPr>
          <p:cNvPr id="6" name="Rectangle 5"/>
          <p:cNvSpPr/>
          <p:nvPr/>
        </p:nvSpPr>
        <p:spPr>
          <a:xfrm>
            <a:off x="494523" y="1254546"/>
            <a:ext cx="780972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17500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structure of the cells vary according to their function.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Therefore, the tissues are different and are broadly classified into four types : 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50000"/>
              </a:lnSpc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b="1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) Epithelial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50000"/>
              </a:lnSpc>
            </a:pP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(ii) Connective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50000"/>
              </a:lnSpc>
            </a:pP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(iii) Muscular and 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150000"/>
              </a:lnSpc>
            </a:pP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(iv) Neural.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116" y="271822"/>
            <a:ext cx="235513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EPITHELIAL TISSUE</a:t>
            </a:r>
            <a:endParaRPr lang="en-IN" sz="2200" dirty="0"/>
          </a:p>
        </p:txBody>
      </p:sp>
      <p:sp>
        <p:nvSpPr>
          <p:cNvPr id="6" name="Rectangle 5"/>
          <p:cNvSpPr/>
          <p:nvPr/>
        </p:nvSpPr>
        <p:spPr>
          <a:xfrm>
            <a:off x="345232" y="866953"/>
            <a:ext cx="7819053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We commonly refer to an epithelial tissue as epithelium (pl.: epithelia). </a:t>
            </a: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This tissue has a free surface, which faces either a body fluid or the outside environment and thus provides a covering or a lining for some part of the body. 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cells are compactly packed with little intercellular matrix.</a:t>
            </a: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There are two types of epithelial tissues namely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simple epithelium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and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compound epithelium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Simple epithelium is composed of a single layer of cells and functions as a lining for body cavities, ducts, and tubes. </a:t>
            </a: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compound epithelium consists of two or more cell layers and has protective function as it does in our skin.</a:t>
            </a:r>
            <a:endParaRPr lang="en-US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5862" y="1251856"/>
            <a:ext cx="7473820" cy="2440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sz="1800" b="1" dirty="0" smtClean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Simple </a:t>
            </a:r>
            <a:r>
              <a:rPr lang="en-US" sz="1800" b="1" dirty="0" smtClean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epithelium</a:t>
            </a:r>
          </a:p>
          <a:p>
            <a:pPr lvl="0">
              <a:lnSpc>
                <a:spcPct val="115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en-US" dirty="0" smtClean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basis of structural modification of the cells, simple epithelium is further divided into three </a:t>
            </a:r>
            <a:r>
              <a:rPr lang="en-US" dirty="0" smtClean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types</a:t>
            </a:r>
          </a:p>
          <a:p>
            <a:pPr marL="457200" marR="50800" lvl="0" indent="-317500">
              <a:lnSpc>
                <a:spcPct val="115000"/>
              </a:lnSpc>
              <a:spcBef>
                <a:spcPts val="400"/>
              </a:spcBef>
              <a:buClr>
                <a:schemeClr val="dk1"/>
              </a:buClr>
              <a:buSzPts val="1400"/>
              <a:buFont typeface="Arial" pitchFamily="34" charset="0"/>
              <a:buChar char="•"/>
            </a:pPr>
            <a:r>
              <a:rPr lang="en-IN" dirty="0" err="1" smtClean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Squamous</a:t>
            </a:r>
            <a:endParaRPr lang="en-IN" dirty="0" smtClean="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457200" marR="50800" lvl="0" indent="-317500">
              <a:lnSpc>
                <a:spcPct val="115000"/>
              </a:lnSpc>
              <a:buClr>
                <a:schemeClr val="dk1"/>
              </a:buClr>
              <a:buSzPts val="1400"/>
              <a:buFont typeface="Arial" pitchFamily="34" charset="0"/>
              <a:buChar char="•"/>
            </a:pPr>
            <a:r>
              <a:rPr lang="en-IN" dirty="0" err="1" smtClean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Cuboidal</a:t>
            </a:r>
            <a:endParaRPr lang="en-IN" dirty="0" smtClean="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457200" marR="50800" lvl="0" indent="-317500">
              <a:lnSpc>
                <a:spcPct val="115000"/>
              </a:lnSpc>
              <a:buClr>
                <a:schemeClr val="dk1"/>
              </a:buClr>
              <a:buSzPts val="1400"/>
              <a:buFont typeface="Arial" pitchFamily="34" charset="0"/>
              <a:buChar char="•"/>
            </a:pPr>
            <a:r>
              <a:rPr lang="en-IN" dirty="0" smtClean="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Columnar</a:t>
            </a:r>
          </a:p>
          <a:p>
            <a:pPr marL="457200" marR="50800" lvl="0">
              <a:lnSpc>
                <a:spcPct val="115000"/>
              </a:lnSpc>
              <a:spcBef>
                <a:spcPts val="1500"/>
              </a:spcBef>
              <a:buFont typeface="Arial" pitchFamily="34" charset="0"/>
              <a:buChar char="•"/>
            </a:pPr>
            <a:endParaRPr lang="en-US" dirty="0" smtClean="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457200" marR="50800" lvl="0" indent="-317500">
              <a:lnSpc>
                <a:spcPct val="115000"/>
              </a:lnSpc>
              <a:spcBef>
                <a:spcPts val="400"/>
              </a:spcBef>
              <a:buClr>
                <a:schemeClr val="dk1"/>
              </a:buClr>
              <a:buSzPts val="1400"/>
            </a:pPr>
            <a:endParaRPr lang="en-US" dirty="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3962" y="337136"/>
            <a:ext cx="351089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TYPES OF EPITHELIAL TISSUE</a:t>
            </a:r>
            <a:endParaRPr lang="en-IN" sz="2200" dirty="0"/>
          </a:p>
        </p:txBody>
      </p:sp>
      <p:sp>
        <p:nvSpPr>
          <p:cNvPr id="6" name="Rectangle 5"/>
          <p:cNvSpPr/>
          <p:nvPr/>
        </p:nvSpPr>
        <p:spPr>
          <a:xfrm>
            <a:off x="287959" y="906303"/>
            <a:ext cx="3185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SQUAMOUS EPITHELIAL TISSUE</a:t>
            </a:r>
            <a:endParaRPr lang="en-IN" sz="1800" dirty="0"/>
          </a:p>
        </p:txBody>
      </p:sp>
      <p:sp>
        <p:nvSpPr>
          <p:cNvPr id="7" name="Rectangle 6"/>
          <p:cNvSpPr/>
          <p:nvPr/>
        </p:nvSpPr>
        <p:spPr>
          <a:xfrm>
            <a:off x="345233" y="1829638"/>
            <a:ext cx="4114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squamous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epithelium is made of a single thin layer of flattened cells with irregular boundaries. </a:t>
            </a: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</a:pP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They are found in the walls of blood vessels and air sacs of lungs and are involved in functions like forming a diffusion boundary. </a:t>
            </a:r>
            <a:endParaRPr lang="en-US" dirty="0"/>
          </a:p>
        </p:txBody>
      </p:sp>
      <p:pic>
        <p:nvPicPr>
          <p:cNvPr id="8" name="Google Shape;90;p5"/>
          <p:cNvPicPr preferRelativeResize="0"/>
          <p:nvPr/>
        </p:nvPicPr>
        <p:blipFill rotWithShape="1">
          <a:blip r:embed="rId4">
            <a:alphaModFix/>
          </a:blip>
          <a:srcRect r="51894" b="49513"/>
          <a:stretch/>
        </p:blipFill>
        <p:spPr>
          <a:xfrm>
            <a:off x="5299788" y="2003347"/>
            <a:ext cx="3396343" cy="24660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0641" y="645045"/>
            <a:ext cx="2988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CUBOIDAL EPITHELIAL </a:t>
            </a:r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TISSUE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214604" y="1366512"/>
            <a:ext cx="4572000" cy="30008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cuboidal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epithelium is composed of a single layer of cube-like cells. </a:t>
            </a: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</a:pP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This is commonly found in ducts of glands and tubular parts of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nephrons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in kidneys and its main functions are secretion and absorption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</a:pPr>
            <a:endParaRPr lang="en-US" dirty="0" smtClean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The epithelium of proximal convoluted tubule (PCT) of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nephron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in the kidney has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microvilli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en-US" dirty="0"/>
          </a:p>
        </p:txBody>
      </p:sp>
      <p:pic>
        <p:nvPicPr>
          <p:cNvPr id="7" name="Google Shape;99;p6"/>
          <p:cNvPicPr preferRelativeResize="0"/>
          <p:nvPr/>
        </p:nvPicPr>
        <p:blipFill rotWithShape="1">
          <a:blip r:embed="rId4">
            <a:alphaModFix/>
          </a:blip>
          <a:srcRect l="48082" b="43869"/>
          <a:stretch/>
        </p:blipFill>
        <p:spPr>
          <a:xfrm>
            <a:off x="5467740" y="1727394"/>
            <a:ext cx="3181738" cy="24153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0588" y="717220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 columnar epithelium is composed of a single layer of tall and slender cells. </a:t>
            </a: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Their nuclei are located at the base.</a:t>
            </a:r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Free surface may have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microvilli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en-US" dirty="0" smtClean="0"/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They are found in the lining of stomach and intestine and help in secretion and absorption. </a:t>
            </a:r>
            <a:endParaRPr lang="en-US" dirty="0" smtClean="0"/>
          </a:p>
          <a:p>
            <a:pPr marL="457200" lvl="0" indent="-317500" algn="just">
              <a:lnSpc>
                <a:spcPct val="150000"/>
              </a:lnSpc>
              <a:buClr>
                <a:srgbClr val="231F20"/>
              </a:buClr>
              <a:buSzPts val="1400"/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If the columnar or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cuboidal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cells bear cilia on their free surface they are called 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ciliated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1" dirty="0" smtClean="0">
                <a:latin typeface="Calibri"/>
                <a:ea typeface="Calibri"/>
                <a:cs typeface="Calibri"/>
                <a:sym typeface="Calibri"/>
              </a:rPr>
              <a:t>epithelium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whose main function is to move particles or mucus in a specific direction over the epithelium. They are mainly present in the inner surface of hollow organs like bronchioles and fallopian tubes.</a:t>
            </a:r>
            <a:endParaRPr lang="en-US" dirty="0">
              <a:solidFill>
                <a:srgbClr val="231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4321" y="458433"/>
            <a:ext cx="3159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COLUMNAR EPITHELIAL TISSUE</a:t>
            </a:r>
            <a:endParaRPr lang="en-IN" sz="1800" dirty="0"/>
          </a:p>
        </p:txBody>
      </p:sp>
      <p:pic>
        <p:nvPicPr>
          <p:cNvPr id="7" name="Google Shape;116;p8"/>
          <p:cNvPicPr preferRelativeResize="0"/>
          <p:nvPr/>
        </p:nvPicPr>
        <p:blipFill rotWithShape="1">
          <a:blip r:embed="rId4">
            <a:alphaModFix/>
          </a:blip>
          <a:srcRect l="27324" t="53375" r="30595"/>
          <a:stretch/>
        </p:blipFill>
        <p:spPr>
          <a:xfrm>
            <a:off x="4870580" y="886408"/>
            <a:ext cx="3312367" cy="305111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7412390" y="3453560"/>
            <a:ext cx="15792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dirty="0" smtClean="0"/>
              <a:t>Column </a:t>
            </a:r>
            <a:r>
              <a:rPr lang="en-IN" dirty="0" smtClean="0"/>
              <a:t>like </a:t>
            </a:r>
            <a:r>
              <a:rPr lang="en-IN" dirty="0" smtClean="0"/>
              <a:t>cells</a:t>
            </a:r>
            <a:endParaRPr lang="en-IN" dirty="0"/>
          </a:p>
        </p:txBody>
      </p:sp>
      <p:sp>
        <p:nvSpPr>
          <p:cNvPr id="9" name="Google Shape;118;p8"/>
          <p:cNvSpPr/>
          <p:nvPr/>
        </p:nvSpPr>
        <p:spPr>
          <a:xfrm rot="3670200">
            <a:off x="7679821" y="3119467"/>
            <a:ext cx="719640" cy="71640"/>
          </a:xfrm>
          <a:custGeom>
            <a:avLst/>
            <a:gdLst/>
            <a:ahLst/>
            <a:cxnLst/>
            <a:rect l="l" t="t" r="r" b="b"/>
            <a:pathLst>
              <a:path w="2002" h="200" extrusionOk="0">
                <a:moveTo>
                  <a:pt x="2001" y="49"/>
                </a:moveTo>
                <a:lnTo>
                  <a:pt x="500" y="49"/>
                </a:lnTo>
                <a:lnTo>
                  <a:pt x="500" y="0"/>
                </a:lnTo>
                <a:lnTo>
                  <a:pt x="0" y="99"/>
                </a:lnTo>
                <a:lnTo>
                  <a:pt x="500" y="199"/>
                </a:lnTo>
                <a:lnTo>
                  <a:pt x="500" y="149"/>
                </a:lnTo>
                <a:lnTo>
                  <a:pt x="2001" y="148"/>
                </a:lnTo>
                <a:lnTo>
                  <a:pt x="2001" y="49"/>
                </a:lnTo>
              </a:path>
            </a:pathLst>
          </a:custGeom>
          <a:solidFill>
            <a:srgbClr val="729FCF"/>
          </a:solidFill>
          <a:ln w="9525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6506" y="663706"/>
            <a:ext cx="3211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GLANDULAR EPITHELIAL TISSUE</a:t>
            </a:r>
            <a:endParaRPr lang="en-IN" sz="1800" dirty="0"/>
          </a:p>
        </p:txBody>
      </p:sp>
      <p:sp>
        <p:nvSpPr>
          <p:cNvPr id="6" name="Rectangle 5"/>
          <p:cNvSpPr/>
          <p:nvPr/>
        </p:nvSpPr>
        <p:spPr>
          <a:xfrm>
            <a:off x="195944" y="1360145"/>
            <a:ext cx="387220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Some of the columnar or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cuboidal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cells get </a:t>
            </a:r>
            <a:r>
              <a:rPr lang="en-US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specialised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for secretion and are called 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glandular epithelium.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They are mainly of two types: 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Unicellular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, consisting of isolated glandular cells (goblet cells of the  alimentary canal), 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b="1" dirty="0" err="1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Multicellular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, consisting of cluster of cells (salivary  gland). </a:t>
            </a:r>
            <a:endParaRPr lang="en-US" dirty="0"/>
          </a:p>
        </p:txBody>
      </p:sp>
      <p:pic>
        <p:nvPicPr>
          <p:cNvPr id="7" name="Google Shape;134;p10"/>
          <p:cNvPicPr preferRelativeResize="0"/>
          <p:nvPr/>
        </p:nvPicPr>
        <p:blipFill rotWithShape="1">
          <a:blip r:embed="rId4">
            <a:alphaModFix/>
          </a:blip>
          <a:srcRect l="4341" t="9944" b="4353"/>
          <a:stretch/>
        </p:blipFill>
        <p:spPr>
          <a:xfrm>
            <a:off x="4273420" y="1198800"/>
            <a:ext cx="4870580" cy="30952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2514" y="1038263"/>
            <a:ext cx="700729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On the basis of the mode of pouring of their secretions, glands are divided into two categories namely: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	1.  Exocrine 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		2. Endocrine glands.</a:t>
            </a:r>
            <a:endParaRPr lang="en-US" dirty="0" smtClean="0"/>
          </a:p>
          <a:p>
            <a:pPr lvl="0" algn="just">
              <a:lnSpc>
                <a:spcPct val="150000"/>
              </a:lnSpc>
            </a:pPr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Exocrine glands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secrete mucus, saliva, earwax, oil, milk, digestive enzymes and other cell products. These are released through ducts or tubes.</a:t>
            </a:r>
            <a:endParaRPr lang="en-US" dirty="0" smtClean="0"/>
          </a:p>
          <a:p>
            <a:pPr lvl="0" algn="just"/>
            <a:endParaRPr lang="en-US" dirty="0" smtClean="0"/>
          </a:p>
          <a:p>
            <a:pPr lvl="0" algn="just"/>
            <a:r>
              <a:rPr lang="en-US" b="1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Endocrine glands</a:t>
            </a:r>
            <a:r>
              <a:rPr lang="en-US" dirty="0" smtClean="0">
                <a:solidFill>
                  <a:srgbClr val="231F20"/>
                </a:solidFill>
                <a:latin typeface="Calibri"/>
                <a:ea typeface="Calibri"/>
                <a:cs typeface="Calibri"/>
                <a:sym typeface="Calibri"/>
              </a:rPr>
              <a:t>   do not have ducts. In contrast, the products  called hormones are secreted directly into the fluid bathing the gland.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7053" y="645045"/>
            <a:ext cx="3211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N" sz="1800" b="1" dirty="0" smtClean="0">
                <a:latin typeface="Calibri"/>
                <a:ea typeface="Calibri"/>
                <a:cs typeface="Calibri"/>
                <a:sym typeface="Calibri"/>
              </a:rPr>
              <a:t>GLANDULAR EPITHELIAL TISSUE</a:t>
            </a:r>
            <a:endParaRPr lang="en-IN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671</Words>
  <Application>Microsoft Office PowerPoint</Application>
  <PresentationFormat>On-screen Show (16:9)</PresentationFormat>
  <Paragraphs>80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6</cp:revision>
  <dcterms:modified xsi:type="dcterms:W3CDTF">2020-08-28T09:24:41Z</dcterms:modified>
</cp:coreProperties>
</file>