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60" r:id="rId4"/>
    <p:sldId id="261" r:id="rId5"/>
    <p:sldId id="262" r:id="rId6"/>
    <p:sldId id="263" r:id="rId7"/>
    <p:sldId id="265" r:id="rId8"/>
    <p:sldId id="264"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6" d="100"/>
          <a:sy n="106" d="100"/>
        </p:scale>
        <p:origin x="-318" y="162"/>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29369" y="831909"/>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BIOLOGICAL CLASSIFICATION </a:t>
            </a:r>
          </a:p>
          <a:p>
            <a:pPr lvl="0" algn="ctr">
              <a:buSzPts val="3100"/>
            </a:pPr>
            <a:r>
              <a:rPr lang="en-IN" sz="2500" b="1" dirty="0" smtClean="0">
                <a:solidFill>
                  <a:schemeClr val="tx1"/>
                </a:solidFill>
                <a:latin typeface="Calibri"/>
                <a:ea typeface="Calibri"/>
                <a:cs typeface="Calibri"/>
                <a:sym typeface="Calibri"/>
              </a:rPr>
              <a:t>INTRODUCTION TO TWO KINGDOM SYSTEM &amp; FIVE KINGDOM SYSTEM OF CLASSIFICATION</a:t>
            </a:r>
            <a:endParaRPr sz="2500" b="0"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a:t>
            </a:r>
            <a:r>
              <a:rPr lang="en" b="1" dirty="0" smtClean="0"/>
              <a:t>NUMBER:</a:t>
            </a:r>
            <a:r>
              <a:rPr lang="en-IN" b="1" dirty="0" smtClean="0"/>
              <a:t>2</a:t>
            </a:r>
            <a:endParaRPr b="1"/>
          </a:p>
          <a:p>
            <a:pPr marL="0" lvl="0" indent="0" algn="l" rtl="0">
              <a:spcBef>
                <a:spcPts val="0"/>
              </a:spcBef>
              <a:spcAft>
                <a:spcPts val="0"/>
              </a:spcAft>
              <a:buNone/>
            </a:pPr>
            <a:r>
              <a:rPr lang="en" b="1" dirty="0"/>
              <a:t>CHAPTER NAME </a:t>
            </a:r>
            <a:r>
              <a:rPr lang="en" b="1" dirty="0" smtClean="0"/>
              <a:t>: BIOLOGICAL CLASSIFICATION </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WHAT IS BIOLOGICAL CLASSIFICATION? </a:t>
            </a:r>
            <a:endParaRPr sz="1800" b="1" i="0" u="none" strike="noStrike" cap="none">
              <a:solidFill>
                <a:srgbClr val="000000"/>
              </a:solidFill>
              <a:latin typeface="Calibri" pitchFamily="34" charset="0"/>
              <a:cs typeface="Calibri" pitchFamily="34" charset="0"/>
              <a:sym typeface="Arial"/>
            </a:endParaRPr>
          </a:p>
        </p:txBody>
      </p:sp>
      <p:sp>
        <p:nvSpPr>
          <p:cNvPr id="64" name="Google Shape;64;p14"/>
          <p:cNvSpPr txBox="1"/>
          <p:nvPr/>
        </p:nvSpPr>
        <p:spPr>
          <a:xfrm>
            <a:off x="291336" y="1101798"/>
            <a:ext cx="8688300" cy="2889600"/>
          </a:xfrm>
          <a:prstGeom prst="rect">
            <a:avLst/>
          </a:prstGeom>
          <a:noFill/>
          <a:ln>
            <a:noFill/>
          </a:ln>
        </p:spPr>
        <p:txBody>
          <a:bodyPr spcFirstLastPara="1" wrap="square" lIns="91425" tIns="91425" rIns="91425" bIns="91425" anchor="t" anchorCtr="0">
            <a:noAutofit/>
          </a:bodyPr>
          <a:lstStyle/>
          <a:p>
            <a:pPr>
              <a:spcAft>
                <a:spcPts val="600"/>
              </a:spcAft>
              <a:buSzPts val="1400"/>
              <a:buFont typeface="Arial" pitchFamily="34" charset="0"/>
              <a:buChar char="•"/>
            </a:pPr>
            <a:r>
              <a:rPr lang="en-IN" dirty="0" smtClean="0">
                <a:latin typeface="Calibri"/>
                <a:ea typeface="Calibri"/>
                <a:cs typeface="Calibri"/>
                <a:sym typeface="Calibri"/>
              </a:rPr>
              <a:t>Biological classification is the scientific procedure of arranging organisms into groups and subgroups on the basis of their similarities and dissimilarities and placing the group in a hierarchy of categories. </a:t>
            </a:r>
          </a:p>
          <a:p>
            <a:pPr>
              <a:spcAft>
                <a:spcPts val="600"/>
              </a:spcAft>
              <a:buSzPts val="1400"/>
            </a:pPr>
            <a:endParaRPr lang="en-IN" dirty="0" smtClean="0">
              <a:latin typeface="Calibri"/>
              <a:ea typeface="Calibri"/>
              <a:cs typeface="Calibri"/>
              <a:sym typeface="Calibri"/>
            </a:endParaRPr>
          </a:p>
          <a:p>
            <a:pPr>
              <a:spcAft>
                <a:spcPts val="600"/>
              </a:spcAft>
              <a:buSzPts val="1400"/>
              <a:buFont typeface="Arial" pitchFamily="34" charset="0"/>
              <a:buChar char="•"/>
            </a:pPr>
            <a:r>
              <a:rPr lang="en-IN" dirty="0" smtClean="0">
                <a:latin typeface="Calibri"/>
                <a:ea typeface="Calibri"/>
                <a:cs typeface="Calibri"/>
                <a:sym typeface="Calibri"/>
              </a:rPr>
              <a:t>It is the systematic grouping of organisms. It is also called biosystematics. Biosystematics deals with the identification, nomenclature &amp; classification of organisms based on their similarities &amp; differences.</a:t>
            </a:r>
          </a:p>
          <a:p>
            <a:pPr>
              <a:spcAft>
                <a:spcPts val="600"/>
              </a:spcAft>
              <a:buSzPts val="1400"/>
              <a:buFont typeface="Arial" pitchFamily="34" charset="0"/>
              <a:buChar char="•"/>
            </a:pPr>
            <a:r>
              <a:rPr lang="en-IN" dirty="0" smtClean="0">
                <a:latin typeface="Calibri"/>
                <a:ea typeface="Calibri"/>
                <a:cs typeface="Calibri"/>
                <a:sym typeface="Calibri"/>
              </a:rPr>
              <a:t>Importance of classification-</a:t>
            </a:r>
          </a:p>
          <a:p>
            <a:pPr marL="177800">
              <a:spcAft>
                <a:spcPts val="600"/>
              </a:spcAft>
              <a:buSzPts val="1400"/>
              <a:buFont typeface="Arial" pitchFamily="34" charset="0"/>
              <a:buChar char="•"/>
            </a:pPr>
            <a:r>
              <a:rPr lang="en-IN" dirty="0" smtClean="0">
                <a:latin typeface="Calibri"/>
                <a:ea typeface="Calibri"/>
                <a:cs typeface="Calibri"/>
                <a:sym typeface="Calibri"/>
              </a:rPr>
              <a:t>It is not possible to study every organism. </a:t>
            </a:r>
          </a:p>
          <a:p>
            <a:pPr marL="177800">
              <a:spcAft>
                <a:spcPts val="600"/>
              </a:spcAft>
              <a:buSzPts val="1400"/>
              <a:buFont typeface="Arial" pitchFamily="34" charset="0"/>
              <a:buChar char="•"/>
            </a:pPr>
            <a:r>
              <a:rPr lang="en-IN" dirty="0" smtClean="0">
                <a:latin typeface="Calibri"/>
                <a:ea typeface="Calibri"/>
                <a:cs typeface="Calibri"/>
                <a:sym typeface="Calibri"/>
              </a:rPr>
              <a:t>Study of one or two organism of a group gives sufficient information about the essential features of the group.</a:t>
            </a:r>
          </a:p>
          <a:p>
            <a:pPr marL="177800">
              <a:spcAft>
                <a:spcPts val="600"/>
              </a:spcAft>
              <a:buSzPts val="1400"/>
              <a:buFont typeface="Arial" pitchFamily="34" charset="0"/>
              <a:buChar char="•"/>
            </a:pPr>
            <a:r>
              <a:rPr lang="en-IN" dirty="0" smtClean="0">
                <a:latin typeface="Calibri"/>
                <a:ea typeface="Calibri"/>
                <a:cs typeface="Calibri"/>
                <a:sym typeface="Calibri"/>
              </a:rPr>
              <a:t>It helps in identification of new organism.</a:t>
            </a:r>
          </a:p>
          <a:p>
            <a:pPr marL="177800">
              <a:spcAft>
                <a:spcPts val="600"/>
              </a:spcAft>
              <a:buSzPts val="1400"/>
              <a:buFont typeface="Arial" pitchFamily="34" charset="0"/>
              <a:buChar char="•"/>
            </a:pPr>
            <a:r>
              <a:rPr lang="en-IN" dirty="0" smtClean="0">
                <a:latin typeface="Calibri"/>
                <a:ea typeface="Calibri"/>
                <a:cs typeface="Calibri"/>
                <a:sym typeface="Calibri"/>
              </a:rPr>
              <a:t>Classification helps in knowing the relationship amongst different groups of organisms.</a:t>
            </a:r>
          </a:p>
          <a:p>
            <a:pPr marL="177800">
              <a:spcAft>
                <a:spcPts val="600"/>
              </a:spcAft>
              <a:buSzPts val="1400"/>
              <a:buFont typeface="Arial" pitchFamily="34" charset="0"/>
              <a:buChar char="•"/>
            </a:pPr>
            <a:r>
              <a:rPr lang="en-IN" dirty="0" smtClean="0">
                <a:latin typeface="Calibri"/>
                <a:ea typeface="Calibri"/>
                <a:cs typeface="Calibri"/>
                <a:sym typeface="Calibri"/>
              </a:rPr>
              <a:t>The organism of past cannot be studied without a proper system of classification.</a:t>
            </a:r>
          </a:p>
          <a:p>
            <a:pPr lvl="0">
              <a:spcAft>
                <a:spcPts val="600"/>
              </a:spcAft>
              <a:buSzPts val="1400"/>
            </a:pP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r>
              <a:rPr lang="en-IN" sz="2200" b="1" dirty="0" smtClean="0">
                <a:solidFill>
                  <a:srgbClr val="FF0000"/>
                </a:solidFill>
                <a:latin typeface="Calibri" pitchFamily="34" charset="0"/>
                <a:cs typeface="Calibri" pitchFamily="34" charset="0"/>
              </a:rPr>
              <a:t>CLASSIFICATION</a:t>
            </a:r>
          </a:p>
        </p:txBody>
      </p:sp>
      <p:sp>
        <p:nvSpPr>
          <p:cNvPr id="64" name="Google Shape;64;p14"/>
          <p:cNvSpPr txBox="1"/>
          <p:nvPr/>
        </p:nvSpPr>
        <p:spPr>
          <a:xfrm>
            <a:off x="272675" y="812549"/>
            <a:ext cx="8688300" cy="3554178"/>
          </a:xfrm>
          <a:prstGeom prst="rect">
            <a:avLst/>
          </a:prstGeom>
          <a:noFill/>
          <a:ln>
            <a:noFill/>
          </a:ln>
        </p:spPr>
        <p:txBody>
          <a:bodyPr spcFirstLastPara="1" wrap="square" lIns="91425" tIns="91425" rIns="91425" bIns="91425" anchor="t" anchorCtr="0">
            <a:noAutofit/>
          </a:bodyPr>
          <a:lstStyle/>
          <a:p>
            <a:r>
              <a:rPr lang="en-IN" b="1" dirty="0" smtClean="0">
                <a:latin typeface="Calibri" pitchFamily="34" charset="0"/>
              </a:rPr>
              <a:t>Classification types :</a:t>
            </a:r>
          </a:p>
          <a:p>
            <a:pPr marL="400050" indent="-400050">
              <a:buFont typeface="+mj-lt"/>
              <a:buAutoNum type="romanUcPeriod"/>
            </a:pPr>
            <a:r>
              <a:rPr lang="en-IN" dirty="0" smtClean="0">
                <a:latin typeface="Calibri" pitchFamily="34" charset="0"/>
              </a:rPr>
              <a:t>Artificial system of classification</a:t>
            </a:r>
          </a:p>
          <a:p>
            <a:pPr marL="400050" indent="-400050">
              <a:buFont typeface="+mj-lt"/>
              <a:buAutoNum type="romanUcPeriod"/>
            </a:pPr>
            <a:r>
              <a:rPr lang="en-IN" dirty="0" smtClean="0">
                <a:latin typeface="Calibri" pitchFamily="34" charset="0"/>
              </a:rPr>
              <a:t>Natural system of classification</a:t>
            </a:r>
          </a:p>
          <a:p>
            <a:pPr marL="400050" indent="-400050">
              <a:buFont typeface="+mj-lt"/>
              <a:buAutoNum type="romanUcPeriod"/>
            </a:pPr>
            <a:r>
              <a:rPr lang="en-IN" dirty="0" smtClean="0">
                <a:latin typeface="Calibri" pitchFamily="34" charset="0"/>
              </a:rPr>
              <a:t>Phylogenetic system of classification</a:t>
            </a:r>
          </a:p>
          <a:p>
            <a:endParaRPr lang="en-IN" dirty="0" smtClean="0">
              <a:latin typeface="Calibri" pitchFamily="34" charset="0"/>
            </a:endParaRPr>
          </a:p>
          <a:p>
            <a:pPr marL="400050" indent="-400050"/>
            <a:r>
              <a:rPr lang="en-IN" b="1" dirty="0" smtClean="0">
                <a:latin typeface="Calibri" pitchFamily="34" charset="0"/>
              </a:rPr>
              <a:t>I.  Artificial system of classification- Only one or two morphological characters for grouping </a:t>
            </a:r>
            <a:r>
              <a:rPr lang="en-IN" dirty="0" smtClean="0">
                <a:latin typeface="Calibri" pitchFamily="34" charset="0"/>
              </a:rPr>
              <a:t>of organism is used.  Aristotle classification proposed.</a:t>
            </a:r>
          </a:p>
          <a:p>
            <a:pPr marL="342900" indent="-342900">
              <a:buFont typeface="+mj-lt"/>
              <a:buAutoNum type="arabicPeriod"/>
            </a:pPr>
            <a:r>
              <a:rPr lang="en-IN" dirty="0" smtClean="0">
                <a:latin typeface="Calibri" pitchFamily="34" charset="0"/>
              </a:rPr>
              <a:t>a. </a:t>
            </a:r>
            <a:r>
              <a:rPr lang="en-IN" dirty="0" err="1" smtClean="0">
                <a:latin typeface="Calibri" pitchFamily="34" charset="0"/>
              </a:rPr>
              <a:t>Enaima</a:t>
            </a:r>
            <a:r>
              <a:rPr lang="en-IN" dirty="0" smtClean="0">
                <a:latin typeface="Calibri" pitchFamily="34" charset="0"/>
              </a:rPr>
              <a:t> (Animals with red blood)	 b. </a:t>
            </a:r>
            <a:r>
              <a:rPr lang="en-IN" dirty="0" err="1" smtClean="0">
                <a:latin typeface="Calibri" pitchFamily="34" charset="0"/>
              </a:rPr>
              <a:t>Anaima</a:t>
            </a:r>
            <a:r>
              <a:rPr lang="en-IN" dirty="0" smtClean="0">
                <a:latin typeface="Calibri" pitchFamily="34" charset="0"/>
              </a:rPr>
              <a:t> (Animals without red blood)</a:t>
            </a:r>
          </a:p>
          <a:p>
            <a:pPr marL="342900" indent="-342900">
              <a:buFont typeface="+mj-lt"/>
              <a:buAutoNum type="arabicPeriod"/>
            </a:pPr>
            <a:r>
              <a:rPr lang="en-IN" dirty="0" smtClean="0">
                <a:latin typeface="Calibri" pitchFamily="34" charset="0"/>
              </a:rPr>
              <a:t>a. </a:t>
            </a:r>
            <a:r>
              <a:rPr lang="en-IN" dirty="0" err="1" smtClean="0">
                <a:latin typeface="Calibri" pitchFamily="34" charset="0"/>
              </a:rPr>
              <a:t>Ovipary</a:t>
            </a:r>
            <a:r>
              <a:rPr lang="en-IN" dirty="0" smtClean="0">
                <a:latin typeface="Calibri" pitchFamily="34" charset="0"/>
              </a:rPr>
              <a:t> (Egg laying)   		 b. </a:t>
            </a:r>
            <a:r>
              <a:rPr lang="en-IN" dirty="0" err="1" smtClean="0">
                <a:latin typeface="Calibri" pitchFamily="34" charset="0"/>
              </a:rPr>
              <a:t>Vivipary</a:t>
            </a:r>
            <a:r>
              <a:rPr lang="en-IN" dirty="0" smtClean="0">
                <a:latin typeface="Calibri" pitchFamily="34" charset="0"/>
              </a:rPr>
              <a:t> (Giving birth to young ones)..</a:t>
            </a:r>
          </a:p>
          <a:p>
            <a:pPr>
              <a:buFont typeface="Arial" pitchFamily="34" charset="0"/>
              <a:buChar char="•"/>
            </a:pPr>
            <a:endParaRPr lang="en-IN" dirty="0" smtClean="0">
              <a:latin typeface="Calibri" pitchFamily="34" charset="0"/>
            </a:endParaRPr>
          </a:p>
          <a:p>
            <a:r>
              <a:rPr lang="en-IN" b="1" dirty="0" smtClean="0">
                <a:latin typeface="Calibri" pitchFamily="34" charset="0"/>
              </a:rPr>
              <a:t>II.  Natural system of classification- Takes into consideration comparable study of a number of </a:t>
            </a:r>
            <a:r>
              <a:rPr lang="en-IN" dirty="0" smtClean="0">
                <a:latin typeface="Calibri" pitchFamily="34" charset="0"/>
              </a:rPr>
              <a:t>characters so as to bring out natural similarities and dissimilarities and hence natural relationships among the organisms. </a:t>
            </a:r>
          </a:p>
          <a:p>
            <a:pPr>
              <a:buFont typeface="Arial" pitchFamily="34" charset="0"/>
              <a:buChar char="•"/>
            </a:pPr>
            <a:r>
              <a:rPr lang="en-IN" dirty="0" smtClean="0">
                <a:latin typeface="Calibri" pitchFamily="34" charset="0"/>
              </a:rPr>
              <a:t>Bentham and Hooker classification, etc.</a:t>
            </a:r>
          </a:p>
          <a:p>
            <a:pPr>
              <a:buFont typeface="Arial" pitchFamily="34" charset="0"/>
              <a:buChar char="•"/>
            </a:pPr>
            <a:r>
              <a:rPr lang="en-IN" dirty="0" smtClean="0">
                <a:latin typeface="Calibri" pitchFamily="34" charset="0"/>
              </a:rPr>
              <a:t>Cryptogams (non flowering plants) • </a:t>
            </a:r>
            <a:r>
              <a:rPr lang="en-IN" dirty="0" err="1" smtClean="0">
                <a:latin typeface="Calibri" pitchFamily="34" charset="0"/>
              </a:rPr>
              <a:t>Phanerogams</a:t>
            </a:r>
            <a:r>
              <a:rPr lang="en-IN" dirty="0" smtClean="0">
                <a:latin typeface="Calibri" pitchFamily="34" charset="0"/>
              </a:rPr>
              <a:t> (seed bearing plants)</a:t>
            </a:r>
          </a:p>
          <a:p>
            <a:endParaRPr lang="en-IN" dirty="0" smtClean="0">
              <a:latin typeface="Calibri" pitchFamily="34" charset="0"/>
            </a:endParaRPr>
          </a:p>
          <a:p>
            <a:r>
              <a:rPr lang="en-IN" b="1" dirty="0" smtClean="0">
                <a:latin typeface="Calibri" pitchFamily="34" charset="0"/>
              </a:rPr>
              <a:t>III.  Phylogenetic System of Classification- Based on the evolutionary relationship of </a:t>
            </a:r>
            <a:r>
              <a:rPr lang="en-IN" dirty="0" smtClean="0">
                <a:latin typeface="Calibri" pitchFamily="34" charset="0"/>
              </a:rPr>
              <a:t>organisms. In this system organism are classified on the basis of their evolution on earth from primitive to highly evolved. </a:t>
            </a:r>
          </a:p>
          <a:p>
            <a:pPr>
              <a:buFont typeface="Arial" pitchFamily="34" charset="0"/>
              <a:buChar char="•"/>
            </a:pPr>
            <a:r>
              <a:rPr lang="en-IN" dirty="0" err="1" smtClean="0">
                <a:latin typeface="Calibri" pitchFamily="34" charset="0"/>
              </a:rPr>
              <a:t>Engler</a:t>
            </a:r>
            <a:r>
              <a:rPr lang="en-IN" dirty="0" smtClean="0">
                <a:latin typeface="Calibri" pitchFamily="34" charset="0"/>
              </a:rPr>
              <a:t> and </a:t>
            </a:r>
            <a:r>
              <a:rPr lang="en-IN" dirty="0" err="1" smtClean="0">
                <a:latin typeface="Calibri" pitchFamily="34" charset="0"/>
              </a:rPr>
              <a:t>Prantl</a:t>
            </a:r>
            <a:r>
              <a:rPr lang="en-IN" dirty="0" smtClean="0">
                <a:latin typeface="Calibri" pitchFamily="34" charset="0"/>
              </a:rPr>
              <a:t> classification and Hutchinson classification, etc.</a:t>
            </a:r>
          </a:p>
          <a:p>
            <a:pPr>
              <a:buFont typeface="Arial" pitchFamily="34" charset="0"/>
              <a:buChar char="•"/>
            </a:pPr>
            <a:r>
              <a:rPr lang="en-IN" dirty="0" smtClean="0">
                <a:latin typeface="Calibri" pitchFamily="34" charset="0"/>
                <a:ea typeface="Calibri"/>
                <a:cs typeface="Calibri"/>
                <a:sym typeface="Calibri"/>
              </a:rPr>
              <a:t>Classified bacteria &amp; all plants under 14 divisions.</a:t>
            </a:r>
            <a:endParaRPr sz="1400" b="0" i="0" u="none" strike="noStrike" cap="none">
              <a:solidFill>
                <a:srgbClr val="000000"/>
              </a:solidFill>
              <a:latin typeface="Calibri" pitchFamily="34" charset="0"/>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23938" y="14115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cs typeface="Calibri" pitchFamily="34" charset="0"/>
              </a:rPr>
              <a:t>TWO KINGDOM SYSTEM AND THREE KINGDOM SYSTEM</a:t>
            </a:r>
            <a:endParaRPr sz="1800" b="1" i="0" u="none" strike="noStrike" cap="none">
              <a:solidFill>
                <a:srgbClr val="000000"/>
              </a:solidFill>
              <a:latin typeface="Calibri" pitchFamily="34" charset="0"/>
              <a:cs typeface="Calibri" pitchFamily="34" charset="0"/>
              <a:sym typeface="Arial"/>
            </a:endParaRPr>
          </a:p>
        </p:txBody>
      </p:sp>
      <p:sp>
        <p:nvSpPr>
          <p:cNvPr id="64" name="Google Shape;64;p14"/>
          <p:cNvSpPr txBox="1"/>
          <p:nvPr/>
        </p:nvSpPr>
        <p:spPr>
          <a:xfrm>
            <a:off x="298837" y="1014896"/>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u="sng" dirty="0" smtClean="0">
                <a:latin typeface="Calibri"/>
                <a:ea typeface="Calibri"/>
                <a:cs typeface="Calibri"/>
                <a:sym typeface="Calibri"/>
              </a:rPr>
              <a:t>TWO KINGDOM SYSTEM: (CAROLUS LINNAEUS‐1758) </a:t>
            </a:r>
          </a:p>
          <a:p>
            <a:pPr lvl="0">
              <a:buSzPts val="1400"/>
              <a:buFont typeface="Arial" pitchFamily="34" charset="0"/>
              <a:buChar char="•"/>
            </a:pPr>
            <a:r>
              <a:rPr lang="en-IN" dirty="0" smtClean="0">
                <a:latin typeface="Calibri"/>
                <a:ea typeface="Calibri"/>
                <a:cs typeface="Calibri"/>
                <a:sym typeface="Calibri"/>
              </a:rPr>
              <a:t>Kingdom </a:t>
            </a:r>
            <a:r>
              <a:rPr lang="en-IN" dirty="0" err="1" smtClean="0">
                <a:latin typeface="Calibri"/>
                <a:ea typeface="Calibri"/>
                <a:cs typeface="Calibri"/>
                <a:sym typeface="Calibri"/>
              </a:rPr>
              <a:t>plantae</a:t>
            </a:r>
            <a:r>
              <a:rPr lang="en-IN" dirty="0" smtClean="0">
                <a:latin typeface="Calibri"/>
                <a:ea typeface="Calibri"/>
                <a:cs typeface="Calibri"/>
                <a:sym typeface="Calibri"/>
              </a:rPr>
              <a:t> : It includes Bacteria, </a:t>
            </a:r>
            <a:r>
              <a:rPr lang="en-IN" dirty="0" err="1" smtClean="0">
                <a:latin typeface="Calibri"/>
                <a:ea typeface="Calibri"/>
                <a:cs typeface="Calibri"/>
                <a:sym typeface="Calibri"/>
              </a:rPr>
              <a:t>Mycoplasma</a:t>
            </a:r>
            <a:r>
              <a:rPr lang="en-IN" dirty="0" smtClean="0">
                <a:latin typeface="Calibri"/>
                <a:ea typeface="Calibri"/>
                <a:cs typeface="Calibri"/>
                <a:sym typeface="Calibri"/>
              </a:rPr>
              <a:t> </a:t>
            </a:r>
            <a:r>
              <a:rPr lang="en-IN" dirty="0" err="1" smtClean="0">
                <a:latin typeface="Calibri"/>
                <a:ea typeface="Calibri"/>
                <a:cs typeface="Calibri"/>
                <a:sym typeface="Calibri"/>
              </a:rPr>
              <a:t>Mycoplasma</a:t>
            </a:r>
            <a:r>
              <a:rPr lang="en-IN" dirty="0" smtClean="0">
                <a:latin typeface="Calibri"/>
                <a:ea typeface="Calibri"/>
                <a:cs typeface="Calibri"/>
                <a:sym typeface="Calibri"/>
              </a:rPr>
              <a:t>, fungi &amp; photosynthetic </a:t>
            </a:r>
            <a:r>
              <a:rPr lang="en-IN" dirty="0" err="1" smtClean="0">
                <a:latin typeface="Calibri"/>
                <a:ea typeface="Calibri"/>
                <a:cs typeface="Calibri"/>
                <a:sym typeface="Calibri"/>
              </a:rPr>
              <a:t>photosynthetic</a:t>
            </a:r>
            <a:r>
              <a:rPr lang="en-IN" dirty="0" smtClean="0">
                <a:latin typeface="Calibri"/>
                <a:ea typeface="Calibri"/>
                <a:cs typeface="Calibri"/>
                <a:sym typeface="Calibri"/>
              </a:rPr>
              <a:t> plants.</a:t>
            </a:r>
          </a:p>
          <a:p>
            <a:pPr lvl="0">
              <a:buSzPts val="1400"/>
              <a:buFont typeface="Arial" pitchFamily="34" charset="0"/>
              <a:buChar char="•"/>
            </a:pPr>
            <a:r>
              <a:rPr lang="en-IN" dirty="0" smtClean="0">
                <a:latin typeface="Calibri"/>
                <a:ea typeface="Calibri"/>
                <a:cs typeface="Calibri"/>
                <a:sym typeface="Calibri"/>
              </a:rPr>
              <a:t>Kingdom </a:t>
            </a:r>
            <a:r>
              <a:rPr lang="en-IN" dirty="0" err="1" smtClean="0">
                <a:latin typeface="Calibri"/>
                <a:ea typeface="Calibri"/>
                <a:cs typeface="Calibri"/>
                <a:sym typeface="Calibri"/>
              </a:rPr>
              <a:t>animalia</a:t>
            </a:r>
            <a:r>
              <a:rPr lang="en-IN" dirty="0" smtClean="0">
                <a:latin typeface="Calibri"/>
                <a:ea typeface="Calibri"/>
                <a:cs typeface="Calibri"/>
                <a:sym typeface="Calibri"/>
              </a:rPr>
              <a:t> : It includes </a:t>
            </a:r>
            <a:r>
              <a:rPr lang="en-IN" dirty="0" err="1" smtClean="0">
                <a:latin typeface="Calibri"/>
                <a:ea typeface="Calibri"/>
                <a:cs typeface="Calibri"/>
                <a:sym typeface="Calibri"/>
              </a:rPr>
              <a:t>includes</a:t>
            </a:r>
            <a:r>
              <a:rPr lang="en-IN" dirty="0" smtClean="0">
                <a:latin typeface="Calibri"/>
                <a:ea typeface="Calibri"/>
                <a:cs typeface="Calibri"/>
                <a:sym typeface="Calibri"/>
              </a:rPr>
              <a:t> unicellular &amp; multicellular animals.</a:t>
            </a:r>
          </a:p>
          <a:p>
            <a:pPr lvl="0">
              <a:buSzPts val="1400"/>
            </a:pPr>
            <a:endParaRPr lang="en-IN" dirty="0" smtClean="0">
              <a:latin typeface="Calibri"/>
              <a:ea typeface="Calibri"/>
              <a:cs typeface="Calibri"/>
              <a:sym typeface="Calibri"/>
            </a:endParaRPr>
          </a:p>
          <a:p>
            <a:pPr>
              <a:buSzPts val="1400"/>
            </a:pPr>
            <a:r>
              <a:rPr lang="en-IN" u="sng" dirty="0" smtClean="0">
                <a:latin typeface="Calibri"/>
                <a:ea typeface="Calibri"/>
                <a:cs typeface="Calibri"/>
                <a:sym typeface="Calibri"/>
              </a:rPr>
              <a:t>THREE KINGDOM SYSTEM: (ERNEST HAECKEL‐1866) </a:t>
            </a:r>
          </a:p>
          <a:p>
            <a:pPr>
              <a:buSzPts val="1400"/>
              <a:buFont typeface="Arial" pitchFamily="34" charset="0"/>
              <a:buChar char="•"/>
            </a:pPr>
            <a:r>
              <a:rPr lang="en-IN" dirty="0" smtClean="0">
                <a:latin typeface="Calibri"/>
                <a:ea typeface="Calibri"/>
                <a:cs typeface="Calibri"/>
                <a:sym typeface="Calibri"/>
              </a:rPr>
              <a:t> Kingdom </a:t>
            </a:r>
            <a:r>
              <a:rPr lang="en-IN" dirty="0" err="1" smtClean="0">
                <a:latin typeface="Calibri"/>
                <a:ea typeface="Calibri"/>
                <a:cs typeface="Calibri"/>
                <a:sym typeface="Calibri"/>
              </a:rPr>
              <a:t>protista</a:t>
            </a:r>
            <a:r>
              <a:rPr lang="en-IN" dirty="0" smtClean="0">
                <a:latin typeface="Calibri"/>
                <a:ea typeface="Calibri"/>
                <a:cs typeface="Calibri"/>
                <a:sym typeface="Calibri"/>
              </a:rPr>
              <a:t>: It includes unicellular &amp; colonial eukaryotes such as bacteria, algae, fungi &amp; </a:t>
            </a:r>
            <a:r>
              <a:rPr lang="en-IN" dirty="0" err="1" smtClean="0">
                <a:latin typeface="Calibri"/>
                <a:ea typeface="Calibri"/>
                <a:cs typeface="Calibri"/>
                <a:sym typeface="Calibri"/>
              </a:rPr>
              <a:t>protozoans</a:t>
            </a:r>
            <a:r>
              <a:rPr lang="en-IN" dirty="0" smtClean="0">
                <a:latin typeface="Calibri"/>
                <a:ea typeface="Calibri"/>
                <a:cs typeface="Calibri"/>
                <a:sym typeface="Calibri"/>
              </a:rPr>
              <a:t>.</a:t>
            </a:r>
          </a:p>
          <a:p>
            <a:pPr>
              <a:buSzPts val="1400"/>
              <a:buFont typeface="Arial" pitchFamily="34" charset="0"/>
              <a:buChar char="•"/>
            </a:pPr>
            <a:r>
              <a:rPr lang="en-IN" dirty="0" smtClean="0">
                <a:latin typeface="Calibri"/>
                <a:ea typeface="Calibri"/>
                <a:cs typeface="Calibri"/>
                <a:sym typeface="Calibri"/>
              </a:rPr>
              <a:t> Kingdom </a:t>
            </a:r>
            <a:r>
              <a:rPr lang="en-IN" dirty="0" err="1" smtClean="0">
                <a:latin typeface="Calibri"/>
                <a:ea typeface="Calibri"/>
                <a:cs typeface="Calibri"/>
                <a:sym typeface="Calibri"/>
              </a:rPr>
              <a:t>plantae</a:t>
            </a:r>
            <a:r>
              <a:rPr lang="en-IN" dirty="0" smtClean="0">
                <a:latin typeface="Calibri"/>
                <a:ea typeface="Calibri"/>
                <a:cs typeface="Calibri"/>
                <a:sym typeface="Calibri"/>
              </a:rPr>
              <a:t>: It includes multicellular photosynthetic plants.</a:t>
            </a:r>
          </a:p>
          <a:p>
            <a:pPr>
              <a:buSzPts val="1400"/>
              <a:buFont typeface="Arial" pitchFamily="34" charset="0"/>
              <a:buChar char="•"/>
            </a:pPr>
            <a:r>
              <a:rPr lang="en-IN" dirty="0" smtClean="0">
                <a:latin typeface="Calibri"/>
                <a:ea typeface="Calibri"/>
                <a:cs typeface="Calibri"/>
                <a:sym typeface="Calibri"/>
              </a:rPr>
              <a:t> Kingdom </a:t>
            </a:r>
            <a:r>
              <a:rPr lang="en-IN" dirty="0" err="1" smtClean="0">
                <a:latin typeface="Calibri"/>
                <a:ea typeface="Calibri"/>
                <a:cs typeface="Calibri"/>
                <a:sym typeface="Calibri"/>
              </a:rPr>
              <a:t>animalia</a:t>
            </a:r>
            <a:r>
              <a:rPr lang="en-IN" dirty="0" smtClean="0">
                <a:latin typeface="Calibri"/>
                <a:ea typeface="Calibri"/>
                <a:cs typeface="Calibri"/>
                <a:sym typeface="Calibri"/>
              </a:rPr>
              <a:t>: It includes multicellular animals.</a:t>
            </a:r>
          </a:p>
          <a:p>
            <a:pPr>
              <a:buSzPts val="1400"/>
            </a:pPr>
            <a:endParaRPr lang="en-IN" dirty="0" smtClean="0">
              <a:latin typeface="Calibri"/>
              <a:ea typeface="Calibri"/>
              <a:cs typeface="Calibri"/>
              <a:sym typeface="Calibri"/>
            </a:endParaRPr>
          </a:p>
          <a:p>
            <a:pPr lvl="0">
              <a:buSzPts val="1400"/>
            </a:pPr>
            <a:r>
              <a:rPr lang="en-IN" u="sng" dirty="0" smtClean="0">
                <a:latin typeface="Calibri"/>
                <a:ea typeface="Calibri"/>
                <a:cs typeface="Calibri"/>
                <a:sym typeface="Calibri"/>
              </a:rPr>
              <a:t>FOUR KINGDOM SYSTEM: (COPELAND‐1956) </a:t>
            </a:r>
          </a:p>
          <a:p>
            <a:pPr lvl="0">
              <a:buSzPts val="1400"/>
              <a:buFont typeface="Arial" pitchFamily="34" charset="0"/>
              <a:buChar char="•"/>
            </a:pPr>
            <a:r>
              <a:rPr lang="en-IN" dirty="0" smtClean="0">
                <a:latin typeface="Calibri"/>
                <a:ea typeface="Calibri"/>
                <a:cs typeface="Calibri"/>
                <a:sym typeface="Calibri"/>
              </a:rPr>
              <a:t>Kingdom </a:t>
            </a:r>
            <a:r>
              <a:rPr lang="en-IN" dirty="0" err="1" smtClean="0">
                <a:latin typeface="Calibri"/>
                <a:ea typeface="Calibri"/>
                <a:cs typeface="Calibri"/>
                <a:sym typeface="Calibri"/>
              </a:rPr>
              <a:t>monera</a:t>
            </a:r>
            <a:r>
              <a:rPr lang="en-IN" dirty="0" smtClean="0">
                <a:latin typeface="Calibri"/>
                <a:ea typeface="Calibri"/>
                <a:cs typeface="Calibri"/>
                <a:sym typeface="Calibri"/>
              </a:rPr>
              <a:t>: It includes unicellular or filamentous prokaryotes such as bacteria, </a:t>
            </a:r>
            <a:r>
              <a:rPr lang="en-IN" dirty="0" err="1" smtClean="0">
                <a:latin typeface="Calibri"/>
                <a:ea typeface="Calibri"/>
                <a:cs typeface="Calibri"/>
                <a:sym typeface="Calibri"/>
              </a:rPr>
              <a:t>mycoplasma</a:t>
            </a:r>
            <a:r>
              <a:rPr lang="en-IN" dirty="0" smtClean="0">
                <a:latin typeface="Calibri"/>
                <a:ea typeface="Calibri"/>
                <a:cs typeface="Calibri"/>
                <a:sym typeface="Calibri"/>
              </a:rPr>
              <a:t> &amp; </a:t>
            </a:r>
            <a:r>
              <a:rPr lang="en-IN" dirty="0" err="1" smtClean="0">
                <a:latin typeface="Calibri"/>
                <a:ea typeface="Calibri"/>
                <a:cs typeface="Calibri"/>
                <a:sym typeface="Calibri"/>
              </a:rPr>
              <a:t>cyanobacteria</a:t>
            </a:r>
            <a:r>
              <a:rPr lang="en-IN" dirty="0" smtClean="0">
                <a:latin typeface="Calibri"/>
                <a:ea typeface="Calibri"/>
                <a:cs typeface="Calibri"/>
                <a:sym typeface="Calibri"/>
              </a:rPr>
              <a:t>. </a:t>
            </a:r>
          </a:p>
          <a:p>
            <a:pPr lvl="0">
              <a:buSzPts val="1400"/>
              <a:buFont typeface="Arial" pitchFamily="34" charset="0"/>
              <a:buChar char="•"/>
            </a:pPr>
            <a:r>
              <a:rPr lang="en-IN" dirty="0" smtClean="0">
                <a:latin typeface="Calibri"/>
                <a:ea typeface="Calibri"/>
                <a:cs typeface="Calibri"/>
                <a:sym typeface="Calibri"/>
              </a:rPr>
              <a:t>Kingdom </a:t>
            </a:r>
            <a:r>
              <a:rPr lang="en-IN" dirty="0" err="1" smtClean="0">
                <a:latin typeface="Calibri"/>
                <a:ea typeface="Calibri"/>
                <a:cs typeface="Calibri"/>
                <a:sym typeface="Calibri"/>
              </a:rPr>
              <a:t>protista</a:t>
            </a:r>
            <a:r>
              <a:rPr lang="en-IN" dirty="0" smtClean="0">
                <a:latin typeface="Calibri"/>
                <a:ea typeface="Calibri"/>
                <a:cs typeface="Calibri"/>
                <a:sym typeface="Calibri"/>
              </a:rPr>
              <a:t>: It includes unicellular eukaryotes. </a:t>
            </a:r>
          </a:p>
          <a:p>
            <a:pPr lvl="0">
              <a:buSzPts val="1400"/>
              <a:buFont typeface="Arial" pitchFamily="34" charset="0"/>
              <a:buChar char="•"/>
            </a:pPr>
            <a:r>
              <a:rPr lang="en-IN" dirty="0" smtClean="0">
                <a:latin typeface="Calibri"/>
                <a:ea typeface="Calibri"/>
                <a:cs typeface="Calibri"/>
                <a:sym typeface="Calibri"/>
              </a:rPr>
              <a:t>Kingdom </a:t>
            </a:r>
            <a:r>
              <a:rPr lang="en-IN" dirty="0" err="1" smtClean="0">
                <a:latin typeface="Calibri"/>
                <a:ea typeface="Calibri"/>
                <a:cs typeface="Calibri"/>
                <a:sym typeface="Calibri"/>
              </a:rPr>
              <a:t>plantae</a:t>
            </a:r>
            <a:r>
              <a:rPr lang="en-IN" dirty="0" smtClean="0">
                <a:latin typeface="Calibri"/>
                <a:ea typeface="Calibri"/>
                <a:cs typeface="Calibri"/>
                <a:sym typeface="Calibri"/>
              </a:rPr>
              <a:t>: Multicellular autotrophic eukaryotes </a:t>
            </a:r>
          </a:p>
          <a:p>
            <a:pPr>
              <a:buSzPts val="1400"/>
              <a:buFont typeface="Arial" pitchFamily="34" charset="0"/>
              <a:buChar char="•"/>
            </a:pPr>
            <a:r>
              <a:rPr lang="en-IN" dirty="0" smtClean="0">
                <a:latin typeface="Calibri"/>
                <a:ea typeface="Calibri"/>
                <a:cs typeface="Calibri"/>
                <a:sym typeface="Calibri"/>
              </a:rPr>
              <a:t>Kingdom </a:t>
            </a:r>
            <a:r>
              <a:rPr lang="en-IN" dirty="0" err="1" smtClean="0">
                <a:latin typeface="Calibri"/>
                <a:ea typeface="Calibri"/>
                <a:cs typeface="Calibri"/>
                <a:sym typeface="Calibri"/>
              </a:rPr>
              <a:t>animalia</a:t>
            </a:r>
            <a:r>
              <a:rPr lang="en-IN" dirty="0" smtClean="0">
                <a:latin typeface="Calibri"/>
                <a:ea typeface="Calibri"/>
                <a:cs typeface="Calibri"/>
                <a:sym typeface="Calibri"/>
              </a:rPr>
              <a:t>: Multicellular heterotrophic eukaryotes</a:t>
            </a:r>
          </a:p>
          <a:p>
            <a:pPr>
              <a:buSzPts val="1400"/>
            </a:pP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22498"/>
            <a:ext cx="925650" cy="925650"/>
          </a:xfrm>
          <a:prstGeom prst="rect">
            <a:avLst/>
          </a:prstGeom>
          <a:noFill/>
          <a:ln>
            <a:noFill/>
          </a:ln>
        </p:spPr>
      </p:pic>
      <p:sp>
        <p:nvSpPr>
          <p:cNvPr id="63" name="Google Shape;63;p14"/>
          <p:cNvSpPr txBox="1"/>
          <p:nvPr/>
        </p:nvSpPr>
        <p:spPr>
          <a:xfrm>
            <a:off x="272675" y="285050"/>
            <a:ext cx="818086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cs typeface="Calibri" pitchFamily="34" charset="0"/>
              </a:rPr>
              <a:t>FIVE KINGDOM SYSTEM CLASSIFICATION OF R H WHITTAKER</a:t>
            </a:r>
            <a:endParaRPr lang="en-IN" sz="1800" b="1" dirty="0" smtClean="0">
              <a:latin typeface="Calibri" pitchFamily="34" charset="0"/>
              <a:cs typeface="Calibri" pitchFamily="34" charset="0"/>
            </a:endParaRPr>
          </a:p>
        </p:txBody>
      </p:sp>
      <p:sp>
        <p:nvSpPr>
          <p:cNvPr id="64" name="Google Shape;64;p14"/>
          <p:cNvSpPr txBox="1"/>
          <p:nvPr/>
        </p:nvSpPr>
        <p:spPr>
          <a:xfrm>
            <a:off x="254014" y="961839"/>
            <a:ext cx="5129750" cy="3255598"/>
          </a:xfrm>
          <a:prstGeom prst="rect">
            <a:avLst/>
          </a:prstGeom>
          <a:noFill/>
          <a:ln>
            <a:noFill/>
          </a:ln>
        </p:spPr>
        <p:txBody>
          <a:bodyPr spcFirstLastPara="1" wrap="square" lIns="91425" tIns="91425" rIns="91425" bIns="91425" anchor="t" anchorCtr="0">
            <a:noAutofit/>
          </a:bodyPr>
          <a:lstStyle/>
          <a:p>
            <a:pPr>
              <a:buSzPts val="1400"/>
            </a:pPr>
            <a:r>
              <a:rPr lang="en-IN" dirty="0" smtClean="0">
                <a:latin typeface="Calibri"/>
                <a:ea typeface="Calibri"/>
                <a:cs typeface="Calibri"/>
                <a:sym typeface="Calibri"/>
              </a:rPr>
              <a:t>FIVE KINGDOM SYSTEM (R H WHITTAKER‐1969) </a:t>
            </a:r>
          </a:p>
          <a:p>
            <a:pPr marL="342900" indent="-342900">
              <a:buSzPts val="1400"/>
            </a:pPr>
            <a:r>
              <a:rPr lang="en-IN" dirty="0" smtClean="0">
                <a:latin typeface="Calibri"/>
                <a:ea typeface="Calibri"/>
                <a:cs typeface="Calibri"/>
                <a:sym typeface="Calibri"/>
              </a:rPr>
              <a:t>The five kingdoms are :</a:t>
            </a:r>
          </a:p>
          <a:p>
            <a:pPr marL="400050" indent="-400050">
              <a:buSzPts val="1400"/>
              <a:buFont typeface="+mj-lt"/>
              <a:buAutoNum type="romanLcPeriod"/>
            </a:pPr>
            <a:r>
              <a:rPr lang="en-IN" dirty="0" smtClean="0">
                <a:latin typeface="Calibri"/>
                <a:ea typeface="Calibri"/>
                <a:cs typeface="Calibri"/>
                <a:sym typeface="Calibri"/>
              </a:rPr>
              <a:t>Kingdom </a:t>
            </a:r>
            <a:r>
              <a:rPr lang="en-IN" dirty="0" err="1" smtClean="0">
                <a:latin typeface="Calibri"/>
                <a:ea typeface="Calibri"/>
                <a:cs typeface="Calibri"/>
                <a:sym typeface="Calibri"/>
              </a:rPr>
              <a:t>monera</a:t>
            </a:r>
            <a:r>
              <a:rPr lang="en-IN" dirty="0" smtClean="0">
                <a:latin typeface="Calibri"/>
                <a:ea typeface="Calibri"/>
                <a:cs typeface="Calibri"/>
                <a:sym typeface="Calibri"/>
              </a:rPr>
              <a:t> </a:t>
            </a:r>
          </a:p>
          <a:p>
            <a:pPr marL="400050" indent="-400050">
              <a:buSzPts val="1400"/>
              <a:buFont typeface="+mj-lt"/>
              <a:buAutoNum type="romanLcPeriod"/>
            </a:pPr>
            <a:r>
              <a:rPr lang="en-IN" dirty="0" smtClean="0">
                <a:latin typeface="Calibri"/>
                <a:ea typeface="Calibri"/>
                <a:cs typeface="Calibri"/>
                <a:sym typeface="Calibri"/>
              </a:rPr>
              <a:t>Kingdom </a:t>
            </a:r>
            <a:r>
              <a:rPr lang="en-IN" dirty="0" err="1" smtClean="0">
                <a:latin typeface="Calibri"/>
                <a:ea typeface="Calibri"/>
                <a:cs typeface="Calibri"/>
                <a:sym typeface="Calibri"/>
              </a:rPr>
              <a:t>protista</a:t>
            </a:r>
            <a:r>
              <a:rPr lang="en-IN" dirty="0" smtClean="0">
                <a:latin typeface="Calibri"/>
                <a:ea typeface="Calibri"/>
                <a:cs typeface="Calibri"/>
                <a:sym typeface="Calibri"/>
              </a:rPr>
              <a:t> </a:t>
            </a:r>
          </a:p>
          <a:p>
            <a:pPr marL="400050" indent="-400050">
              <a:buSzPts val="1400"/>
              <a:buFont typeface="+mj-lt"/>
              <a:buAutoNum type="romanLcPeriod"/>
            </a:pPr>
            <a:r>
              <a:rPr lang="en-IN" dirty="0" smtClean="0">
                <a:latin typeface="Calibri"/>
                <a:ea typeface="Calibri"/>
                <a:cs typeface="Calibri"/>
                <a:sym typeface="Calibri"/>
              </a:rPr>
              <a:t>Kingdom fungi</a:t>
            </a:r>
          </a:p>
          <a:p>
            <a:pPr marL="400050" indent="-400050">
              <a:buSzPts val="1400"/>
              <a:buFont typeface="+mj-lt"/>
              <a:buAutoNum type="romanLcPeriod"/>
            </a:pPr>
            <a:r>
              <a:rPr lang="en-IN" dirty="0" smtClean="0">
                <a:latin typeface="Calibri"/>
                <a:ea typeface="Calibri"/>
                <a:cs typeface="Calibri"/>
                <a:sym typeface="Calibri"/>
              </a:rPr>
              <a:t>Kingdom  </a:t>
            </a:r>
            <a:r>
              <a:rPr lang="en-IN" dirty="0" err="1" smtClean="0">
                <a:latin typeface="Calibri"/>
                <a:ea typeface="Calibri"/>
                <a:cs typeface="Calibri"/>
                <a:sym typeface="Calibri"/>
              </a:rPr>
              <a:t>plantae</a:t>
            </a:r>
            <a:endParaRPr lang="en-IN" dirty="0" smtClean="0">
              <a:latin typeface="Calibri"/>
              <a:ea typeface="Calibri"/>
              <a:cs typeface="Calibri"/>
              <a:sym typeface="Calibri"/>
            </a:endParaRPr>
          </a:p>
          <a:p>
            <a:pPr marL="400050" indent="-400050">
              <a:buSzPts val="1400"/>
              <a:buFont typeface="+mj-lt"/>
              <a:buAutoNum type="romanLcPeriod"/>
            </a:pPr>
            <a:r>
              <a:rPr lang="en-IN" dirty="0" smtClean="0">
                <a:latin typeface="Calibri"/>
                <a:ea typeface="Calibri"/>
                <a:cs typeface="Calibri"/>
                <a:sym typeface="Calibri"/>
              </a:rPr>
              <a:t>Kingdom </a:t>
            </a:r>
            <a:r>
              <a:rPr lang="en-IN" dirty="0" err="1" smtClean="0">
                <a:latin typeface="Calibri"/>
                <a:ea typeface="Calibri"/>
                <a:cs typeface="Calibri"/>
                <a:sym typeface="Calibri"/>
              </a:rPr>
              <a:t>animalia</a:t>
            </a:r>
            <a:endParaRPr lang="en-IN" dirty="0" smtClean="0">
              <a:latin typeface="Calibri"/>
              <a:ea typeface="Calibri"/>
              <a:cs typeface="Calibri"/>
              <a:sym typeface="Calibri"/>
            </a:endParaRPr>
          </a:p>
          <a:p>
            <a:pPr marL="400050" indent="-400050">
              <a:buSzPts val="1400"/>
            </a:pPr>
            <a:endParaRPr lang="en-IN" dirty="0" smtClean="0">
              <a:latin typeface="Calibri"/>
              <a:ea typeface="Calibri"/>
              <a:cs typeface="Calibri"/>
              <a:sym typeface="Calibri"/>
            </a:endParaRPr>
          </a:p>
          <a:p>
            <a:pPr>
              <a:buSzPts val="1400"/>
            </a:pPr>
            <a:r>
              <a:rPr lang="en-IN" dirty="0" smtClean="0">
                <a:latin typeface="Calibri"/>
                <a:ea typeface="Calibri"/>
                <a:cs typeface="Calibri"/>
                <a:sym typeface="Calibri"/>
              </a:rPr>
              <a:t>Classification based on the following main criteria of the five kingdom classification :</a:t>
            </a:r>
          </a:p>
          <a:p>
            <a:pPr marL="342900" indent="-342900">
              <a:buSzPts val="1400"/>
              <a:buFont typeface="+mj-lt"/>
              <a:buAutoNum type="arabicPeriod"/>
            </a:pPr>
            <a:r>
              <a:rPr lang="en-IN" dirty="0" smtClean="0">
                <a:latin typeface="Calibri"/>
                <a:ea typeface="Calibri"/>
                <a:cs typeface="Calibri"/>
                <a:sym typeface="Calibri"/>
              </a:rPr>
              <a:t>Cell structure, prokaryotic or eukaryotic</a:t>
            </a:r>
          </a:p>
          <a:p>
            <a:pPr marL="342900" indent="-342900">
              <a:buSzPts val="1400"/>
              <a:buFont typeface="+mj-lt"/>
              <a:buAutoNum type="arabicPeriod"/>
            </a:pPr>
            <a:r>
              <a:rPr lang="en-IN" dirty="0" smtClean="0">
                <a:latin typeface="Calibri"/>
                <a:ea typeface="Calibri"/>
                <a:cs typeface="Calibri"/>
                <a:sym typeface="Calibri"/>
              </a:rPr>
              <a:t>Body organisation , unicellular or multicellular</a:t>
            </a:r>
          </a:p>
          <a:p>
            <a:pPr marL="342900" indent="-342900">
              <a:buSzPts val="1400"/>
              <a:buFont typeface="+mj-lt"/>
              <a:buAutoNum type="arabicPeriod"/>
            </a:pPr>
            <a:r>
              <a:rPr lang="en-IN" dirty="0" smtClean="0">
                <a:latin typeface="Calibri"/>
                <a:ea typeface="Calibri"/>
                <a:cs typeface="Calibri"/>
                <a:sym typeface="Calibri"/>
              </a:rPr>
              <a:t>Mode of nutrition and</a:t>
            </a:r>
          </a:p>
          <a:p>
            <a:pPr marL="342900" indent="-342900">
              <a:buSzPts val="1400"/>
              <a:buFont typeface="+mj-lt"/>
              <a:buAutoNum type="arabicPeriod"/>
            </a:pPr>
            <a:r>
              <a:rPr lang="en-IN" dirty="0" smtClean="0">
                <a:latin typeface="Calibri"/>
                <a:ea typeface="Calibri"/>
                <a:cs typeface="Calibri"/>
                <a:sym typeface="Calibri"/>
              </a:rPr>
              <a:t>Reproduction, sexual or asexual</a:t>
            </a:r>
          </a:p>
          <a:p>
            <a:pPr marL="342900" indent="-342900">
              <a:buSzPts val="1400"/>
              <a:buFont typeface="+mj-lt"/>
              <a:buAutoNum type="arabicPeriod"/>
            </a:pPr>
            <a:r>
              <a:rPr lang="en-IN" dirty="0" smtClean="0">
                <a:latin typeface="Calibri"/>
                <a:ea typeface="Calibri"/>
                <a:cs typeface="Calibri"/>
                <a:sym typeface="Calibri"/>
              </a:rPr>
              <a:t>Phylogenetic relationships(refers to the relative times in the past that species shared common ancestors.)</a:t>
            </a:r>
          </a:p>
          <a:p>
            <a:pPr marL="342900" indent="-342900">
              <a:buSzPts val="1400"/>
            </a:pPr>
            <a:endParaRPr lang="en-IN" dirty="0" smtClean="0">
              <a:latin typeface="Calibri"/>
              <a:ea typeface="Calibri"/>
              <a:cs typeface="Calibri"/>
              <a:sym typeface="Calibri"/>
            </a:endParaRPr>
          </a:p>
          <a:p>
            <a:pPr marL="342900" indent="-342900">
              <a:buSzPts val="1400"/>
            </a:pPr>
            <a:endParaRPr lang="en-IN" dirty="0" smtClean="0">
              <a:latin typeface="Calibri"/>
              <a:ea typeface="Calibri"/>
              <a:cs typeface="Calibri"/>
              <a:sym typeface="Calibri"/>
            </a:endParaRPr>
          </a:p>
          <a:p>
            <a:pPr lvl="0">
              <a:buSzPts val="1400"/>
            </a:pPr>
            <a:endParaRPr sz="1400" b="0" i="0" u="none" strike="noStrike" cap="none">
              <a:solidFill>
                <a:srgbClr val="000000"/>
              </a:solidFill>
              <a:latin typeface="Calibri"/>
              <a:ea typeface="Calibri"/>
              <a:cs typeface="Calibri"/>
              <a:sym typeface="Calibri"/>
            </a:endParaRPr>
          </a:p>
        </p:txBody>
      </p:sp>
      <p:pic>
        <p:nvPicPr>
          <p:cNvPr id="5" name="Picture 2" descr="Five Kingdom Classification System - Botany Studies"/>
          <p:cNvPicPr>
            <a:picLocks noChangeAspect="1" noChangeArrowheads="1"/>
          </p:cNvPicPr>
          <p:nvPr/>
        </p:nvPicPr>
        <p:blipFill>
          <a:blip r:embed="rId4"/>
          <a:srcRect/>
          <a:stretch>
            <a:fillRect/>
          </a:stretch>
        </p:blipFill>
        <p:spPr bwMode="auto">
          <a:xfrm>
            <a:off x="5075853" y="1011754"/>
            <a:ext cx="4068147" cy="383083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22498"/>
            <a:ext cx="925650" cy="925650"/>
          </a:xfrm>
          <a:prstGeom prst="rect">
            <a:avLst/>
          </a:prstGeom>
          <a:noFill/>
          <a:ln>
            <a:noFill/>
          </a:ln>
        </p:spPr>
      </p:pic>
      <p:sp>
        <p:nvSpPr>
          <p:cNvPr id="63" name="Google Shape;63;p14"/>
          <p:cNvSpPr txBox="1"/>
          <p:nvPr/>
        </p:nvSpPr>
        <p:spPr>
          <a:xfrm>
            <a:off x="272675" y="285050"/>
            <a:ext cx="818086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cs typeface="Calibri" pitchFamily="34" charset="0"/>
              </a:rPr>
              <a:t>ADVANTAGES OF FIVE KINGDOM CLASSIFICATION</a:t>
            </a:r>
          </a:p>
        </p:txBody>
      </p:sp>
      <p:sp>
        <p:nvSpPr>
          <p:cNvPr id="64" name="Google Shape;64;p14"/>
          <p:cNvSpPr txBox="1"/>
          <p:nvPr/>
        </p:nvSpPr>
        <p:spPr>
          <a:xfrm>
            <a:off x="254013" y="961839"/>
            <a:ext cx="8688300" cy="3255598"/>
          </a:xfrm>
          <a:prstGeom prst="rect">
            <a:avLst/>
          </a:prstGeom>
          <a:noFill/>
          <a:ln>
            <a:noFill/>
          </a:ln>
        </p:spPr>
        <p:txBody>
          <a:bodyPr spcFirstLastPara="1" wrap="square" lIns="91425" tIns="91425" rIns="91425" bIns="91425" anchor="t" anchorCtr="0">
            <a:noAutofit/>
          </a:bodyPr>
          <a:lstStyle/>
          <a:p>
            <a:pPr marL="342900" indent="-342900">
              <a:spcAft>
                <a:spcPts val="600"/>
              </a:spcAft>
              <a:buSzPts val="1400"/>
            </a:pPr>
            <a:r>
              <a:rPr lang="en-IN" dirty="0" smtClean="0">
                <a:latin typeface="Calibri"/>
                <a:ea typeface="Calibri"/>
                <a:cs typeface="Calibri"/>
                <a:sym typeface="Calibri"/>
              </a:rPr>
              <a:t>The main advantages of five kingdom classification are as follows:</a:t>
            </a:r>
          </a:p>
          <a:p>
            <a:pPr marL="342900" indent="-342900">
              <a:spcAft>
                <a:spcPts val="600"/>
              </a:spcAft>
              <a:buSzPts val="1400"/>
              <a:buFont typeface="+mj-lt"/>
              <a:buAutoNum type="arabicPeriod"/>
            </a:pPr>
            <a:r>
              <a:rPr lang="en-IN" dirty="0" smtClean="0">
                <a:latin typeface="Calibri"/>
                <a:ea typeface="Calibri"/>
                <a:cs typeface="Calibri"/>
                <a:sym typeface="Calibri"/>
              </a:rPr>
              <a:t>Prokaryotes differ from all other living organisms in their cellular structure, physiology, biochemical and reproduction process. Prokaryotes have got a separate place as kingdom Monera in five kingdom classification.</a:t>
            </a:r>
            <a:br>
              <a:rPr lang="en-IN" dirty="0" smtClean="0">
                <a:latin typeface="Calibri"/>
                <a:ea typeface="Calibri"/>
                <a:cs typeface="Calibri"/>
                <a:sym typeface="Calibri"/>
              </a:rPr>
            </a:br>
            <a:endParaRPr lang="en-IN" dirty="0" smtClean="0">
              <a:latin typeface="Calibri"/>
              <a:ea typeface="Calibri"/>
              <a:cs typeface="Calibri"/>
              <a:sym typeface="Calibri"/>
            </a:endParaRPr>
          </a:p>
          <a:p>
            <a:pPr marL="342900" indent="-342900">
              <a:buSzPts val="1400"/>
              <a:buFont typeface="+mj-lt"/>
              <a:buAutoNum type="arabicPeriod"/>
            </a:pPr>
            <a:r>
              <a:rPr lang="en-IN" dirty="0" smtClean="0">
                <a:latin typeface="Calibri"/>
                <a:ea typeface="Calibri"/>
                <a:cs typeface="Calibri"/>
                <a:sym typeface="Calibri"/>
              </a:rPr>
              <a:t>Unicellular and multicellular organisms are kept separate.</a:t>
            </a:r>
            <a:br>
              <a:rPr lang="en-IN" dirty="0" smtClean="0">
                <a:latin typeface="Calibri"/>
                <a:ea typeface="Calibri"/>
                <a:cs typeface="Calibri"/>
                <a:sym typeface="Calibri"/>
              </a:rPr>
            </a:br>
            <a:endParaRPr lang="en-IN" dirty="0" smtClean="0">
              <a:latin typeface="Calibri"/>
              <a:ea typeface="Calibri"/>
              <a:cs typeface="Calibri"/>
              <a:sym typeface="Calibri"/>
            </a:endParaRPr>
          </a:p>
          <a:p>
            <a:pPr marL="342900" indent="-342900">
              <a:buSzPts val="1400"/>
              <a:buFont typeface="+mj-lt"/>
              <a:buAutoNum type="arabicPeriod"/>
            </a:pPr>
            <a:r>
              <a:rPr lang="en-IN" dirty="0" smtClean="0">
                <a:latin typeface="Calibri"/>
                <a:ea typeface="Calibri"/>
                <a:cs typeface="Calibri"/>
                <a:sym typeface="Calibri"/>
              </a:rPr>
              <a:t>Fungi are placed in a separate kingdom as their mode of nutrition differs from all other plants.</a:t>
            </a:r>
            <a:br>
              <a:rPr lang="en-IN" dirty="0" smtClean="0">
                <a:latin typeface="Calibri"/>
                <a:ea typeface="Calibri"/>
                <a:cs typeface="Calibri"/>
                <a:sym typeface="Calibri"/>
              </a:rPr>
            </a:br>
            <a:endParaRPr lang="en-IN" dirty="0" smtClean="0">
              <a:latin typeface="Calibri"/>
              <a:ea typeface="Calibri"/>
              <a:cs typeface="Calibri"/>
              <a:sym typeface="Calibri"/>
            </a:endParaRPr>
          </a:p>
          <a:p>
            <a:pPr marL="342900" indent="-342900">
              <a:buSzPts val="1400"/>
              <a:buFont typeface="+mj-lt"/>
              <a:buAutoNum type="arabicPeriod"/>
            </a:pPr>
            <a:r>
              <a:rPr lang="en-IN" dirty="0" smtClean="0">
                <a:latin typeface="Calibri"/>
                <a:ea typeface="Calibri"/>
                <a:cs typeface="Calibri"/>
                <a:sym typeface="Calibri"/>
              </a:rPr>
              <a:t>Autotrophs and heterotrophs are placed in separate groups.</a:t>
            </a:r>
            <a:br>
              <a:rPr lang="en-IN" dirty="0" smtClean="0">
                <a:latin typeface="Calibri"/>
                <a:ea typeface="Calibri"/>
                <a:cs typeface="Calibri"/>
                <a:sym typeface="Calibri"/>
              </a:rPr>
            </a:br>
            <a:endParaRPr lang="en-IN" dirty="0" smtClean="0">
              <a:latin typeface="Calibri"/>
              <a:ea typeface="Calibri"/>
              <a:cs typeface="Calibri"/>
              <a:sym typeface="Calibri"/>
            </a:endParaRPr>
          </a:p>
          <a:p>
            <a:pPr marL="342900" indent="-342900">
              <a:buSzPts val="1400"/>
              <a:buFont typeface="+mj-lt"/>
              <a:buAutoNum type="arabicPeriod"/>
            </a:pPr>
            <a:r>
              <a:rPr lang="en-IN" dirty="0" smtClean="0">
                <a:latin typeface="Calibri"/>
                <a:ea typeface="Calibri"/>
                <a:cs typeface="Calibri"/>
                <a:sym typeface="Calibri"/>
              </a:rPr>
              <a:t>Five kingdom classification is based on bio composition and mode of nutrition, thus it shows series of evolution.</a:t>
            </a:r>
          </a:p>
          <a:p>
            <a:pPr>
              <a:buSzPts val="1400"/>
            </a:pPr>
            <a:endParaRPr lang="en-IN" dirty="0" smtClean="0">
              <a:latin typeface="Calibri"/>
              <a:ea typeface="Calibri"/>
              <a:cs typeface="Calibri"/>
              <a:sym typeface="Calibri"/>
            </a:endParaRPr>
          </a:p>
          <a:p>
            <a:pPr>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22498"/>
            <a:ext cx="925650" cy="925650"/>
          </a:xfrm>
          <a:prstGeom prst="rect">
            <a:avLst/>
          </a:prstGeom>
          <a:noFill/>
          <a:ln>
            <a:noFill/>
          </a:ln>
        </p:spPr>
      </p:pic>
      <p:sp>
        <p:nvSpPr>
          <p:cNvPr id="63" name="Google Shape;63;p14"/>
          <p:cNvSpPr txBox="1"/>
          <p:nvPr/>
        </p:nvSpPr>
        <p:spPr>
          <a:xfrm>
            <a:off x="254014" y="564968"/>
            <a:ext cx="818086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cs typeface="Calibri" pitchFamily="34" charset="0"/>
              </a:rPr>
              <a:t>DISADVANTAGES OF FIVE KINGDOM CLASSIFICATION</a:t>
            </a:r>
          </a:p>
        </p:txBody>
      </p:sp>
      <p:sp>
        <p:nvSpPr>
          <p:cNvPr id="64" name="Google Shape;64;p14"/>
          <p:cNvSpPr txBox="1"/>
          <p:nvPr/>
        </p:nvSpPr>
        <p:spPr>
          <a:xfrm>
            <a:off x="282004" y="1223096"/>
            <a:ext cx="8688300" cy="3255598"/>
          </a:xfrm>
          <a:prstGeom prst="rect">
            <a:avLst/>
          </a:prstGeom>
          <a:noFill/>
          <a:ln>
            <a:noFill/>
          </a:ln>
        </p:spPr>
        <p:txBody>
          <a:bodyPr spcFirstLastPara="1" wrap="square" lIns="91425" tIns="91425" rIns="91425" bIns="91425" anchor="t" anchorCtr="0">
            <a:noAutofit/>
          </a:bodyPr>
          <a:lstStyle/>
          <a:p>
            <a:pPr marL="342900" indent="-342900">
              <a:spcAft>
                <a:spcPts val="600"/>
              </a:spcAft>
              <a:buSzPts val="1400"/>
            </a:pPr>
            <a:r>
              <a:rPr lang="en-IN" dirty="0" smtClean="0">
                <a:latin typeface="Calibri"/>
                <a:ea typeface="Calibri"/>
                <a:cs typeface="Calibri"/>
                <a:sym typeface="Calibri"/>
              </a:rPr>
              <a:t>The main disadvantages of five kingdom classification are as follows:</a:t>
            </a:r>
          </a:p>
          <a:p>
            <a:pPr marL="342900" indent="-342900">
              <a:spcAft>
                <a:spcPts val="600"/>
              </a:spcAft>
              <a:buSzPts val="1400"/>
              <a:buFont typeface="+mj-lt"/>
              <a:buAutoNum type="arabicPeriod"/>
            </a:pPr>
            <a:r>
              <a:rPr lang="en-IN" dirty="0" smtClean="0">
                <a:latin typeface="Calibri"/>
                <a:ea typeface="Calibri"/>
                <a:cs typeface="Calibri"/>
                <a:sym typeface="Calibri"/>
              </a:rPr>
              <a:t>A distinction between unicellular and multicellular organisms is not possible in case of algae. It is because of this that unicellular green algae have not been included in kingdom Protista by Whittaker.</a:t>
            </a:r>
          </a:p>
          <a:p>
            <a:pPr marL="342900" indent="-342900">
              <a:spcAft>
                <a:spcPts val="600"/>
              </a:spcAft>
              <a:buSzPts val="1400"/>
              <a:buFont typeface="+mj-lt"/>
              <a:buAutoNum type="arabicPeriod"/>
            </a:pPr>
            <a:r>
              <a:rPr lang="en-IN" dirty="0" smtClean="0">
                <a:latin typeface="Calibri"/>
                <a:ea typeface="Calibri"/>
                <a:cs typeface="Calibri"/>
                <a:sym typeface="Calibri"/>
              </a:rPr>
              <a:t>Each group has so many diversities that it is difficult to keep them together. For example, </a:t>
            </a:r>
            <a:r>
              <a:rPr lang="en-IN" dirty="0" err="1" smtClean="0">
                <a:latin typeface="Calibri"/>
                <a:ea typeface="Calibri"/>
                <a:cs typeface="Calibri"/>
                <a:sym typeface="Calibri"/>
              </a:rPr>
              <a:t>monera</a:t>
            </a:r>
            <a:r>
              <a:rPr lang="en-IN" dirty="0" smtClean="0">
                <a:latin typeface="Calibri"/>
                <a:ea typeface="Calibri"/>
                <a:cs typeface="Calibri"/>
                <a:sym typeface="Calibri"/>
              </a:rPr>
              <a:t> and </a:t>
            </a:r>
            <a:r>
              <a:rPr lang="en-IN" dirty="0" err="1" smtClean="0">
                <a:latin typeface="Calibri"/>
                <a:ea typeface="Calibri"/>
                <a:cs typeface="Calibri"/>
                <a:sym typeface="Calibri"/>
              </a:rPr>
              <a:t>protista</a:t>
            </a:r>
            <a:r>
              <a:rPr lang="en-IN" dirty="0" smtClean="0">
                <a:latin typeface="Calibri"/>
                <a:ea typeface="Calibri"/>
                <a:cs typeface="Calibri"/>
                <a:sym typeface="Calibri"/>
              </a:rPr>
              <a:t> contain both walled and wall-less organisms, photosynthetic and non-photosynthetic organisms, unicellular and filamentous or </a:t>
            </a:r>
            <a:r>
              <a:rPr lang="en-IN" dirty="0" err="1" smtClean="0">
                <a:latin typeface="Calibri"/>
                <a:ea typeface="Calibri"/>
                <a:cs typeface="Calibri"/>
                <a:sym typeface="Calibri"/>
              </a:rPr>
              <a:t>mycelial</a:t>
            </a:r>
            <a:r>
              <a:rPr lang="en-IN" dirty="0" smtClean="0">
                <a:latin typeface="Calibri"/>
                <a:ea typeface="Calibri"/>
                <a:cs typeface="Calibri"/>
                <a:sym typeface="Calibri"/>
              </a:rPr>
              <a:t> organisms.</a:t>
            </a:r>
          </a:p>
          <a:p>
            <a:pPr marL="342900" indent="-342900">
              <a:spcAft>
                <a:spcPts val="600"/>
              </a:spcAft>
              <a:buSzPts val="1400"/>
              <a:buFont typeface="+mj-lt"/>
              <a:buAutoNum type="arabicPeriod"/>
            </a:pPr>
            <a:r>
              <a:rPr lang="en-IN" dirty="0" smtClean="0">
                <a:latin typeface="Calibri"/>
                <a:ea typeface="Calibri"/>
                <a:cs typeface="Calibri"/>
                <a:sym typeface="Calibri"/>
              </a:rPr>
              <a:t>Viruses have not been included in this system of classification.</a:t>
            </a:r>
          </a:p>
          <a:p>
            <a:pPr marL="342900" indent="-342900">
              <a:spcAft>
                <a:spcPts val="600"/>
              </a:spcAft>
              <a:buSzPts val="1400"/>
              <a:buFont typeface="+mj-lt"/>
              <a:buAutoNum type="arabicPeriod"/>
            </a:pPr>
            <a:r>
              <a:rPr lang="en-IN" dirty="0" smtClean="0">
                <a:latin typeface="Calibri"/>
                <a:ea typeface="Calibri"/>
                <a:cs typeface="Calibri"/>
                <a:sym typeface="Calibri"/>
              </a:rPr>
              <a:t> </a:t>
            </a:r>
            <a:r>
              <a:rPr lang="en-IN" dirty="0" err="1" smtClean="0">
                <a:latin typeface="Calibri"/>
                <a:ea typeface="Calibri"/>
                <a:cs typeface="Calibri"/>
                <a:sym typeface="Calibri"/>
              </a:rPr>
              <a:t>Archaebacteria</a:t>
            </a:r>
            <a:r>
              <a:rPr lang="en-IN" dirty="0" smtClean="0">
                <a:latin typeface="Calibri"/>
                <a:ea typeface="Calibri"/>
                <a:cs typeface="Calibri"/>
                <a:sym typeface="Calibri"/>
              </a:rPr>
              <a:t> differ from other bacteria in structure, composition and physiology.</a:t>
            </a:r>
          </a:p>
          <a:p>
            <a:pPr marL="342900" indent="-342900">
              <a:spcAft>
                <a:spcPts val="600"/>
              </a:spcAft>
              <a:buSzPts val="1400"/>
              <a:buFont typeface="+mj-lt"/>
              <a:buAutoNum type="arabicPeriod"/>
            </a:pPr>
            <a:r>
              <a:rPr lang="en-IN" dirty="0" err="1" smtClean="0">
                <a:latin typeface="Calibri"/>
                <a:ea typeface="Calibri"/>
                <a:cs typeface="Calibri"/>
                <a:sym typeface="Calibri"/>
              </a:rPr>
              <a:t>Mycoplasmas</a:t>
            </a:r>
            <a:r>
              <a:rPr lang="en-IN" dirty="0" smtClean="0">
                <a:latin typeface="Calibri"/>
                <a:ea typeface="Calibri"/>
                <a:cs typeface="Calibri"/>
                <a:sym typeface="Calibri"/>
              </a:rPr>
              <a:t> are quite different from bacteria where they have been placed along with prokaryotes.</a:t>
            </a:r>
          </a:p>
          <a:p>
            <a:pPr>
              <a:buSzPts val="1400"/>
            </a:pPr>
            <a:endParaRPr lang="en-IN" dirty="0" smtClean="0">
              <a:latin typeface="Calibri"/>
              <a:ea typeface="Calibri"/>
              <a:cs typeface="Calibri"/>
              <a:sym typeface="Calibri"/>
            </a:endParaRPr>
          </a:p>
          <a:p>
            <a:pPr>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6" name="Picture 4" descr="Biological Classification - Online CBSE textbooks"/>
          <p:cNvPicPr>
            <a:picLocks noChangeAspect="1" noChangeArrowheads="1"/>
          </p:cNvPicPr>
          <p:nvPr/>
        </p:nvPicPr>
        <p:blipFill>
          <a:blip r:embed="rId2"/>
          <a:srcRect/>
          <a:stretch>
            <a:fillRect/>
          </a:stretch>
        </p:blipFill>
        <p:spPr bwMode="auto">
          <a:xfrm>
            <a:off x="1614535" y="673331"/>
            <a:ext cx="5896947" cy="3896812"/>
          </a:xfrm>
          <a:prstGeom prst="rect">
            <a:avLst/>
          </a:prstGeom>
          <a:noFill/>
        </p:spPr>
      </p:pic>
      <p:pic>
        <p:nvPicPr>
          <p:cNvPr id="5" name="Google Shape;62;p14"/>
          <p:cNvPicPr preferRelativeResize="0"/>
          <p:nvPr/>
        </p:nvPicPr>
        <p:blipFill rotWithShape="1">
          <a:blip r:embed="rId3">
            <a:alphaModFix/>
          </a:blip>
          <a:srcRect/>
          <a:stretch/>
        </p:blipFill>
        <p:spPr>
          <a:xfrm>
            <a:off x="8218350" y="122498"/>
            <a:ext cx="925650" cy="9256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559</Words>
  <Application>Microsoft Office PowerPoint</Application>
  <PresentationFormat>On-screen Show (16:9)</PresentationFormat>
  <Paragraphs>83</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16</cp:revision>
  <dcterms:modified xsi:type="dcterms:W3CDTF">2020-08-27T05:48:43Z</dcterms:modified>
</cp:coreProperties>
</file>