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4" r:id="rId2"/>
    <p:sldId id="355" r:id="rId3"/>
    <p:sldId id="356" r:id="rId4"/>
    <p:sldId id="366" r:id="rId5"/>
    <p:sldId id="358" r:id="rId6"/>
    <p:sldId id="364" r:id="rId7"/>
    <p:sldId id="365" r:id="rId8"/>
    <p:sldId id="367" r:id="rId9"/>
    <p:sldId id="3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B94D-785D-46CD-9A7C-F4B14F9B65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321C27D-C1FE-45EE-BF3D-ED8BBC1984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A6B715C-DC3C-4B32-8D96-1449205642A1}"/>
              </a:ext>
            </a:extLst>
          </p:cNvPr>
          <p:cNvSpPr>
            <a:spLocks noGrp="1"/>
          </p:cNvSpPr>
          <p:nvPr>
            <p:ph type="dt" sz="half" idx="10"/>
          </p:nvPr>
        </p:nvSpPr>
        <p:spPr/>
        <p:txBody>
          <a:bodyPr/>
          <a:lstStyle/>
          <a:p>
            <a:fld id="{80AFF92B-A326-47AA-B5C5-986D36EA9A37}" type="datetimeFigureOut">
              <a:rPr lang="en-IN" smtClean="0"/>
              <a:t>20-06-2021</a:t>
            </a:fld>
            <a:endParaRPr lang="en-IN"/>
          </a:p>
        </p:txBody>
      </p:sp>
      <p:sp>
        <p:nvSpPr>
          <p:cNvPr id="5" name="Footer Placeholder 4">
            <a:extLst>
              <a:ext uri="{FF2B5EF4-FFF2-40B4-BE49-F238E27FC236}">
                <a16:creationId xmlns:a16="http://schemas.microsoft.com/office/drawing/2014/main" id="{47D5E85F-059E-4E4D-B7B2-84A462E6D31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E78E578-242B-4097-BECB-6597EABE13A0}"/>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3386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37F78-8E3E-4255-8339-A635AE624AB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18DEC17-D418-4E4B-A44A-E061273343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7ADCC92-02C6-40CE-98AD-BAE934D7505F}"/>
              </a:ext>
            </a:extLst>
          </p:cNvPr>
          <p:cNvSpPr>
            <a:spLocks noGrp="1"/>
          </p:cNvSpPr>
          <p:nvPr>
            <p:ph type="dt" sz="half" idx="10"/>
          </p:nvPr>
        </p:nvSpPr>
        <p:spPr/>
        <p:txBody>
          <a:bodyPr/>
          <a:lstStyle/>
          <a:p>
            <a:fld id="{80AFF92B-A326-47AA-B5C5-986D36EA9A37}" type="datetimeFigureOut">
              <a:rPr lang="en-IN" smtClean="0"/>
              <a:t>20-06-2021</a:t>
            </a:fld>
            <a:endParaRPr lang="en-IN"/>
          </a:p>
        </p:txBody>
      </p:sp>
      <p:sp>
        <p:nvSpPr>
          <p:cNvPr id="5" name="Footer Placeholder 4">
            <a:extLst>
              <a:ext uri="{FF2B5EF4-FFF2-40B4-BE49-F238E27FC236}">
                <a16:creationId xmlns:a16="http://schemas.microsoft.com/office/drawing/2014/main" id="{AFA98224-4638-4F76-AE74-2051767AB46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14F6E90-D81B-46B3-8685-FF7F6524BB4C}"/>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73516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5B84D4-CC48-4E56-89CF-6B453231127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3F9DCBD-D0E5-40DE-AA66-5791925B2C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EDF5E8-8B3A-4757-B349-621DAE673ECF}"/>
              </a:ext>
            </a:extLst>
          </p:cNvPr>
          <p:cNvSpPr>
            <a:spLocks noGrp="1"/>
          </p:cNvSpPr>
          <p:nvPr>
            <p:ph type="dt" sz="half" idx="10"/>
          </p:nvPr>
        </p:nvSpPr>
        <p:spPr/>
        <p:txBody>
          <a:bodyPr/>
          <a:lstStyle/>
          <a:p>
            <a:fld id="{80AFF92B-A326-47AA-B5C5-986D36EA9A37}" type="datetimeFigureOut">
              <a:rPr lang="en-IN" smtClean="0"/>
              <a:t>20-06-2021</a:t>
            </a:fld>
            <a:endParaRPr lang="en-IN"/>
          </a:p>
        </p:txBody>
      </p:sp>
      <p:sp>
        <p:nvSpPr>
          <p:cNvPr id="5" name="Footer Placeholder 4">
            <a:extLst>
              <a:ext uri="{FF2B5EF4-FFF2-40B4-BE49-F238E27FC236}">
                <a16:creationId xmlns:a16="http://schemas.microsoft.com/office/drawing/2014/main" id="{99763B77-9CD1-41E9-9593-5EF781F4D6D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A2B339-5D6C-4BBB-950C-00ED1AE81E60}"/>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973543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2DB94-B13F-45ED-9AD6-7A3E6731DA1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2ABE290-F09B-4583-B3F2-93BAE04D73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EF66CFE-1F71-4744-A86A-A68EF6AC9B14}"/>
              </a:ext>
            </a:extLst>
          </p:cNvPr>
          <p:cNvSpPr>
            <a:spLocks noGrp="1"/>
          </p:cNvSpPr>
          <p:nvPr>
            <p:ph type="dt" sz="half" idx="10"/>
          </p:nvPr>
        </p:nvSpPr>
        <p:spPr/>
        <p:txBody>
          <a:bodyPr/>
          <a:lstStyle/>
          <a:p>
            <a:fld id="{80AFF92B-A326-47AA-B5C5-986D36EA9A37}" type="datetimeFigureOut">
              <a:rPr lang="en-IN" smtClean="0"/>
              <a:t>20-06-2021</a:t>
            </a:fld>
            <a:endParaRPr lang="en-IN"/>
          </a:p>
        </p:txBody>
      </p:sp>
      <p:sp>
        <p:nvSpPr>
          <p:cNvPr id="5" name="Footer Placeholder 4">
            <a:extLst>
              <a:ext uri="{FF2B5EF4-FFF2-40B4-BE49-F238E27FC236}">
                <a16:creationId xmlns:a16="http://schemas.microsoft.com/office/drawing/2014/main" id="{86E6FEF5-C609-4F6F-BE3C-AF88E621010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FEAC737-E0EA-486B-BD43-3BF917113EE9}"/>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314651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D5BCF-E32A-4809-B93A-945F7AB0EA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19FBD4C-CBDA-4D1B-B01C-289AE33349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CF15E1-F6D8-412D-8AED-2D4ADDF8F421}"/>
              </a:ext>
            </a:extLst>
          </p:cNvPr>
          <p:cNvSpPr>
            <a:spLocks noGrp="1"/>
          </p:cNvSpPr>
          <p:nvPr>
            <p:ph type="dt" sz="half" idx="10"/>
          </p:nvPr>
        </p:nvSpPr>
        <p:spPr/>
        <p:txBody>
          <a:bodyPr/>
          <a:lstStyle/>
          <a:p>
            <a:fld id="{80AFF92B-A326-47AA-B5C5-986D36EA9A37}" type="datetimeFigureOut">
              <a:rPr lang="en-IN" smtClean="0"/>
              <a:t>20-06-2021</a:t>
            </a:fld>
            <a:endParaRPr lang="en-IN"/>
          </a:p>
        </p:txBody>
      </p:sp>
      <p:sp>
        <p:nvSpPr>
          <p:cNvPr id="5" name="Footer Placeholder 4">
            <a:extLst>
              <a:ext uri="{FF2B5EF4-FFF2-40B4-BE49-F238E27FC236}">
                <a16:creationId xmlns:a16="http://schemas.microsoft.com/office/drawing/2014/main" id="{62BF7DAA-3A71-4372-B11C-62F36564F64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1F53DF9-DE85-45E8-839E-B3A5AB63D553}"/>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2342650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6976B-2D87-4EF0-A020-76E7E6440B1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A9946C0-5C26-4010-B8BD-4C516201D5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5D74734-2EC6-4EFE-8EE3-20F7D9EF34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0DDF1F9-0620-4BAD-9ED3-7FCADC062CD7}"/>
              </a:ext>
            </a:extLst>
          </p:cNvPr>
          <p:cNvSpPr>
            <a:spLocks noGrp="1"/>
          </p:cNvSpPr>
          <p:nvPr>
            <p:ph type="dt" sz="half" idx="10"/>
          </p:nvPr>
        </p:nvSpPr>
        <p:spPr/>
        <p:txBody>
          <a:bodyPr/>
          <a:lstStyle/>
          <a:p>
            <a:fld id="{80AFF92B-A326-47AA-B5C5-986D36EA9A37}" type="datetimeFigureOut">
              <a:rPr lang="en-IN" smtClean="0"/>
              <a:t>20-06-2021</a:t>
            </a:fld>
            <a:endParaRPr lang="en-IN"/>
          </a:p>
        </p:txBody>
      </p:sp>
      <p:sp>
        <p:nvSpPr>
          <p:cNvPr id="6" name="Footer Placeholder 5">
            <a:extLst>
              <a:ext uri="{FF2B5EF4-FFF2-40B4-BE49-F238E27FC236}">
                <a16:creationId xmlns:a16="http://schemas.microsoft.com/office/drawing/2014/main" id="{F8319AE3-F26A-4715-A4CF-BD084F0A435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905A178-0A78-4815-8AB9-41B6BB0C0D57}"/>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069991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DDE71-A60E-4DEC-BF37-32399FA4850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8F9F1A6-163A-41CF-9427-F16BE0D740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DE2F7C-23DC-4A31-AC9E-503E253032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C0CB8A4-BC3C-4A66-B975-F1F9CB4933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1DB1CB-10E1-411B-99AA-26386AEF0D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0F2F282-2932-44FF-A663-D654998AD0D5}"/>
              </a:ext>
            </a:extLst>
          </p:cNvPr>
          <p:cNvSpPr>
            <a:spLocks noGrp="1"/>
          </p:cNvSpPr>
          <p:nvPr>
            <p:ph type="dt" sz="half" idx="10"/>
          </p:nvPr>
        </p:nvSpPr>
        <p:spPr/>
        <p:txBody>
          <a:bodyPr/>
          <a:lstStyle/>
          <a:p>
            <a:fld id="{80AFF92B-A326-47AA-B5C5-986D36EA9A37}" type="datetimeFigureOut">
              <a:rPr lang="en-IN" smtClean="0"/>
              <a:t>20-06-2021</a:t>
            </a:fld>
            <a:endParaRPr lang="en-IN"/>
          </a:p>
        </p:txBody>
      </p:sp>
      <p:sp>
        <p:nvSpPr>
          <p:cNvPr id="8" name="Footer Placeholder 7">
            <a:extLst>
              <a:ext uri="{FF2B5EF4-FFF2-40B4-BE49-F238E27FC236}">
                <a16:creationId xmlns:a16="http://schemas.microsoft.com/office/drawing/2014/main" id="{82D0F7E8-010B-4D92-91A5-2F6DC0FF674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D021DB4-FD73-478D-9AAD-4A2BB1823E22}"/>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694224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1F4D1-5209-431A-9E5F-D4E4089DA21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CB0CB57-7CB5-4D06-AC86-E62651E1B5D2}"/>
              </a:ext>
            </a:extLst>
          </p:cNvPr>
          <p:cNvSpPr>
            <a:spLocks noGrp="1"/>
          </p:cNvSpPr>
          <p:nvPr>
            <p:ph type="dt" sz="half" idx="10"/>
          </p:nvPr>
        </p:nvSpPr>
        <p:spPr/>
        <p:txBody>
          <a:bodyPr/>
          <a:lstStyle/>
          <a:p>
            <a:fld id="{80AFF92B-A326-47AA-B5C5-986D36EA9A37}" type="datetimeFigureOut">
              <a:rPr lang="en-IN" smtClean="0"/>
              <a:t>20-06-2021</a:t>
            </a:fld>
            <a:endParaRPr lang="en-IN"/>
          </a:p>
        </p:txBody>
      </p:sp>
      <p:sp>
        <p:nvSpPr>
          <p:cNvPr id="4" name="Footer Placeholder 3">
            <a:extLst>
              <a:ext uri="{FF2B5EF4-FFF2-40B4-BE49-F238E27FC236}">
                <a16:creationId xmlns:a16="http://schemas.microsoft.com/office/drawing/2014/main" id="{C98B61AF-87D1-4E32-B4EF-B8DE25A1DF2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321752A-6D99-4E7E-8A25-5CF8A2898CCD}"/>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20108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E12B09-79D4-4751-B2D4-198107F5D30F}"/>
              </a:ext>
            </a:extLst>
          </p:cNvPr>
          <p:cNvSpPr>
            <a:spLocks noGrp="1"/>
          </p:cNvSpPr>
          <p:nvPr>
            <p:ph type="dt" sz="half" idx="10"/>
          </p:nvPr>
        </p:nvSpPr>
        <p:spPr/>
        <p:txBody>
          <a:bodyPr/>
          <a:lstStyle/>
          <a:p>
            <a:fld id="{80AFF92B-A326-47AA-B5C5-986D36EA9A37}" type="datetimeFigureOut">
              <a:rPr lang="en-IN" smtClean="0"/>
              <a:t>20-06-2021</a:t>
            </a:fld>
            <a:endParaRPr lang="en-IN"/>
          </a:p>
        </p:txBody>
      </p:sp>
      <p:sp>
        <p:nvSpPr>
          <p:cNvPr id="3" name="Footer Placeholder 2">
            <a:extLst>
              <a:ext uri="{FF2B5EF4-FFF2-40B4-BE49-F238E27FC236}">
                <a16:creationId xmlns:a16="http://schemas.microsoft.com/office/drawing/2014/main" id="{E036A02F-D5A6-4731-B1CA-C78FAEC018A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E25AD50-16F5-42F1-B872-5037F6EECB21}"/>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2448236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320C8-0A00-4390-82C9-65B287F404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0DE8834-9F8C-44C3-BB4E-97601E053A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8C7036A1-FD7F-4481-9D87-75D2751EA1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5DBCBA-3228-4383-B63C-FDC969DE7F53}"/>
              </a:ext>
            </a:extLst>
          </p:cNvPr>
          <p:cNvSpPr>
            <a:spLocks noGrp="1"/>
          </p:cNvSpPr>
          <p:nvPr>
            <p:ph type="dt" sz="half" idx="10"/>
          </p:nvPr>
        </p:nvSpPr>
        <p:spPr/>
        <p:txBody>
          <a:bodyPr/>
          <a:lstStyle/>
          <a:p>
            <a:fld id="{80AFF92B-A326-47AA-B5C5-986D36EA9A37}" type="datetimeFigureOut">
              <a:rPr lang="en-IN" smtClean="0"/>
              <a:t>20-06-2021</a:t>
            </a:fld>
            <a:endParaRPr lang="en-IN"/>
          </a:p>
        </p:txBody>
      </p:sp>
      <p:sp>
        <p:nvSpPr>
          <p:cNvPr id="6" name="Footer Placeholder 5">
            <a:extLst>
              <a:ext uri="{FF2B5EF4-FFF2-40B4-BE49-F238E27FC236}">
                <a16:creationId xmlns:a16="http://schemas.microsoft.com/office/drawing/2014/main" id="{B238FC6C-183B-4055-94AC-7F818AF9655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1A5CB22-A564-4575-8777-A2E47BFA388B}"/>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17225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0EEDF-1039-4F2D-BC71-788075FC95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17271E2-53FA-44E1-A7B6-B4D93FD9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12B206D-31DF-46C4-8A29-90D519BB8F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BE7855-407A-4CCF-8CCD-833D2A971F72}"/>
              </a:ext>
            </a:extLst>
          </p:cNvPr>
          <p:cNvSpPr>
            <a:spLocks noGrp="1"/>
          </p:cNvSpPr>
          <p:nvPr>
            <p:ph type="dt" sz="half" idx="10"/>
          </p:nvPr>
        </p:nvSpPr>
        <p:spPr/>
        <p:txBody>
          <a:bodyPr/>
          <a:lstStyle/>
          <a:p>
            <a:fld id="{80AFF92B-A326-47AA-B5C5-986D36EA9A37}" type="datetimeFigureOut">
              <a:rPr lang="en-IN" smtClean="0"/>
              <a:t>20-06-2021</a:t>
            </a:fld>
            <a:endParaRPr lang="en-IN"/>
          </a:p>
        </p:txBody>
      </p:sp>
      <p:sp>
        <p:nvSpPr>
          <p:cNvPr id="6" name="Footer Placeholder 5">
            <a:extLst>
              <a:ext uri="{FF2B5EF4-FFF2-40B4-BE49-F238E27FC236}">
                <a16:creationId xmlns:a16="http://schemas.microsoft.com/office/drawing/2014/main" id="{105418A5-F1C6-4027-8D08-E80F7D3136D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DDD34B6-D9E8-47F1-BF39-730EF03AB5A6}"/>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296490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3DE42D-4987-42D2-B1A9-823E397A06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B58ECCF-87C5-4DFF-AB63-12F55DF2F8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2DEA44F-0A8D-4C2E-9BDB-73896D99F1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AFF92B-A326-47AA-B5C5-986D36EA9A37}" type="datetimeFigureOut">
              <a:rPr lang="en-IN" smtClean="0"/>
              <a:t>20-06-2021</a:t>
            </a:fld>
            <a:endParaRPr lang="en-IN"/>
          </a:p>
        </p:txBody>
      </p:sp>
      <p:sp>
        <p:nvSpPr>
          <p:cNvPr id="5" name="Footer Placeholder 4">
            <a:extLst>
              <a:ext uri="{FF2B5EF4-FFF2-40B4-BE49-F238E27FC236}">
                <a16:creationId xmlns:a16="http://schemas.microsoft.com/office/drawing/2014/main" id="{1EAECAAA-74EE-4BA1-93CE-8D0CD88A75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3E5D7D6-B642-47FF-8758-6126EDFDEF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88F564-639E-412A-9993-EAF50C25A2AD}" type="slidenum">
              <a:rPr lang="en-IN" smtClean="0"/>
              <a:t>‹#›</a:t>
            </a:fld>
            <a:endParaRPr lang="en-IN"/>
          </a:p>
        </p:txBody>
      </p:sp>
    </p:spTree>
    <p:extLst>
      <p:ext uri="{BB962C8B-B14F-4D97-AF65-F5344CB8AC3E}">
        <p14:creationId xmlns:p14="http://schemas.microsoft.com/office/powerpoint/2010/main" val="3571946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eGG7hyx_Hl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C30D8EDB-88DF-4121-AB4A-050E6E7396CD}"/>
              </a:ext>
            </a:extLst>
          </p:cNvPr>
          <p:cNvPicPr>
            <a:picLocks noChangeAspect="1" noChangeArrowheads="1"/>
          </p:cNvPicPr>
          <p:nvPr/>
        </p:nvPicPr>
        <p:blipFill>
          <a:blip r:embed="rId2" cstate="print"/>
          <a:srcRect/>
          <a:stretch>
            <a:fillRect/>
          </a:stretch>
        </p:blipFill>
        <p:spPr bwMode="auto">
          <a:xfrm>
            <a:off x="228599" y="228599"/>
            <a:ext cx="4434940" cy="1824843"/>
          </a:xfrm>
          <a:prstGeom prst="rect">
            <a:avLst/>
          </a:prstGeom>
          <a:noFill/>
        </p:spPr>
      </p:pic>
      <p:sp>
        <p:nvSpPr>
          <p:cNvPr id="7" name="TextBox 6">
            <a:extLst>
              <a:ext uri="{FF2B5EF4-FFF2-40B4-BE49-F238E27FC236}">
                <a16:creationId xmlns:a16="http://schemas.microsoft.com/office/drawing/2014/main" id="{80BAADA1-5BC4-49C8-8587-AE53A5AFD7B5}"/>
              </a:ext>
            </a:extLst>
          </p:cNvPr>
          <p:cNvSpPr txBox="1"/>
          <p:nvPr/>
        </p:nvSpPr>
        <p:spPr>
          <a:xfrm>
            <a:off x="3048886" y="2967335"/>
            <a:ext cx="6097772" cy="1200329"/>
          </a:xfrm>
          <a:prstGeom prst="rect">
            <a:avLst/>
          </a:prstGeom>
          <a:noFill/>
        </p:spPr>
        <p:txBody>
          <a:bodyPr wrap="square">
            <a:spAutoFit/>
          </a:bodyPr>
          <a:lstStyle/>
          <a:p>
            <a:r>
              <a:rPr lang="en-US" dirty="0"/>
              <a:t>SUBJECT:BIOLOGY </a:t>
            </a:r>
          </a:p>
          <a:p>
            <a:r>
              <a:rPr lang="en-US" dirty="0"/>
              <a:t>CHAPTER:4</a:t>
            </a:r>
          </a:p>
          <a:p>
            <a:r>
              <a:rPr lang="en-US" dirty="0"/>
              <a:t>CHAPTER NAME: ECOSYSTEMS</a:t>
            </a:r>
          </a:p>
          <a:p>
            <a:r>
              <a:rPr lang="en-US" dirty="0"/>
              <a:t>PERIOD-1</a:t>
            </a:r>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3"/>
          <a:srcRect/>
          <a:stretch>
            <a:fillRect/>
          </a:stretch>
        </p:blipFill>
        <p:spPr bwMode="auto">
          <a:xfrm>
            <a:off x="108857" y="4997302"/>
            <a:ext cx="11974285" cy="1860698"/>
          </a:xfrm>
          <a:prstGeom prst="rect">
            <a:avLst/>
          </a:prstGeom>
          <a:noFill/>
        </p:spPr>
      </p:pic>
    </p:spTree>
    <p:extLst>
      <p:ext uri="{BB962C8B-B14F-4D97-AF65-F5344CB8AC3E}">
        <p14:creationId xmlns:p14="http://schemas.microsoft.com/office/powerpoint/2010/main" val="1349096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Marine Life Of New York (Ecosystems) - Lessons - Blendspace">
            <a:extLst>
              <a:ext uri="{FF2B5EF4-FFF2-40B4-BE49-F238E27FC236}">
                <a16:creationId xmlns:a16="http://schemas.microsoft.com/office/drawing/2014/main" id="{1DC3BDD4-0B0B-4FCF-ABD3-7F76F7590EF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 y="167640"/>
            <a:ext cx="8676640" cy="659952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861BE469-369A-498E-BF96-57C3B568506B}"/>
              </a:ext>
            </a:extLst>
          </p:cNvPr>
          <p:cNvPicPr>
            <a:picLocks noChangeAspect="1" noChangeArrowheads="1"/>
          </p:cNvPicPr>
          <p:nvPr/>
        </p:nvPicPr>
        <p:blipFill>
          <a:blip r:embed="rId3" cstate="print"/>
          <a:srcRect/>
          <a:stretch>
            <a:fillRect/>
          </a:stretch>
        </p:blipFill>
        <p:spPr bwMode="auto">
          <a:xfrm>
            <a:off x="9054646" y="5476240"/>
            <a:ext cx="3137354" cy="1290926"/>
          </a:xfrm>
          <a:prstGeom prst="rect">
            <a:avLst/>
          </a:prstGeom>
          <a:noFill/>
        </p:spPr>
      </p:pic>
    </p:spTree>
    <p:extLst>
      <p:ext uri="{BB962C8B-B14F-4D97-AF65-F5344CB8AC3E}">
        <p14:creationId xmlns:p14="http://schemas.microsoft.com/office/powerpoint/2010/main" val="266840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agram Indicating the Ecological Benefits of Forest Ecosystem | Download  Scientific Diagram">
            <a:extLst>
              <a:ext uri="{FF2B5EF4-FFF2-40B4-BE49-F238E27FC236}">
                <a16:creationId xmlns:a16="http://schemas.microsoft.com/office/drawing/2014/main" id="{1758D628-3E81-478F-9399-1192FB0E437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911" y="260985"/>
            <a:ext cx="7785529" cy="435133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cosystem Services | UNECE">
            <a:extLst>
              <a:ext uri="{FF2B5EF4-FFF2-40B4-BE49-F238E27FC236}">
                <a16:creationId xmlns:a16="http://schemas.microsoft.com/office/drawing/2014/main" id="{4F78C112-9B52-4CA2-861C-6EA614C188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58481" y="132081"/>
            <a:ext cx="3942080" cy="448024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861BE469-369A-498E-BF96-57C3B568506B}"/>
              </a:ext>
            </a:extLst>
          </p:cNvPr>
          <p:cNvPicPr>
            <a:picLocks noChangeAspect="1" noChangeArrowheads="1"/>
          </p:cNvPicPr>
          <p:nvPr/>
        </p:nvPicPr>
        <p:blipFill>
          <a:blip r:embed="rId4" cstate="print"/>
          <a:srcRect/>
          <a:stretch>
            <a:fillRect/>
          </a:stretch>
        </p:blipFill>
        <p:spPr bwMode="auto">
          <a:xfrm>
            <a:off x="8768080" y="5431511"/>
            <a:ext cx="3145816" cy="1294408"/>
          </a:xfrm>
          <a:prstGeom prst="rect">
            <a:avLst/>
          </a:prstGeom>
          <a:noFill/>
        </p:spPr>
      </p:pic>
    </p:spTree>
    <p:extLst>
      <p:ext uri="{BB962C8B-B14F-4D97-AF65-F5344CB8AC3E}">
        <p14:creationId xmlns:p14="http://schemas.microsoft.com/office/powerpoint/2010/main" val="540993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59931-D18D-464E-862A-37D3FD246F88}"/>
              </a:ext>
            </a:extLst>
          </p:cNvPr>
          <p:cNvSpPr>
            <a:spLocks noGrp="1"/>
          </p:cNvSpPr>
          <p:nvPr>
            <p:ph type="title"/>
          </p:nvPr>
        </p:nvSpPr>
        <p:spPr>
          <a:xfrm>
            <a:off x="838200" y="365125"/>
            <a:ext cx="10515600" cy="945515"/>
          </a:xfrm>
        </p:spPr>
        <p:txBody>
          <a:bodyPr>
            <a:normAutofit/>
          </a:bodyPr>
          <a:lstStyle/>
          <a:p>
            <a:r>
              <a:rPr lang="en-US" sz="2400" dirty="0">
                <a:solidFill>
                  <a:srgbClr val="FF0000"/>
                </a:solidFill>
              </a:rPr>
              <a:t>AUTOTROPHS</a:t>
            </a:r>
            <a:endParaRPr lang="en-IN" sz="2400" dirty="0">
              <a:solidFill>
                <a:srgbClr val="FF0000"/>
              </a:solidFill>
            </a:endParaRPr>
          </a:p>
        </p:txBody>
      </p:sp>
      <p:sp>
        <p:nvSpPr>
          <p:cNvPr id="3" name="Content Placeholder 2">
            <a:extLst>
              <a:ext uri="{FF2B5EF4-FFF2-40B4-BE49-F238E27FC236}">
                <a16:creationId xmlns:a16="http://schemas.microsoft.com/office/drawing/2014/main" id="{A195D0E8-4636-44D2-97D8-077F6CD97B51}"/>
              </a:ext>
            </a:extLst>
          </p:cNvPr>
          <p:cNvSpPr>
            <a:spLocks noGrp="1"/>
          </p:cNvSpPr>
          <p:nvPr>
            <p:ph idx="1"/>
          </p:nvPr>
        </p:nvSpPr>
        <p:spPr/>
        <p:txBody>
          <a:bodyPr>
            <a:normAutofit/>
          </a:bodyPr>
          <a:lstStyle/>
          <a:p>
            <a:r>
              <a:rPr lang="en-US" sz="2000" i="0" dirty="0">
                <a:solidFill>
                  <a:srgbClr val="202124"/>
                </a:solidFill>
                <a:effectLst/>
                <a:latin typeface="arial" panose="020B0604020202020204" pitchFamily="34" charset="0"/>
              </a:rPr>
              <a:t>An autotroph is an organism that can produce its own food using light, water, carbon dioxide, or other chemicals. Because autotrophs produce their own food, they are sometimes called producers.</a:t>
            </a:r>
            <a:endParaRPr lang="en-IN" sz="2000" dirty="0"/>
          </a:p>
        </p:txBody>
      </p:sp>
      <p:pic>
        <p:nvPicPr>
          <p:cNvPr id="4" name="Picture 2" descr="Autotrophic Nutrition Vs. Heterotrophic Nutrition: 8 Major Differences With  Examples - Viva Differences">
            <a:extLst>
              <a:ext uri="{FF2B5EF4-FFF2-40B4-BE49-F238E27FC236}">
                <a16:creationId xmlns:a16="http://schemas.microsoft.com/office/drawing/2014/main" id="{A235420F-17C5-4178-8F8F-62C3150A71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702560"/>
            <a:ext cx="7365999" cy="415544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861BE469-369A-498E-BF96-57C3B568506B}"/>
              </a:ext>
            </a:extLst>
          </p:cNvPr>
          <p:cNvPicPr>
            <a:picLocks noChangeAspect="1" noChangeArrowheads="1"/>
          </p:cNvPicPr>
          <p:nvPr/>
        </p:nvPicPr>
        <p:blipFill>
          <a:blip r:embed="rId3" cstate="print"/>
          <a:srcRect/>
          <a:stretch>
            <a:fillRect/>
          </a:stretch>
        </p:blipFill>
        <p:spPr bwMode="auto">
          <a:xfrm>
            <a:off x="8849710" y="5537200"/>
            <a:ext cx="2806399" cy="1154748"/>
          </a:xfrm>
          <a:prstGeom prst="rect">
            <a:avLst/>
          </a:prstGeom>
          <a:noFill/>
        </p:spPr>
      </p:pic>
    </p:spTree>
    <p:extLst>
      <p:ext uri="{BB962C8B-B14F-4D97-AF65-F5344CB8AC3E}">
        <p14:creationId xmlns:p14="http://schemas.microsoft.com/office/powerpoint/2010/main" val="1582454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A0932-FEE0-4DBC-AA2A-74FBC12DB09A}"/>
              </a:ext>
            </a:extLst>
          </p:cNvPr>
          <p:cNvSpPr>
            <a:spLocks noGrp="1"/>
          </p:cNvSpPr>
          <p:nvPr>
            <p:ph type="title"/>
          </p:nvPr>
        </p:nvSpPr>
        <p:spPr/>
        <p:txBody>
          <a:bodyPr>
            <a:normAutofit/>
          </a:bodyPr>
          <a:lstStyle/>
          <a:p>
            <a:r>
              <a:rPr lang="en-US" sz="2400" dirty="0">
                <a:solidFill>
                  <a:srgbClr val="FF0000"/>
                </a:solidFill>
              </a:rPr>
              <a:t>PRIMARY CONSUMERS</a:t>
            </a:r>
            <a:endParaRPr lang="en-IN" sz="2400" dirty="0">
              <a:solidFill>
                <a:srgbClr val="FF0000"/>
              </a:solidFill>
            </a:endParaRPr>
          </a:p>
        </p:txBody>
      </p:sp>
      <p:sp>
        <p:nvSpPr>
          <p:cNvPr id="3" name="Content Placeholder 2">
            <a:extLst>
              <a:ext uri="{FF2B5EF4-FFF2-40B4-BE49-F238E27FC236}">
                <a16:creationId xmlns:a16="http://schemas.microsoft.com/office/drawing/2014/main" id="{FE9D882C-B7F3-4787-A055-035A75B6FE01}"/>
              </a:ext>
            </a:extLst>
          </p:cNvPr>
          <p:cNvSpPr>
            <a:spLocks noGrp="1"/>
          </p:cNvSpPr>
          <p:nvPr>
            <p:ph idx="1"/>
          </p:nvPr>
        </p:nvSpPr>
        <p:spPr>
          <a:xfrm>
            <a:off x="1828388" y="1825625"/>
            <a:ext cx="9525412" cy="4351338"/>
          </a:xfrm>
        </p:spPr>
        <p:txBody>
          <a:bodyPr>
            <a:normAutofit/>
          </a:bodyPr>
          <a:lstStyle/>
          <a:p>
            <a:r>
              <a:rPr lang="en-US" sz="2000" i="0" dirty="0">
                <a:solidFill>
                  <a:srgbClr val="202124"/>
                </a:solidFill>
                <a:effectLst/>
                <a:latin typeface="arial" panose="020B0604020202020204" pitchFamily="34" charset="0"/>
              </a:rPr>
              <a:t>The organisms that eat the producers are the primary consumers. ... The primary consumers are herbivores (vegetarians). </a:t>
            </a:r>
            <a:endParaRPr lang="en-IN" sz="2000" dirty="0"/>
          </a:p>
        </p:txBody>
      </p:sp>
      <p:pic>
        <p:nvPicPr>
          <p:cNvPr id="3074" name="Picture 2" descr="Food chain and Food Web ,definition, diagram and examples - Biologysir">
            <a:extLst>
              <a:ext uri="{FF2B5EF4-FFF2-40B4-BE49-F238E27FC236}">
                <a16:creationId xmlns:a16="http://schemas.microsoft.com/office/drawing/2014/main" id="{4DFE493B-7B61-4885-ADDF-E5D6CE2F7B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760" y="2384901"/>
            <a:ext cx="6278880" cy="37920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861BE469-369A-498E-BF96-57C3B568506B}"/>
              </a:ext>
            </a:extLst>
          </p:cNvPr>
          <p:cNvPicPr>
            <a:picLocks noChangeAspect="1" noChangeArrowheads="1"/>
          </p:cNvPicPr>
          <p:nvPr/>
        </p:nvPicPr>
        <p:blipFill>
          <a:blip r:embed="rId3" cstate="print"/>
          <a:srcRect/>
          <a:stretch>
            <a:fillRect/>
          </a:stretch>
        </p:blipFill>
        <p:spPr bwMode="auto">
          <a:xfrm>
            <a:off x="8610481" y="5415280"/>
            <a:ext cx="3506261" cy="1442720"/>
          </a:xfrm>
          <a:prstGeom prst="rect">
            <a:avLst/>
          </a:prstGeom>
          <a:noFill/>
        </p:spPr>
      </p:pic>
    </p:spTree>
    <p:extLst>
      <p:ext uri="{BB962C8B-B14F-4D97-AF65-F5344CB8AC3E}">
        <p14:creationId xmlns:p14="http://schemas.microsoft.com/office/powerpoint/2010/main" val="2202815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B33F2-287C-4BDB-BD65-179D2FBA835B}"/>
              </a:ext>
            </a:extLst>
          </p:cNvPr>
          <p:cNvSpPr>
            <a:spLocks noGrp="1"/>
          </p:cNvSpPr>
          <p:nvPr>
            <p:ph type="title"/>
          </p:nvPr>
        </p:nvSpPr>
        <p:spPr/>
        <p:txBody>
          <a:bodyPr>
            <a:normAutofit/>
          </a:bodyPr>
          <a:lstStyle/>
          <a:p>
            <a:r>
              <a:rPr lang="en-US" sz="2400" dirty="0">
                <a:solidFill>
                  <a:srgbClr val="FF0000"/>
                </a:solidFill>
              </a:rPr>
              <a:t>SECONDARY CONSUMERS</a:t>
            </a:r>
            <a:endParaRPr lang="en-IN" sz="2400" dirty="0">
              <a:solidFill>
                <a:srgbClr val="FF0000"/>
              </a:solidFill>
            </a:endParaRPr>
          </a:p>
        </p:txBody>
      </p:sp>
      <p:sp>
        <p:nvSpPr>
          <p:cNvPr id="3" name="Content Placeholder 2">
            <a:extLst>
              <a:ext uri="{FF2B5EF4-FFF2-40B4-BE49-F238E27FC236}">
                <a16:creationId xmlns:a16="http://schemas.microsoft.com/office/drawing/2014/main" id="{72E5410B-5004-46AF-A304-183C8E085C69}"/>
              </a:ext>
            </a:extLst>
          </p:cNvPr>
          <p:cNvSpPr>
            <a:spLocks noGrp="1"/>
          </p:cNvSpPr>
          <p:nvPr>
            <p:ph idx="1"/>
          </p:nvPr>
        </p:nvSpPr>
        <p:spPr>
          <a:xfrm>
            <a:off x="838200" y="1439545"/>
            <a:ext cx="10515600" cy="4351338"/>
          </a:xfrm>
        </p:spPr>
        <p:txBody>
          <a:bodyPr/>
          <a:lstStyle/>
          <a:p>
            <a:pPr algn="l"/>
            <a:r>
              <a:rPr lang="en-US" sz="2000" i="0" dirty="0">
                <a:solidFill>
                  <a:srgbClr val="202124"/>
                </a:solidFill>
                <a:effectLst/>
                <a:latin typeface="arial" panose="020B0604020202020204" pitchFamily="34" charset="0"/>
              </a:rPr>
              <a:t>Secondary consumers are organisms that eat primary consumers for energy. </a:t>
            </a:r>
            <a:endParaRPr lang="en-US" sz="2000" dirty="0">
              <a:solidFill>
                <a:srgbClr val="202124"/>
              </a:solidFill>
              <a:latin typeface="arial" panose="020B0604020202020204" pitchFamily="34" charset="0"/>
            </a:endParaRPr>
          </a:p>
          <a:p>
            <a:pPr algn="l"/>
            <a:r>
              <a:rPr lang="en-US" sz="2000" i="0" dirty="0">
                <a:solidFill>
                  <a:srgbClr val="202124"/>
                </a:solidFill>
                <a:effectLst/>
                <a:latin typeface="arial" panose="020B0604020202020204" pitchFamily="34" charset="0"/>
              </a:rPr>
              <a:t>secondary consumers can either be carnivores or omnivores. Carnivores only eat other animals, and omnivores eat both plant and animal matter.</a:t>
            </a:r>
            <a:br>
              <a:rPr lang="en-US" sz="2000" b="0" i="0" dirty="0">
                <a:solidFill>
                  <a:srgbClr val="202124"/>
                </a:solidFill>
                <a:effectLst/>
                <a:latin typeface="arial" panose="020B0604020202020204" pitchFamily="34" charset="0"/>
              </a:rPr>
            </a:br>
            <a:endParaRPr lang="en-US" sz="2000" i="0" dirty="0">
              <a:solidFill>
                <a:srgbClr val="202124"/>
              </a:solidFill>
              <a:effectLst/>
              <a:latin typeface="arial" panose="020B0604020202020204" pitchFamily="34" charset="0"/>
            </a:endParaRPr>
          </a:p>
          <a:p>
            <a:pPr marL="0" indent="0">
              <a:buNone/>
            </a:pPr>
            <a:br>
              <a:rPr lang="en-US" b="0" i="0" dirty="0">
                <a:solidFill>
                  <a:srgbClr val="202124"/>
                </a:solidFill>
                <a:effectLst/>
                <a:latin typeface="arial" panose="020B0604020202020204" pitchFamily="34" charset="0"/>
              </a:rPr>
            </a:br>
            <a:endParaRPr lang="en-IN" dirty="0"/>
          </a:p>
        </p:txBody>
      </p:sp>
      <p:pic>
        <p:nvPicPr>
          <p:cNvPr id="5122" name="Picture 2" descr="Secondary Consumer — Definition &amp; Role - Expii">
            <a:extLst>
              <a:ext uri="{FF2B5EF4-FFF2-40B4-BE49-F238E27FC236}">
                <a16:creationId xmlns:a16="http://schemas.microsoft.com/office/drawing/2014/main" id="{73670AAB-CE87-4F89-B211-D8A7269C46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3798" y="2595562"/>
            <a:ext cx="6425882" cy="282289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861BE469-369A-498E-BF96-57C3B568506B}"/>
              </a:ext>
            </a:extLst>
          </p:cNvPr>
          <p:cNvPicPr>
            <a:picLocks noChangeAspect="1" noChangeArrowheads="1"/>
          </p:cNvPicPr>
          <p:nvPr/>
        </p:nvPicPr>
        <p:blipFill>
          <a:blip r:embed="rId3" cstate="print"/>
          <a:srcRect/>
          <a:stretch>
            <a:fillRect/>
          </a:stretch>
        </p:blipFill>
        <p:spPr bwMode="auto">
          <a:xfrm>
            <a:off x="9408160" y="5675627"/>
            <a:ext cx="2522270" cy="1037837"/>
          </a:xfrm>
          <a:prstGeom prst="rect">
            <a:avLst/>
          </a:prstGeom>
          <a:noFill/>
        </p:spPr>
      </p:pic>
    </p:spTree>
    <p:extLst>
      <p:ext uri="{BB962C8B-B14F-4D97-AF65-F5344CB8AC3E}">
        <p14:creationId xmlns:p14="http://schemas.microsoft.com/office/powerpoint/2010/main" val="2622076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B5137-5D83-45C6-BA81-D32848613E3C}"/>
              </a:ext>
            </a:extLst>
          </p:cNvPr>
          <p:cNvSpPr>
            <a:spLocks noGrp="1"/>
          </p:cNvSpPr>
          <p:nvPr>
            <p:ph type="title"/>
          </p:nvPr>
        </p:nvSpPr>
        <p:spPr/>
        <p:txBody>
          <a:bodyPr>
            <a:normAutofit/>
          </a:bodyPr>
          <a:lstStyle/>
          <a:p>
            <a:r>
              <a:rPr lang="en-US" sz="2400" dirty="0">
                <a:solidFill>
                  <a:srgbClr val="FF0000"/>
                </a:solidFill>
              </a:rPr>
              <a:t>TERTIARY CONSUMERS</a:t>
            </a:r>
            <a:endParaRPr lang="en-IN" sz="2400" dirty="0">
              <a:solidFill>
                <a:srgbClr val="FF0000"/>
              </a:solidFill>
            </a:endParaRPr>
          </a:p>
        </p:txBody>
      </p:sp>
      <p:sp>
        <p:nvSpPr>
          <p:cNvPr id="3" name="Content Placeholder 2">
            <a:extLst>
              <a:ext uri="{FF2B5EF4-FFF2-40B4-BE49-F238E27FC236}">
                <a16:creationId xmlns:a16="http://schemas.microsoft.com/office/drawing/2014/main" id="{B66E3DD2-DB78-4E72-9DA2-AADF8C8E973F}"/>
              </a:ext>
            </a:extLst>
          </p:cNvPr>
          <p:cNvSpPr>
            <a:spLocks noGrp="1"/>
          </p:cNvSpPr>
          <p:nvPr>
            <p:ph idx="1"/>
          </p:nvPr>
        </p:nvSpPr>
        <p:spPr/>
        <p:txBody>
          <a:bodyPr>
            <a:normAutofit/>
          </a:bodyPr>
          <a:lstStyle/>
          <a:p>
            <a:r>
              <a:rPr lang="en-US" sz="2000" i="0" dirty="0">
                <a:solidFill>
                  <a:srgbClr val="202124"/>
                </a:solidFill>
                <a:effectLst/>
                <a:latin typeface="arial" panose="020B0604020202020204" pitchFamily="34" charset="0"/>
              </a:rPr>
              <a:t>A tertiary consumer is an animal that obtains its nutrition by eating primary consumers and secondary consumers. Usually tertiary consumers are carnivorous predators, although they may also be omnivores, which are animals that feed on both meat and plant material.</a:t>
            </a:r>
            <a:endParaRPr lang="en-IN" sz="2000" dirty="0"/>
          </a:p>
        </p:txBody>
      </p:sp>
      <p:pic>
        <p:nvPicPr>
          <p:cNvPr id="6146" name="Picture 2" descr="Owl Food Chain - Video &amp; Lesson Transcript | Study.com">
            <a:extLst>
              <a:ext uri="{FF2B5EF4-FFF2-40B4-BE49-F238E27FC236}">
                <a16:creationId xmlns:a16="http://schemas.microsoft.com/office/drawing/2014/main" id="{CB259DFF-193B-4734-B54C-333E3CC459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7120" y="2997200"/>
            <a:ext cx="6929120" cy="287528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861BE469-369A-498E-BF96-57C3B568506B}"/>
              </a:ext>
            </a:extLst>
          </p:cNvPr>
          <p:cNvPicPr>
            <a:picLocks noChangeAspect="1" noChangeArrowheads="1"/>
          </p:cNvPicPr>
          <p:nvPr/>
        </p:nvPicPr>
        <p:blipFill>
          <a:blip r:embed="rId3" cstate="print"/>
          <a:srcRect/>
          <a:stretch>
            <a:fillRect/>
          </a:stretch>
        </p:blipFill>
        <p:spPr bwMode="auto">
          <a:xfrm>
            <a:off x="8265160" y="5307611"/>
            <a:ext cx="3651237" cy="1502374"/>
          </a:xfrm>
          <a:prstGeom prst="rect">
            <a:avLst/>
          </a:prstGeom>
          <a:noFill/>
        </p:spPr>
      </p:pic>
    </p:spTree>
    <p:extLst>
      <p:ext uri="{BB962C8B-B14F-4D97-AF65-F5344CB8AC3E}">
        <p14:creationId xmlns:p14="http://schemas.microsoft.com/office/powerpoint/2010/main" val="1082268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DE7EE-24F7-4E6A-8072-FFB63BE3133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A401AEF-6351-42EA-B50A-BDD9CE08EB24}"/>
              </a:ext>
            </a:extLst>
          </p:cNvPr>
          <p:cNvSpPr>
            <a:spLocks noGrp="1"/>
          </p:cNvSpPr>
          <p:nvPr>
            <p:ph idx="1"/>
          </p:nvPr>
        </p:nvSpPr>
        <p:spPr/>
        <p:txBody>
          <a:bodyPr/>
          <a:lstStyle/>
          <a:p>
            <a:r>
              <a:rPr lang="en-IN" dirty="0">
                <a:hlinkClick r:id="rId2"/>
              </a:rPr>
              <a:t>https://www.youtube.com/watch?v=eGG7hyx_HlA</a:t>
            </a:r>
            <a:r>
              <a:rPr lang="en-IN" dirty="0"/>
              <a:t> </a:t>
            </a:r>
          </a:p>
        </p:txBody>
      </p:sp>
    </p:spTree>
    <p:extLst>
      <p:ext uri="{BB962C8B-B14F-4D97-AF65-F5344CB8AC3E}">
        <p14:creationId xmlns:p14="http://schemas.microsoft.com/office/powerpoint/2010/main" val="1924550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861BE469-369A-498E-BF96-57C3B568506B}"/>
              </a:ext>
            </a:extLst>
          </p:cNvPr>
          <p:cNvPicPr>
            <a:picLocks noChangeAspect="1" noChangeArrowheads="1"/>
          </p:cNvPicPr>
          <p:nvPr/>
        </p:nvPicPr>
        <p:blipFill>
          <a:blip r:embed="rId2" cstate="print"/>
          <a:srcRect/>
          <a:stretch>
            <a:fillRect/>
          </a:stretch>
        </p:blipFill>
        <p:spPr bwMode="auto">
          <a:xfrm>
            <a:off x="7501268" y="4821864"/>
            <a:ext cx="4434940" cy="1824843"/>
          </a:xfrm>
          <a:prstGeom prst="rect">
            <a:avLst/>
          </a:prstGeom>
          <a:noFill/>
        </p:spPr>
      </p:pic>
    </p:spTree>
    <p:extLst>
      <p:ext uri="{BB962C8B-B14F-4D97-AF65-F5344CB8AC3E}">
        <p14:creationId xmlns:p14="http://schemas.microsoft.com/office/powerpoint/2010/main" val="19080130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179</Words>
  <Application>Microsoft Office PowerPoint</Application>
  <PresentationFormat>Widescreen</PresentationFormat>
  <Paragraphs>20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vt:lpstr>
      <vt:lpstr>Calibri</vt:lpstr>
      <vt:lpstr>Calibri Light</vt:lpstr>
      <vt:lpstr>Office Theme</vt:lpstr>
      <vt:lpstr>PowerPoint Presentation</vt:lpstr>
      <vt:lpstr>PowerPoint Presentation</vt:lpstr>
      <vt:lpstr>PowerPoint Presentation</vt:lpstr>
      <vt:lpstr>AUTOTROPHS</vt:lpstr>
      <vt:lpstr>PRIMARY CONSUMERS</vt:lpstr>
      <vt:lpstr>SECONDARY CONSUMERS</vt:lpstr>
      <vt:lpstr>TERTIARY CONSUMERS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17</cp:revision>
  <dcterms:created xsi:type="dcterms:W3CDTF">2021-03-24T08:25:01Z</dcterms:created>
  <dcterms:modified xsi:type="dcterms:W3CDTF">2021-06-20T10:57:59Z</dcterms:modified>
</cp:coreProperties>
</file>