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60" r:id="rId2"/>
    <p:sldId id="257" r:id="rId3"/>
    <p:sldId id="261" r:id="rId4"/>
    <p:sldId id="262" r:id="rId5"/>
    <p:sldId id="263" r:id="rId6"/>
    <p:sldId id="258" r:id="rId7"/>
    <p:sldId id="265" r:id="rId8"/>
    <p:sldId id="266" r:id="rId9"/>
    <p:sldId id="269" r:id="rId10"/>
    <p:sldId id="267" r:id="rId11"/>
    <p:sldId id="270" r:id="rId12"/>
    <p:sldId id="268" r:id="rId13"/>
    <p:sldId id="264" r:id="rId14"/>
    <p:sldId id="25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39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3">
    <p:pos x="6000" y="100"/>
    <p:text>+amanrouniyar@odmegroup.org How come the website here is ODM Egroup and not ODM PS?
_Assigned to you_
-Swoyan Satyendu</p:text>
  </p:cm>
  <p:cm authorId="0" dt="2020-06-17T16:36:04.724" idx="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3100"/>
            </a:pPr>
            <a:r>
              <a:rPr lang="en-IN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EAR AND MECHANISM OF HEARING</a:t>
            </a:r>
            <a:endParaRPr lang="en-IN" sz="2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22174" y="2571738"/>
            <a:ext cx="6091401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BIOLOGY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</a:t>
            </a:r>
            <a:r>
              <a:rPr lang="en" b="1" dirty="0" smtClean="0"/>
              <a:t>: 21</a:t>
            </a:r>
            <a:endParaRPr b="1"/>
          </a:p>
          <a:p>
            <a:r>
              <a:rPr lang="en" b="1" dirty="0"/>
              <a:t>CHAPTER NAME </a:t>
            </a:r>
            <a:r>
              <a:rPr lang="en" b="1" dirty="0" smtClean="0"/>
              <a:t>:</a:t>
            </a:r>
            <a:r>
              <a:rPr lang="en-IN" b="1" dirty="0" smtClean="0"/>
              <a:t>NEURAL CONTROL AND COORDINATION 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</a:rPr>
              <a:t>Mechanism of </a:t>
            </a:r>
            <a:r>
              <a:rPr lang="en-IN" sz="2200" b="1" dirty="0" smtClean="0">
                <a:solidFill>
                  <a:srgbClr val="FF0000"/>
                </a:solidFill>
              </a:rPr>
              <a:t>Hearing</a:t>
            </a:r>
            <a:endParaRPr lang="en-IN" sz="2200" b="1" dirty="0" smtClean="0">
              <a:solidFill>
                <a:srgbClr val="FF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44684" y="1185774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pinna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receives the sound waves and it reaches the tympanic membrane through 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meatus</a:t>
            </a: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eardrum vibrates and these vibrations get transmitted to the three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ossicles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present in the middle ear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Malleus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incus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and stapes amplify the sound waves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These vibrations then reach 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perilymph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scala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vestibuli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) through the oval window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Then the pressure waves get transferred to 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endolymph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scala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media and reach basilar membrane and then to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perilymph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scala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tympani. This movement of fluid is facilitated by the round window present at the end of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scala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tympani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basilar membrane movement causes rubbing of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stereocilia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against 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tectorial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membrane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Stereocilia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are bent resulting in the opening of ion channels in the plasma membrane of hair cells. Glutamate, a neurotransmitter, is released due to Ca++ ion movement inside the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cell</a:t>
            </a: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</a:rPr>
              <a:t>Mechanism of </a:t>
            </a:r>
            <a:r>
              <a:rPr lang="en-IN" sz="2200" b="1" dirty="0" smtClean="0">
                <a:solidFill>
                  <a:srgbClr val="FF0000"/>
                </a:solidFill>
              </a:rPr>
              <a:t>Hearing</a:t>
            </a:r>
            <a:endParaRPr lang="en-IN" sz="2200" b="1" dirty="0" smtClean="0">
              <a:solidFill>
                <a:srgbClr val="FF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44684" y="1185774"/>
            <a:ext cx="4200316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These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neurotransmitters bind to the receptors of afferent neurons, which synapse with hair cells causing depolarization of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neurons.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nerve impulse is generated and transmitted to the auditory cortex of the brain through auditory nerve (cranial nerve VIII)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brain analyses the impulses and we hear the sound. </a:t>
            </a: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brain not only recognises the sound but also judges the direction, loudness and pitch of the sound</a:t>
            </a:r>
          </a:p>
        </p:txBody>
      </p:sp>
      <p:pic>
        <p:nvPicPr>
          <p:cNvPr id="5" name="Picture 2" descr="Plus One Zoology Notes Chapter 10 Neural Control and Coordination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5726" y="1019175"/>
            <a:ext cx="4528875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</a:rPr>
              <a:t>Mechanism of </a:t>
            </a:r>
            <a:r>
              <a:rPr lang="en-IN" sz="2200" b="1" dirty="0" smtClean="0">
                <a:solidFill>
                  <a:srgbClr val="FF0000"/>
                </a:solidFill>
              </a:rPr>
              <a:t>Hearing</a:t>
            </a:r>
            <a:endParaRPr lang="en-IN" sz="2200" b="1" dirty="0" smtClean="0">
              <a:solidFill>
                <a:srgbClr val="FF0000"/>
              </a:solidFill>
            </a:endParaRPr>
          </a:p>
        </p:txBody>
      </p:sp>
      <p:pic>
        <p:nvPicPr>
          <p:cNvPr id="31748" name="Picture 4" descr="Human ear - The physiology of hearing | Britann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5" y="1047751"/>
            <a:ext cx="7038975" cy="3686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</a:rPr>
              <a:t>Function of </a:t>
            </a:r>
            <a:r>
              <a:rPr lang="en-IN" sz="2200" b="1" dirty="0" smtClean="0">
                <a:solidFill>
                  <a:srgbClr val="FF0000"/>
                </a:solidFill>
              </a:rPr>
              <a:t>Ear</a:t>
            </a:r>
            <a:endParaRPr lang="en-IN" sz="2200" b="1" dirty="0" smtClean="0">
              <a:solidFill>
                <a:srgbClr val="FF00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101798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Following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are the important function of the ear:</a:t>
            </a:r>
          </a:p>
          <a:p>
            <a:pPr lvl="0">
              <a:buSzPts val="1400"/>
            </a:pP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1.Hearing</a:t>
            </a:r>
            <a:endParaRPr lang="en-IN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mechanism of hearing involves the following steps: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sound waves pass through the auditory canal and reach the eardrum.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vibrations produced pass through the tympanic membrane to the tympanic cavity.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ear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ossicles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in the tympanic cavity receive the vibrations and the stapes pushes the oval window in and out.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This action is passed on to the organ of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corti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, the receptor of hearing, that contains tiny hair cells that translate the vibrations into an electrical impulse that are transmitted to the brain by sensory nerves.</a:t>
            </a:r>
          </a:p>
          <a:p>
            <a:pPr lvl="0">
              <a:buSzPts val="1400"/>
            </a:pPr>
            <a:r>
              <a:rPr lang="en-IN" b="1" dirty="0" smtClean="0">
                <a:latin typeface="Calibri"/>
                <a:ea typeface="Calibri"/>
                <a:cs typeface="Calibri"/>
                <a:sym typeface="Calibri"/>
              </a:rPr>
              <a:t>2.Balance</a:t>
            </a:r>
            <a:endParaRPr lang="en-IN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eustachian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tube and the vestibular complex are the important parts of the ear responsible for the balance.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eustachian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tube equalizes the air pressure in the middle ear and maintains the balance.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vestibular complex contains receptors that maintain body balance.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200"/>
            </a:pPr>
            <a:r>
              <a:rPr lang="en-IN" sz="2200" b="1" dirty="0" smtClean="0">
                <a:solidFill>
                  <a:srgbClr val="FF0000"/>
                </a:solidFill>
              </a:rPr>
              <a:t>The ear</a:t>
            </a:r>
            <a:endParaRPr sz="2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91335" y="1279079"/>
            <a:ext cx="3692835" cy="235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Ears are one of the five sensory organs of our body. Other than hearing, the main function is to maintain the balance of the body. </a:t>
            </a: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hair cells present in the inner ear of mammals help in sensing the position of the body, in accordance with gravity and maintain the equilibrium.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ear has three main sections: the outer ear, middle ear and inner ear.</a:t>
            </a:r>
          </a:p>
        </p:txBody>
      </p:sp>
      <p:pic>
        <p:nvPicPr>
          <p:cNvPr id="14338" name="Picture 2" descr="A simple diagram of the ear, the organ for the sense of hearing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0416" y="1197266"/>
            <a:ext cx="4762500" cy="272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161225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</a:rPr>
              <a:t>Structure of </a:t>
            </a:r>
            <a:r>
              <a:rPr lang="en-IN" sz="2200" b="1" dirty="0" smtClean="0">
                <a:solidFill>
                  <a:srgbClr val="FF0000"/>
                </a:solidFill>
              </a:rPr>
              <a:t>Ear</a:t>
            </a:r>
            <a:endParaRPr lang="en-IN" sz="2200" b="1" dirty="0" smtClean="0">
              <a:solidFill>
                <a:srgbClr val="FF00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3063" y="576757"/>
            <a:ext cx="5832461" cy="384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en-IN" dirty="0" smtClean="0">
                <a:latin typeface="Calibri" pitchFamily="34" charset="0"/>
                <a:ea typeface="Calibri"/>
                <a:cs typeface="Calibri"/>
                <a:sym typeface="Calibri"/>
              </a:rPr>
              <a:t>The </a:t>
            </a:r>
            <a:r>
              <a:rPr lang="en-IN" dirty="0" smtClean="0">
                <a:latin typeface="Calibri" pitchFamily="34" charset="0"/>
                <a:ea typeface="Calibri"/>
                <a:cs typeface="Calibri"/>
                <a:sym typeface="Calibri"/>
              </a:rPr>
              <a:t>human ear consists of three parts: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  <a:ea typeface="Calibri"/>
                <a:cs typeface="Calibri"/>
                <a:sym typeface="Calibri"/>
              </a:rPr>
              <a:t>External ear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  <a:ea typeface="Calibri"/>
                <a:cs typeface="Calibri"/>
                <a:sym typeface="Calibri"/>
              </a:rPr>
              <a:t>Middle ear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  <a:ea typeface="Calibri"/>
                <a:cs typeface="Calibri"/>
                <a:sym typeface="Calibri"/>
              </a:rPr>
              <a:t>Internal </a:t>
            </a:r>
            <a:r>
              <a:rPr lang="en-IN" dirty="0" smtClean="0">
                <a:latin typeface="Calibri" pitchFamily="34" charset="0"/>
                <a:ea typeface="Calibri"/>
                <a:cs typeface="Calibri"/>
                <a:sym typeface="Calibri"/>
              </a:rPr>
              <a:t>ear</a:t>
            </a:r>
          </a:p>
          <a:p>
            <a:r>
              <a:rPr lang="en-IN" dirty="0" smtClean="0">
                <a:latin typeface="Calibri" pitchFamily="34" charset="0"/>
              </a:rPr>
              <a:t>The human ear parts are explained below:</a:t>
            </a:r>
          </a:p>
          <a:p>
            <a:r>
              <a:rPr lang="en-IN" sz="1600" b="1" u="sng" dirty="0" smtClean="0">
                <a:latin typeface="Calibri" pitchFamily="34" charset="0"/>
              </a:rPr>
              <a:t>External Ear</a:t>
            </a:r>
          </a:p>
          <a:p>
            <a:r>
              <a:rPr lang="en-IN" dirty="0" smtClean="0">
                <a:latin typeface="Calibri" pitchFamily="34" charset="0"/>
              </a:rPr>
              <a:t>The external ear is further divided into the following parts:</a:t>
            </a:r>
          </a:p>
          <a:p>
            <a:pPr marL="342900" indent="-342900"/>
            <a:r>
              <a:rPr lang="en-IN" b="1" dirty="0" smtClean="0">
                <a:latin typeface="Calibri" pitchFamily="34" charset="0"/>
              </a:rPr>
              <a:t>1.Auricle (</a:t>
            </a:r>
            <a:r>
              <a:rPr lang="en-IN" b="1" dirty="0" err="1" smtClean="0">
                <a:latin typeface="Calibri" pitchFamily="34" charset="0"/>
              </a:rPr>
              <a:t>Pinna</a:t>
            </a:r>
            <a:r>
              <a:rPr lang="en-IN" b="1" dirty="0" smtClean="0">
                <a:latin typeface="Calibri" pitchFamily="34" charset="0"/>
              </a:rPr>
              <a:t>)</a:t>
            </a:r>
            <a:endParaRPr lang="en-IN" dirty="0" smtClean="0">
              <a:latin typeface="Calibri" pitchFamily="34" charset="0"/>
            </a:endParaRPr>
          </a:p>
          <a:p>
            <a:pPr marL="342900" indent="-342900"/>
            <a:r>
              <a:rPr lang="en-IN" dirty="0" smtClean="0">
                <a:latin typeface="Calibri" pitchFamily="34" charset="0"/>
              </a:rPr>
              <a:t>         The auricle comprises a thin plate of elastic cartilage covered by a layer of skin. It consists of funnel-like curves that collect sound waves and transmits them to the middle ear. The lobule consists of adipose and fibrous tissues supplied with blood capillaries.</a:t>
            </a:r>
          </a:p>
          <a:p>
            <a:pPr marL="342900" indent="-342900"/>
            <a:r>
              <a:rPr lang="en-IN" b="1" dirty="0" smtClean="0">
                <a:latin typeface="Calibri" pitchFamily="34" charset="0"/>
              </a:rPr>
              <a:t>2.External Auditory </a:t>
            </a:r>
            <a:r>
              <a:rPr lang="en-IN" b="1" dirty="0" err="1" smtClean="0">
                <a:latin typeface="Calibri" pitchFamily="34" charset="0"/>
              </a:rPr>
              <a:t>Meatus</a:t>
            </a:r>
            <a:endParaRPr lang="en-IN" dirty="0" smtClean="0">
              <a:latin typeface="Calibri" pitchFamily="34" charset="0"/>
            </a:endParaRPr>
          </a:p>
          <a:p>
            <a:pPr marL="342900" indent="-342900"/>
            <a:r>
              <a:rPr lang="en-IN" dirty="0" smtClean="0">
                <a:latin typeface="Calibri" pitchFamily="34" charset="0"/>
              </a:rPr>
              <a:t>         It is a slightly curved canal supported by bone in its interior part and cartilage in the exterior part. The </a:t>
            </a:r>
            <a:r>
              <a:rPr lang="en-IN" dirty="0" err="1" smtClean="0">
                <a:latin typeface="Calibri" pitchFamily="34" charset="0"/>
              </a:rPr>
              <a:t>meatus</a:t>
            </a:r>
            <a:r>
              <a:rPr lang="en-IN" dirty="0" smtClean="0">
                <a:latin typeface="Calibri" pitchFamily="34" charset="0"/>
              </a:rPr>
              <a:t> or the canal is lined with stratified epithelium and wax glands.</a:t>
            </a:r>
          </a:p>
          <a:p>
            <a:pPr marL="342900" indent="-342900"/>
            <a:r>
              <a:rPr lang="en-IN" b="1" dirty="0" smtClean="0">
                <a:latin typeface="Calibri" pitchFamily="34" charset="0"/>
              </a:rPr>
              <a:t>3.Tympanic Membrane</a:t>
            </a:r>
            <a:endParaRPr lang="en-IN" dirty="0" smtClean="0">
              <a:latin typeface="Calibri" pitchFamily="34" charset="0"/>
            </a:endParaRPr>
          </a:p>
          <a:p>
            <a:pPr marL="342900" indent="-342900"/>
            <a:r>
              <a:rPr lang="en-IN" dirty="0" smtClean="0">
                <a:latin typeface="Calibri" pitchFamily="34" charset="0"/>
              </a:rPr>
              <a:t>        This membrane separates the middle ear and the external ear. This part receives and amplifies the sound waves. </a:t>
            </a:r>
            <a:endParaRPr lang="en-IN" dirty="0" smtClean="0"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Ear infections explained - Dr Mark McGrath"/>
          <p:cNvPicPr>
            <a:picLocks noChangeAspect="1" noChangeArrowheads="1"/>
          </p:cNvPicPr>
          <p:nvPr/>
        </p:nvPicPr>
        <p:blipFill>
          <a:blip r:embed="rId4"/>
          <a:srcRect r="46371"/>
          <a:stretch>
            <a:fillRect/>
          </a:stretch>
        </p:blipFill>
        <p:spPr bwMode="auto">
          <a:xfrm>
            <a:off x="6000750" y="747145"/>
            <a:ext cx="2705099" cy="3396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</a:rPr>
              <a:t>Middle </a:t>
            </a:r>
            <a:r>
              <a:rPr lang="en-IN" sz="2200" b="1" dirty="0" smtClean="0">
                <a:solidFill>
                  <a:srgbClr val="FF0000"/>
                </a:solidFill>
              </a:rPr>
              <a:t>Ear</a:t>
            </a:r>
            <a:endParaRPr lang="en-IN" sz="2200" b="1" dirty="0" smtClean="0">
              <a:solidFill>
                <a:srgbClr val="FF00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82007" y="868534"/>
            <a:ext cx="5521634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dirty="0" smtClean="0">
                <a:latin typeface="Calibri" pitchFamily="34" charset="0"/>
              </a:rPr>
              <a:t>The </a:t>
            </a:r>
            <a:r>
              <a:rPr lang="en-IN" dirty="0" smtClean="0">
                <a:latin typeface="Calibri" pitchFamily="34" charset="0"/>
              </a:rPr>
              <a:t>middle ear comprises the following parts:</a:t>
            </a:r>
          </a:p>
          <a:p>
            <a:r>
              <a:rPr lang="en-IN" b="1" dirty="0" smtClean="0">
                <a:latin typeface="Calibri" pitchFamily="34" charset="0"/>
              </a:rPr>
              <a:t>Tympanic Cavity</a:t>
            </a:r>
            <a:endParaRPr lang="en-IN" dirty="0" smtClean="0">
              <a:latin typeface="Calibri" pitchFamily="34" charset="0"/>
            </a:endParaRPr>
          </a:p>
          <a:p>
            <a:r>
              <a:rPr lang="en-IN" dirty="0" smtClean="0">
                <a:latin typeface="Calibri" pitchFamily="34" charset="0"/>
              </a:rPr>
              <a:t>It is a narrow air-filled cavity separated from the external ear by tympanic membrane and from inner ear by the bony wall. The tympanic cavity has an auditory tube known as the </a:t>
            </a:r>
            <a:r>
              <a:rPr lang="en-IN" dirty="0" err="1" smtClean="0">
                <a:latin typeface="Calibri" pitchFamily="34" charset="0"/>
              </a:rPr>
              <a:t>eustachian</a:t>
            </a:r>
            <a:r>
              <a:rPr lang="en-IN" dirty="0" smtClean="0">
                <a:latin typeface="Calibri" pitchFamily="34" charset="0"/>
              </a:rPr>
              <a:t> tube in its anterior wall.</a:t>
            </a:r>
          </a:p>
          <a:p>
            <a:r>
              <a:rPr lang="en-IN" b="1" dirty="0" smtClean="0">
                <a:latin typeface="Calibri" pitchFamily="34" charset="0"/>
              </a:rPr>
              <a:t>Eustachian Tube</a:t>
            </a:r>
            <a:endParaRPr lang="en-IN" dirty="0" smtClean="0">
              <a:latin typeface="Calibri" pitchFamily="34" charset="0"/>
            </a:endParaRPr>
          </a:p>
          <a:p>
            <a:r>
              <a:rPr lang="en-IN" dirty="0" smtClean="0">
                <a:latin typeface="Calibri" pitchFamily="34" charset="0"/>
              </a:rPr>
              <a:t>The </a:t>
            </a:r>
            <a:r>
              <a:rPr lang="en-IN" dirty="0" err="1" smtClean="0">
                <a:latin typeface="Calibri" pitchFamily="34" charset="0"/>
              </a:rPr>
              <a:t>eustachian</a:t>
            </a:r>
            <a:r>
              <a:rPr lang="en-IN" dirty="0" smtClean="0">
                <a:latin typeface="Calibri" pitchFamily="34" charset="0"/>
              </a:rPr>
              <a:t> tube is a 4cm long tube that equalizes air pressure on either side of the tympanic membrane. It connects the tympanic cavity with the </a:t>
            </a:r>
            <a:r>
              <a:rPr lang="en-IN" dirty="0" err="1" smtClean="0">
                <a:latin typeface="Calibri" pitchFamily="34" charset="0"/>
              </a:rPr>
              <a:t>nasopharynx</a:t>
            </a:r>
            <a:r>
              <a:rPr lang="en-IN" dirty="0" smtClean="0">
                <a:latin typeface="Calibri" pitchFamily="34" charset="0"/>
              </a:rPr>
              <a:t>.</a:t>
            </a:r>
          </a:p>
          <a:p>
            <a:r>
              <a:rPr lang="en-IN" b="1" dirty="0" smtClean="0">
                <a:latin typeface="Calibri" pitchFamily="34" charset="0"/>
              </a:rPr>
              <a:t>Ear </a:t>
            </a:r>
            <a:r>
              <a:rPr lang="en-IN" b="1" dirty="0" err="1" smtClean="0">
                <a:latin typeface="Calibri" pitchFamily="34" charset="0"/>
              </a:rPr>
              <a:t>Ossicles</a:t>
            </a:r>
            <a:endParaRPr lang="en-IN" dirty="0" smtClean="0">
              <a:latin typeface="Calibri" pitchFamily="34" charset="0"/>
            </a:endParaRPr>
          </a:p>
          <a:p>
            <a:r>
              <a:rPr lang="en-IN" dirty="0" smtClean="0">
                <a:latin typeface="Calibri" pitchFamily="34" charset="0"/>
              </a:rPr>
              <a:t>These are responsible for transmitting sound waves from the eardrum to the middle ear. There are three ear </a:t>
            </a:r>
            <a:r>
              <a:rPr lang="en-IN" dirty="0" err="1" smtClean="0">
                <a:latin typeface="Calibri" pitchFamily="34" charset="0"/>
              </a:rPr>
              <a:t>ossicles</a:t>
            </a:r>
            <a:r>
              <a:rPr lang="en-IN" dirty="0" smtClean="0">
                <a:latin typeface="Calibri" pitchFamily="34" charset="0"/>
              </a:rPr>
              <a:t> in the human ear:</a:t>
            </a:r>
          </a:p>
          <a:p>
            <a:r>
              <a:rPr lang="en-IN" b="1" dirty="0" err="1" smtClean="0">
                <a:latin typeface="Calibri" pitchFamily="34" charset="0"/>
              </a:rPr>
              <a:t>Malleus</a:t>
            </a:r>
            <a:r>
              <a:rPr lang="en-IN" b="1" dirty="0" smtClean="0">
                <a:latin typeface="Calibri" pitchFamily="34" charset="0"/>
              </a:rPr>
              <a:t>: </a:t>
            </a:r>
            <a:r>
              <a:rPr lang="en-IN" dirty="0" smtClean="0">
                <a:latin typeface="Calibri" pitchFamily="34" charset="0"/>
              </a:rPr>
              <a:t>A hammer-shaped part that is attached to the tympanic membrane through the handle and </a:t>
            </a:r>
            <a:r>
              <a:rPr lang="en-IN" dirty="0" err="1" smtClean="0">
                <a:latin typeface="Calibri" pitchFamily="34" charset="0"/>
              </a:rPr>
              <a:t>incus</a:t>
            </a:r>
            <a:r>
              <a:rPr lang="en-IN" dirty="0" smtClean="0">
                <a:latin typeface="Calibri" pitchFamily="34" charset="0"/>
              </a:rPr>
              <a:t> through the head. It is the largest ear </a:t>
            </a:r>
            <a:r>
              <a:rPr lang="en-IN" dirty="0" err="1" smtClean="0">
                <a:latin typeface="Calibri" pitchFamily="34" charset="0"/>
              </a:rPr>
              <a:t>ossicle</a:t>
            </a:r>
            <a:r>
              <a:rPr lang="en-IN" dirty="0" smtClean="0">
                <a:latin typeface="Calibri" pitchFamily="34" charset="0"/>
              </a:rPr>
              <a:t>.</a:t>
            </a:r>
          </a:p>
          <a:p>
            <a:r>
              <a:rPr lang="en-IN" b="1" dirty="0" err="1" smtClean="0">
                <a:latin typeface="Calibri" pitchFamily="34" charset="0"/>
              </a:rPr>
              <a:t>Incus</a:t>
            </a:r>
            <a:r>
              <a:rPr lang="en-IN" b="1" dirty="0" smtClean="0">
                <a:latin typeface="Calibri" pitchFamily="34" charset="0"/>
              </a:rPr>
              <a:t>: </a:t>
            </a:r>
            <a:r>
              <a:rPr lang="en-IN" dirty="0" smtClean="0">
                <a:latin typeface="Calibri" pitchFamily="34" charset="0"/>
              </a:rPr>
              <a:t>An anvil-shaped ear </a:t>
            </a:r>
            <a:r>
              <a:rPr lang="en-IN" dirty="0" err="1" smtClean="0">
                <a:latin typeface="Calibri" pitchFamily="34" charset="0"/>
              </a:rPr>
              <a:t>ossicle</a:t>
            </a:r>
            <a:r>
              <a:rPr lang="en-IN" dirty="0" smtClean="0">
                <a:latin typeface="Calibri" pitchFamily="34" charset="0"/>
              </a:rPr>
              <a:t> connected with the stapes.</a:t>
            </a:r>
          </a:p>
          <a:p>
            <a:r>
              <a:rPr lang="en-IN" b="1" dirty="0" smtClean="0">
                <a:latin typeface="Calibri" pitchFamily="34" charset="0"/>
              </a:rPr>
              <a:t>Stapes: </a:t>
            </a:r>
            <a:r>
              <a:rPr lang="en-IN" dirty="0" smtClean="0">
                <a:latin typeface="Calibri" pitchFamily="34" charset="0"/>
              </a:rPr>
              <a:t>It is the smallest </a:t>
            </a:r>
            <a:r>
              <a:rPr lang="en-IN" dirty="0" err="1" smtClean="0">
                <a:latin typeface="Calibri" pitchFamily="34" charset="0"/>
              </a:rPr>
              <a:t>ossicle</a:t>
            </a:r>
            <a:r>
              <a:rPr lang="en-IN" dirty="0" smtClean="0">
                <a:latin typeface="Calibri" pitchFamily="34" charset="0"/>
              </a:rPr>
              <a:t> and also the smallest bone in the human body.</a:t>
            </a:r>
            <a:endParaRPr lang="en-IN" dirty="0">
              <a:latin typeface="Calibri" pitchFamily="34" charset="0"/>
            </a:endParaRPr>
          </a:p>
        </p:txBody>
      </p:sp>
      <p:pic>
        <p:nvPicPr>
          <p:cNvPr id="6148" name="Picture 4" descr="Bones of the Human Skull - ScienceA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09" y="979714"/>
            <a:ext cx="3107094" cy="3181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</a:rPr>
              <a:t>Inner </a:t>
            </a:r>
            <a:r>
              <a:rPr lang="en-IN" sz="2200" b="1" dirty="0" smtClean="0">
                <a:solidFill>
                  <a:srgbClr val="FF0000"/>
                </a:solidFill>
              </a:rPr>
              <a:t>Ear</a:t>
            </a:r>
            <a:endParaRPr lang="en-IN" sz="2200" b="1" dirty="0" smtClean="0">
              <a:solidFill>
                <a:srgbClr val="FF00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045814"/>
            <a:ext cx="4585075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 inner ear is called the </a:t>
            </a:r>
            <a:r>
              <a:rPr lang="en-IN" b="1" dirty="0" smtClean="0">
                <a:latin typeface="Calibri" pitchFamily="34" charset="0"/>
              </a:rPr>
              <a:t>labyrinth</a:t>
            </a:r>
            <a:r>
              <a:rPr lang="en-IN" dirty="0" smtClean="0">
                <a:latin typeface="Calibri" pitchFamily="34" charset="0"/>
              </a:rPr>
              <a:t>. It is composed of a group of interconnected canals and sacs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It </a:t>
            </a:r>
            <a:r>
              <a:rPr lang="en-IN" dirty="0" smtClean="0">
                <a:latin typeface="Calibri" pitchFamily="34" charset="0"/>
              </a:rPr>
              <a:t>comprises two parts:</a:t>
            </a:r>
          </a:p>
          <a:p>
            <a:pPr marL="342900" indent="-165100">
              <a:buFont typeface="+mj-lt"/>
              <a:buAutoNum type="arabicPeriod"/>
            </a:pPr>
            <a:r>
              <a:rPr lang="en-IN" dirty="0" smtClean="0">
                <a:latin typeface="Calibri" pitchFamily="34" charset="0"/>
              </a:rPr>
              <a:t>Bony labyrinth</a:t>
            </a:r>
          </a:p>
          <a:p>
            <a:pPr marL="342900" indent="-165100">
              <a:buFont typeface="+mj-lt"/>
              <a:buAutoNum type="arabicPeriod"/>
            </a:pPr>
            <a:r>
              <a:rPr lang="en-IN" dirty="0" smtClean="0">
                <a:latin typeface="Calibri" pitchFamily="34" charset="0"/>
              </a:rPr>
              <a:t>Membranous labyrinth</a:t>
            </a:r>
          </a:p>
          <a:p>
            <a:r>
              <a:rPr lang="en-IN" b="1" dirty="0" smtClean="0">
                <a:latin typeface="Calibri" pitchFamily="34" charset="0"/>
              </a:rPr>
              <a:t>Bony Labyrinth</a:t>
            </a:r>
            <a:endParaRPr lang="en-IN" dirty="0" smtClean="0">
              <a:latin typeface="Calibri" pitchFamily="34" charset="0"/>
            </a:endParaRPr>
          </a:p>
          <a:p>
            <a:r>
              <a:rPr lang="en-IN" dirty="0" smtClean="0">
                <a:latin typeface="Calibri" pitchFamily="34" charset="0"/>
              </a:rPr>
              <a:t>The bony labyrinth comprises a vestibule, three semi-circular canals, and spirally coiled cochlea. It is filled with </a:t>
            </a:r>
            <a:r>
              <a:rPr lang="en-IN" dirty="0" err="1" smtClean="0">
                <a:latin typeface="Calibri" pitchFamily="34" charset="0"/>
              </a:rPr>
              <a:t>perilymph</a:t>
            </a:r>
            <a:r>
              <a:rPr lang="en-IN" dirty="0" smtClean="0">
                <a:latin typeface="Calibri" pitchFamily="34" charset="0"/>
              </a:rPr>
              <a:t>.</a:t>
            </a:r>
          </a:p>
          <a:p>
            <a:r>
              <a:rPr lang="en-IN" b="1" dirty="0" smtClean="0">
                <a:latin typeface="Calibri" pitchFamily="34" charset="0"/>
              </a:rPr>
              <a:t>Membranous labyrinth</a:t>
            </a:r>
            <a:endParaRPr lang="en-IN" dirty="0" smtClean="0">
              <a:latin typeface="Calibri" pitchFamily="34" charset="0"/>
            </a:endParaRPr>
          </a:p>
          <a:p>
            <a:r>
              <a:rPr lang="en-IN" dirty="0" smtClean="0">
                <a:latin typeface="Calibri" pitchFamily="34" charset="0"/>
              </a:rPr>
              <a:t>The bony labyrinth surrounds the membranous labyrinth. It comprises sensory receptors responsible for balance and hearing. The membranous labyrinth is filled with </a:t>
            </a:r>
            <a:r>
              <a:rPr lang="en-IN" dirty="0" err="1" smtClean="0">
                <a:latin typeface="Calibri" pitchFamily="34" charset="0"/>
              </a:rPr>
              <a:t>endolymph</a:t>
            </a:r>
            <a:r>
              <a:rPr lang="en-IN" dirty="0" smtClean="0">
                <a:latin typeface="Calibri" pitchFamily="34" charset="0"/>
              </a:rPr>
              <a:t> and comprises three semi-circular ducts, cochlear duct, </a:t>
            </a:r>
            <a:r>
              <a:rPr lang="en-IN" dirty="0" err="1" smtClean="0">
                <a:latin typeface="Calibri" pitchFamily="34" charset="0"/>
              </a:rPr>
              <a:t>saccule</a:t>
            </a:r>
            <a:r>
              <a:rPr lang="en-IN" dirty="0" smtClean="0">
                <a:latin typeface="Calibri" pitchFamily="34" charset="0"/>
              </a:rPr>
              <a:t> and utricle. The sensory receptors include </a:t>
            </a:r>
            <a:r>
              <a:rPr lang="en-IN" dirty="0" err="1" smtClean="0">
                <a:latin typeface="Calibri" pitchFamily="34" charset="0"/>
              </a:rPr>
              <a:t>cristae</a:t>
            </a:r>
            <a:r>
              <a:rPr lang="en-IN" dirty="0" smtClean="0">
                <a:latin typeface="Calibri" pitchFamily="34" charset="0"/>
              </a:rPr>
              <a:t>, an organ of </a:t>
            </a:r>
            <a:r>
              <a:rPr lang="en-IN" dirty="0" err="1" smtClean="0">
                <a:latin typeface="Calibri" pitchFamily="34" charset="0"/>
              </a:rPr>
              <a:t>corti</a:t>
            </a:r>
            <a:r>
              <a:rPr lang="en-IN" dirty="0" smtClean="0">
                <a:latin typeface="Calibri" pitchFamily="34" charset="0"/>
              </a:rPr>
              <a:t>, and </a:t>
            </a:r>
            <a:r>
              <a:rPr lang="en-IN" dirty="0" err="1" smtClean="0">
                <a:latin typeface="Calibri" pitchFamily="34" charset="0"/>
              </a:rPr>
              <a:t>ampullaris</a:t>
            </a:r>
            <a:r>
              <a:rPr lang="en-IN" dirty="0" smtClean="0">
                <a:latin typeface="Calibri" pitchFamily="34" charset="0"/>
              </a:rPr>
              <a:t> maculae</a:t>
            </a:r>
            <a:r>
              <a:rPr lang="en-IN" dirty="0" smtClean="0">
                <a:latin typeface="Calibri" pitchFamily="34" charset="0"/>
              </a:rPr>
              <a:t>.</a:t>
            </a:r>
          </a:p>
          <a:p>
            <a:endParaRPr lang="en-IN" dirty="0" smtClean="0">
              <a:latin typeface="Calibri" pitchFamily="34" charset="0"/>
            </a:endParaRPr>
          </a:p>
          <a:p>
            <a:endParaRPr lang="en-IN" dirty="0">
              <a:latin typeface="Calibri" pitchFamily="34" charset="0"/>
            </a:endParaRPr>
          </a:p>
        </p:txBody>
      </p:sp>
      <p:pic>
        <p:nvPicPr>
          <p:cNvPr id="5" name="Picture 2" descr="The uncoiled cochlea shows the scala vestibules, where the fluid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1451" y="1138335"/>
            <a:ext cx="4112549" cy="3074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</a:rPr>
              <a:t>Cochlea (Auditory organ</a:t>
            </a:r>
            <a:r>
              <a:rPr lang="en-IN" sz="2200" b="1" dirty="0" smtClean="0">
                <a:solidFill>
                  <a:srgbClr val="FF0000"/>
                </a:solidFill>
              </a:rPr>
              <a:t>)</a:t>
            </a:r>
            <a:endParaRPr lang="en-IN" sz="2200" b="1" dirty="0" smtClean="0">
              <a:solidFill>
                <a:srgbClr val="FF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63344" y="1073806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 </a:t>
            </a:r>
            <a:r>
              <a:rPr lang="en-IN" dirty="0" smtClean="0">
                <a:latin typeface="Calibri" pitchFamily="34" charset="0"/>
              </a:rPr>
              <a:t>Cochlea is a coiled portion of the membranous labyrinth, which looks like a snail.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 cochlea is made up of three canals, upper vestibular canal or </a:t>
            </a:r>
            <a:r>
              <a:rPr lang="en-IN" dirty="0" err="1" smtClean="0">
                <a:latin typeface="Calibri" pitchFamily="34" charset="0"/>
              </a:rPr>
              <a:t>scala</a:t>
            </a:r>
            <a:r>
              <a:rPr lang="en-IN" dirty="0" smtClean="0">
                <a:latin typeface="Calibri" pitchFamily="34" charset="0"/>
              </a:rPr>
              <a:t> </a:t>
            </a:r>
            <a:r>
              <a:rPr lang="en-IN" dirty="0" err="1" smtClean="0">
                <a:latin typeface="Calibri" pitchFamily="34" charset="0"/>
              </a:rPr>
              <a:t>vestibuli</a:t>
            </a:r>
            <a:r>
              <a:rPr lang="en-IN" dirty="0" smtClean="0">
                <a:latin typeface="Calibri" pitchFamily="34" charset="0"/>
              </a:rPr>
              <a:t>, middle cochlear duct or </a:t>
            </a:r>
            <a:r>
              <a:rPr lang="en-IN" dirty="0" err="1" smtClean="0">
                <a:latin typeface="Calibri" pitchFamily="34" charset="0"/>
              </a:rPr>
              <a:t>scala</a:t>
            </a:r>
            <a:r>
              <a:rPr lang="en-IN" dirty="0" smtClean="0">
                <a:latin typeface="Calibri" pitchFamily="34" charset="0"/>
              </a:rPr>
              <a:t> media and the lower tympanic canal or </a:t>
            </a:r>
            <a:r>
              <a:rPr lang="en-IN" dirty="0" err="1" smtClean="0">
                <a:latin typeface="Calibri" pitchFamily="34" charset="0"/>
              </a:rPr>
              <a:t>scala</a:t>
            </a:r>
            <a:r>
              <a:rPr lang="en-IN" dirty="0" smtClean="0">
                <a:latin typeface="Calibri" pitchFamily="34" charset="0"/>
              </a:rPr>
              <a:t> tympani, which are separated by thin membranes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 </a:t>
            </a:r>
            <a:r>
              <a:rPr lang="en-IN" dirty="0" err="1" smtClean="0">
                <a:latin typeface="Calibri" pitchFamily="34" charset="0"/>
              </a:rPr>
              <a:t>scala</a:t>
            </a:r>
            <a:r>
              <a:rPr lang="en-IN" dirty="0" smtClean="0">
                <a:latin typeface="Calibri" pitchFamily="34" charset="0"/>
              </a:rPr>
              <a:t> </a:t>
            </a:r>
            <a:r>
              <a:rPr lang="en-IN" dirty="0" err="1" smtClean="0">
                <a:latin typeface="Calibri" pitchFamily="34" charset="0"/>
              </a:rPr>
              <a:t>vestibuli</a:t>
            </a:r>
            <a:r>
              <a:rPr lang="en-IN" dirty="0" smtClean="0">
                <a:latin typeface="Calibri" pitchFamily="34" charset="0"/>
              </a:rPr>
              <a:t> is filled with the </a:t>
            </a:r>
            <a:r>
              <a:rPr lang="en-IN" dirty="0" err="1" smtClean="0">
                <a:latin typeface="Calibri" pitchFamily="34" charset="0"/>
              </a:rPr>
              <a:t>perilymph</a:t>
            </a:r>
            <a:r>
              <a:rPr lang="en-IN" dirty="0" smtClean="0">
                <a:latin typeface="Calibri" pitchFamily="34" charset="0"/>
              </a:rPr>
              <a:t> and terminates at the oval window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 </a:t>
            </a:r>
            <a:r>
              <a:rPr lang="en-IN" dirty="0" err="1" smtClean="0">
                <a:latin typeface="Calibri" pitchFamily="34" charset="0"/>
              </a:rPr>
              <a:t>scala</a:t>
            </a:r>
            <a:r>
              <a:rPr lang="en-IN" dirty="0" smtClean="0">
                <a:latin typeface="Calibri" pitchFamily="34" charset="0"/>
              </a:rPr>
              <a:t> tympani is also filled with the </a:t>
            </a:r>
            <a:r>
              <a:rPr lang="en-IN" dirty="0" err="1" smtClean="0">
                <a:latin typeface="Calibri" pitchFamily="34" charset="0"/>
              </a:rPr>
              <a:t>perilymph</a:t>
            </a:r>
            <a:r>
              <a:rPr lang="en-IN" dirty="0" smtClean="0">
                <a:latin typeface="Calibri" pitchFamily="34" charset="0"/>
              </a:rPr>
              <a:t> and ends at the opening in the middle ear, i.e. round window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 </a:t>
            </a:r>
            <a:r>
              <a:rPr lang="en-IN" b="1" dirty="0" err="1" smtClean="0">
                <a:latin typeface="Calibri" pitchFamily="34" charset="0"/>
              </a:rPr>
              <a:t>Reissner’s</a:t>
            </a:r>
            <a:r>
              <a:rPr lang="en-IN" b="1" dirty="0" smtClean="0">
                <a:latin typeface="Calibri" pitchFamily="34" charset="0"/>
              </a:rPr>
              <a:t> membrane</a:t>
            </a:r>
            <a:r>
              <a:rPr lang="en-IN" dirty="0" smtClean="0">
                <a:latin typeface="Calibri" pitchFamily="34" charset="0"/>
              </a:rPr>
              <a:t> separates </a:t>
            </a:r>
            <a:r>
              <a:rPr lang="en-IN" dirty="0" err="1" smtClean="0">
                <a:latin typeface="Calibri" pitchFamily="34" charset="0"/>
              </a:rPr>
              <a:t>scala</a:t>
            </a:r>
            <a:r>
              <a:rPr lang="en-IN" dirty="0" smtClean="0">
                <a:latin typeface="Calibri" pitchFamily="34" charset="0"/>
              </a:rPr>
              <a:t> media and </a:t>
            </a:r>
            <a:r>
              <a:rPr lang="en-IN" dirty="0" err="1" smtClean="0">
                <a:latin typeface="Calibri" pitchFamily="34" charset="0"/>
              </a:rPr>
              <a:t>scala</a:t>
            </a:r>
            <a:r>
              <a:rPr lang="en-IN" dirty="0" smtClean="0">
                <a:latin typeface="Calibri" pitchFamily="34" charset="0"/>
              </a:rPr>
              <a:t> </a:t>
            </a:r>
            <a:r>
              <a:rPr lang="en-IN" dirty="0" err="1" smtClean="0">
                <a:latin typeface="Calibri" pitchFamily="34" charset="0"/>
              </a:rPr>
              <a:t>vestibuli</a:t>
            </a:r>
            <a:endParaRPr lang="en-IN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 </a:t>
            </a:r>
            <a:r>
              <a:rPr lang="en-IN" dirty="0" err="1" smtClean="0">
                <a:latin typeface="Calibri" pitchFamily="34" charset="0"/>
              </a:rPr>
              <a:t>scala</a:t>
            </a:r>
            <a:r>
              <a:rPr lang="en-IN" dirty="0" smtClean="0">
                <a:latin typeface="Calibri" pitchFamily="34" charset="0"/>
              </a:rPr>
              <a:t> media is filled with </a:t>
            </a:r>
            <a:r>
              <a:rPr lang="en-IN" dirty="0" err="1" smtClean="0">
                <a:latin typeface="Calibri" pitchFamily="34" charset="0"/>
              </a:rPr>
              <a:t>endolymph</a:t>
            </a:r>
            <a:r>
              <a:rPr lang="en-IN" dirty="0" smtClean="0">
                <a:latin typeface="Calibri" pitchFamily="34" charset="0"/>
              </a:rPr>
              <a:t> and contains the auditory organ, </a:t>
            </a:r>
            <a:r>
              <a:rPr lang="en-IN" b="1" dirty="0" smtClean="0">
                <a:latin typeface="Calibri" pitchFamily="34" charset="0"/>
              </a:rPr>
              <a:t>the organ of </a:t>
            </a:r>
            <a:r>
              <a:rPr lang="en-IN" b="1" dirty="0" err="1" smtClean="0">
                <a:latin typeface="Calibri" pitchFamily="34" charset="0"/>
              </a:rPr>
              <a:t>Corti</a:t>
            </a:r>
            <a:endParaRPr lang="en-IN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Each organ of </a:t>
            </a:r>
            <a:r>
              <a:rPr lang="en-IN" dirty="0" err="1" smtClean="0">
                <a:latin typeface="Calibri" pitchFamily="34" charset="0"/>
              </a:rPr>
              <a:t>Corti</a:t>
            </a:r>
            <a:r>
              <a:rPr lang="en-IN" dirty="0" smtClean="0">
                <a:latin typeface="Calibri" pitchFamily="34" charset="0"/>
              </a:rPr>
              <a:t> contains ~18000 hair cells. Hair cells are present in the </a:t>
            </a:r>
            <a:r>
              <a:rPr lang="en-IN" b="1" dirty="0" smtClean="0">
                <a:latin typeface="Calibri" pitchFamily="34" charset="0"/>
              </a:rPr>
              <a:t>basilar membrane</a:t>
            </a:r>
            <a:r>
              <a:rPr lang="en-IN" dirty="0" smtClean="0">
                <a:latin typeface="Calibri" pitchFamily="34" charset="0"/>
              </a:rPr>
              <a:t>, which separates </a:t>
            </a:r>
            <a:r>
              <a:rPr lang="en-IN" dirty="0" err="1" smtClean="0">
                <a:latin typeface="Calibri" pitchFamily="34" charset="0"/>
              </a:rPr>
              <a:t>scala</a:t>
            </a:r>
            <a:r>
              <a:rPr lang="en-IN" dirty="0" smtClean="0">
                <a:latin typeface="Calibri" pitchFamily="34" charset="0"/>
              </a:rPr>
              <a:t> media from </a:t>
            </a:r>
            <a:r>
              <a:rPr lang="en-IN" dirty="0" err="1" smtClean="0">
                <a:latin typeface="Calibri" pitchFamily="34" charset="0"/>
              </a:rPr>
              <a:t>scala</a:t>
            </a:r>
            <a:r>
              <a:rPr lang="en-IN" dirty="0" smtClean="0">
                <a:latin typeface="Calibri" pitchFamily="34" charset="0"/>
              </a:rPr>
              <a:t> tympani</a:t>
            </a:r>
          </a:p>
          <a:p>
            <a:pPr>
              <a:buFont typeface="Arial" pitchFamily="34" charset="0"/>
              <a:buChar char="•"/>
            </a:pPr>
            <a:r>
              <a:rPr lang="en-IN" b="1" dirty="0" err="1" smtClean="0">
                <a:latin typeface="Calibri" pitchFamily="34" charset="0"/>
              </a:rPr>
              <a:t>Stereocilia</a:t>
            </a:r>
            <a:r>
              <a:rPr lang="en-IN" b="1" dirty="0" smtClean="0">
                <a:latin typeface="Calibri" pitchFamily="34" charset="0"/>
              </a:rPr>
              <a:t> </a:t>
            </a:r>
            <a:r>
              <a:rPr lang="en-IN" dirty="0" smtClean="0">
                <a:latin typeface="Calibri" pitchFamily="34" charset="0"/>
              </a:rPr>
              <a:t>project from the hair cells and extend till the cochlear duct. There is another membrane called the </a:t>
            </a:r>
            <a:r>
              <a:rPr lang="en-IN" dirty="0" err="1" smtClean="0">
                <a:latin typeface="Calibri" pitchFamily="34" charset="0"/>
              </a:rPr>
              <a:t>tectorial</a:t>
            </a:r>
            <a:r>
              <a:rPr lang="en-IN" dirty="0" smtClean="0">
                <a:latin typeface="Calibri" pitchFamily="34" charset="0"/>
              </a:rPr>
              <a:t> membrane present above hair cells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Hair cells present in the cochlea detect pressure waves, there are sensory receptors (afferent nerves) present at the base of hair cells that send signals to the brain</a:t>
            </a:r>
            <a:endParaRPr lang="en-IN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</a:rPr>
              <a:t>Vestibular apparatus (Equilibrium organ</a:t>
            </a:r>
            <a:r>
              <a:rPr lang="en-IN" sz="2200" b="1" dirty="0" smtClean="0">
                <a:solidFill>
                  <a:srgbClr val="FF0000"/>
                </a:solidFill>
              </a:rPr>
              <a:t>)</a:t>
            </a:r>
            <a:endParaRPr lang="en-IN" sz="2200" b="1" dirty="0" smtClean="0">
              <a:solidFill>
                <a:srgbClr val="FF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63345" y="1148451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Vestibular </a:t>
            </a:r>
            <a:r>
              <a:rPr lang="en-IN" dirty="0" smtClean="0">
                <a:latin typeface="Calibri" pitchFamily="34" charset="0"/>
              </a:rPr>
              <a:t>apparatus maintains the equilibrium and is present above the cochlea. It is present in the membranous labyrinth. It has two sac-like chambers called </a:t>
            </a:r>
            <a:r>
              <a:rPr lang="en-IN" dirty="0" err="1" smtClean="0">
                <a:latin typeface="Calibri" pitchFamily="34" charset="0"/>
              </a:rPr>
              <a:t>saccule</a:t>
            </a:r>
            <a:r>
              <a:rPr lang="en-IN" dirty="0" smtClean="0">
                <a:latin typeface="Calibri" pitchFamily="34" charset="0"/>
              </a:rPr>
              <a:t> and utricle and three semicircular canals</a:t>
            </a:r>
          </a:p>
          <a:p>
            <a:pPr>
              <a:buFont typeface="Arial" pitchFamily="34" charset="0"/>
              <a:buChar char="•"/>
            </a:pPr>
            <a:r>
              <a:rPr lang="en-IN" b="1" dirty="0" err="1" smtClean="0">
                <a:latin typeface="Calibri" pitchFamily="34" charset="0"/>
              </a:rPr>
              <a:t>Saccule</a:t>
            </a:r>
            <a:r>
              <a:rPr lang="en-IN" b="1" dirty="0" smtClean="0">
                <a:latin typeface="Calibri" pitchFamily="34" charset="0"/>
              </a:rPr>
              <a:t> and utricle </a:t>
            </a:r>
            <a:r>
              <a:rPr lang="en-IN" dirty="0" smtClean="0">
                <a:latin typeface="Calibri" pitchFamily="34" charset="0"/>
              </a:rPr>
              <a:t>have macula, which is a projecting ridge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latin typeface="Calibri" pitchFamily="34" charset="0"/>
              </a:rPr>
              <a:t>Macula</a:t>
            </a:r>
            <a:r>
              <a:rPr lang="en-IN" dirty="0" smtClean="0">
                <a:latin typeface="Calibri" pitchFamily="34" charset="0"/>
              </a:rPr>
              <a:t> has hair cells, which are sensory. </a:t>
            </a:r>
            <a:r>
              <a:rPr lang="en-IN" dirty="0" err="1" smtClean="0">
                <a:latin typeface="Calibri" pitchFamily="34" charset="0"/>
              </a:rPr>
              <a:t>Stereocilia</a:t>
            </a:r>
            <a:r>
              <a:rPr lang="en-IN" dirty="0" smtClean="0">
                <a:latin typeface="Calibri" pitchFamily="34" charset="0"/>
              </a:rPr>
              <a:t> protrude out from the hair cells</a:t>
            </a:r>
          </a:p>
          <a:p>
            <a:pPr>
              <a:buFont typeface="Arial" pitchFamily="34" charset="0"/>
              <a:buChar char="•"/>
            </a:pPr>
            <a:r>
              <a:rPr lang="en-IN" dirty="0" err="1" smtClean="0">
                <a:latin typeface="Calibri" pitchFamily="34" charset="0"/>
              </a:rPr>
              <a:t>Stereocilia</a:t>
            </a:r>
            <a:r>
              <a:rPr lang="en-IN" dirty="0" smtClean="0">
                <a:latin typeface="Calibri" pitchFamily="34" charset="0"/>
              </a:rPr>
              <a:t> are covered by </a:t>
            </a:r>
            <a:r>
              <a:rPr lang="en-IN" dirty="0" err="1" smtClean="0">
                <a:latin typeface="Calibri" pitchFamily="34" charset="0"/>
              </a:rPr>
              <a:t>ampullary</a:t>
            </a:r>
            <a:r>
              <a:rPr lang="en-IN" dirty="0" smtClean="0">
                <a:latin typeface="Calibri" pitchFamily="34" charset="0"/>
              </a:rPr>
              <a:t> </a:t>
            </a:r>
            <a:r>
              <a:rPr lang="en-IN" dirty="0" err="1" smtClean="0">
                <a:latin typeface="Calibri" pitchFamily="34" charset="0"/>
              </a:rPr>
              <a:t>cupula</a:t>
            </a:r>
            <a:r>
              <a:rPr lang="en-IN" dirty="0" smtClean="0">
                <a:latin typeface="Calibri" pitchFamily="34" charset="0"/>
              </a:rPr>
              <a:t>, which is gelatinous and </a:t>
            </a:r>
            <a:r>
              <a:rPr lang="en-IN" dirty="0" err="1" smtClean="0">
                <a:latin typeface="Calibri" pitchFamily="34" charset="0"/>
              </a:rPr>
              <a:t>otoliths</a:t>
            </a:r>
            <a:r>
              <a:rPr lang="en-IN" dirty="0" smtClean="0">
                <a:latin typeface="Calibri" pitchFamily="34" charset="0"/>
              </a:rPr>
              <a:t> are embedded in it</a:t>
            </a:r>
          </a:p>
          <a:p>
            <a:pPr>
              <a:buFont typeface="Arial" pitchFamily="34" charset="0"/>
              <a:buChar char="•"/>
            </a:pPr>
            <a:r>
              <a:rPr lang="en-IN" b="1" dirty="0" err="1" smtClean="0">
                <a:latin typeface="Calibri" pitchFamily="34" charset="0"/>
              </a:rPr>
              <a:t>Otoliths</a:t>
            </a:r>
            <a:r>
              <a:rPr lang="en-IN" b="1" dirty="0" smtClean="0">
                <a:latin typeface="Calibri" pitchFamily="34" charset="0"/>
              </a:rPr>
              <a:t> </a:t>
            </a:r>
            <a:r>
              <a:rPr lang="en-IN" dirty="0" smtClean="0">
                <a:latin typeface="Calibri" pitchFamily="34" charset="0"/>
              </a:rPr>
              <a:t>are calcium ear stones, which press </a:t>
            </a:r>
            <a:r>
              <a:rPr lang="en-IN" dirty="0" err="1" smtClean="0">
                <a:latin typeface="Calibri" pitchFamily="34" charset="0"/>
              </a:rPr>
              <a:t>stereocilia</a:t>
            </a:r>
            <a:r>
              <a:rPr lang="en-IN" dirty="0" smtClean="0">
                <a:latin typeface="Calibri" pitchFamily="34" charset="0"/>
              </a:rPr>
              <a:t> against the gravity and play an important role in spatial orientation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Each semicircular canal is filled with </a:t>
            </a:r>
            <a:r>
              <a:rPr lang="en-IN" dirty="0" err="1" smtClean="0">
                <a:latin typeface="Calibri" pitchFamily="34" charset="0"/>
              </a:rPr>
              <a:t>endolymph</a:t>
            </a:r>
            <a:r>
              <a:rPr lang="en-IN" dirty="0" smtClean="0">
                <a:latin typeface="Calibri" pitchFamily="34" charset="0"/>
              </a:rPr>
              <a:t> and present at the right angle to each other and connects to the utricle. The base of canals is swollen and known as the </a:t>
            </a:r>
            <a:r>
              <a:rPr lang="en-IN" b="1" dirty="0" err="1" smtClean="0">
                <a:latin typeface="Calibri" pitchFamily="34" charset="0"/>
              </a:rPr>
              <a:t>ampulla</a:t>
            </a:r>
            <a:endParaRPr lang="en-IN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b="1" dirty="0" err="1" smtClean="0">
                <a:latin typeface="Calibri" pitchFamily="34" charset="0"/>
              </a:rPr>
              <a:t>Crista</a:t>
            </a:r>
            <a:r>
              <a:rPr lang="en-IN" b="1" dirty="0" smtClean="0">
                <a:latin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</a:rPr>
              <a:t>ampullaris</a:t>
            </a:r>
            <a:r>
              <a:rPr lang="en-IN" b="1" dirty="0" smtClean="0">
                <a:latin typeface="Calibri" pitchFamily="34" charset="0"/>
              </a:rPr>
              <a:t> </a:t>
            </a:r>
            <a:r>
              <a:rPr lang="en-IN" dirty="0" smtClean="0">
                <a:latin typeface="Calibri" pitchFamily="34" charset="0"/>
              </a:rPr>
              <a:t>is present in each of the </a:t>
            </a:r>
            <a:r>
              <a:rPr lang="en-IN" dirty="0" err="1" smtClean="0">
                <a:latin typeface="Calibri" pitchFamily="34" charset="0"/>
              </a:rPr>
              <a:t>ampulla</a:t>
            </a:r>
            <a:r>
              <a:rPr lang="en-IN" dirty="0" smtClean="0">
                <a:latin typeface="Calibri" pitchFamily="34" charset="0"/>
              </a:rPr>
              <a:t> and responsible for sensing angular rotation. It has hair cells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There are no </a:t>
            </a:r>
            <a:r>
              <a:rPr lang="en-IN" dirty="0" err="1" smtClean="0">
                <a:latin typeface="Calibri" pitchFamily="34" charset="0"/>
              </a:rPr>
              <a:t>otoliths</a:t>
            </a:r>
            <a:r>
              <a:rPr lang="en-IN" dirty="0" smtClean="0">
                <a:latin typeface="Calibri" pitchFamily="34" charset="0"/>
              </a:rPr>
              <a:t> present in </a:t>
            </a:r>
            <a:r>
              <a:rPr lang="en-IN" dirty="0" err="1" smtClean="0">
                <a:latin typeface="Calibri" pitchFamily="34" charset="0"/>
              </a:rPr>
              <a:t>cristae</a:t>
            </a:r>
            <a:r>
              <a:rPr lang="en-IN" dirty="0" smtClean="0">
                <a:latin typeface="Calibri" pitchFamily="34" charset="0"/>
              </a:rPr>
              <a:t> like maculae of </a:t>
            </a:r>
            <a:r>
              <a:rPr lang="en-IN" dirty="0" err="1" smtClean="0">
                <a:latin typeface="Calibri" pitchFamily="34" charset="0"/>
              </a:rPr>
              <a:t>saccule</a:t>
            </a:r>
            <a:r>
              <a:rPr lang="en-IN" dirty="0" smtClean="0">
                <a:latin typeface="Calibri" pitchFamily="34" charset="0"/>
              </a:rPr>
              <a:t> and utricle and </a:t>
            </a:r>
            <a:r>
              <a:rPr lang="en-IN" dirty="0" err="1" smtClean="0">
                <a:latin typeface="Calibri" pitchFamily="34" charset="0"/>
              </a:rPr>
              <a:t>stereocilia</a:t>
            </a:r>
            <a:r>
              <a:rPr lang="en-IN" dirty="0" smtClean="0">
                <a:latin typeface="Calibri" pitchFamily="34" charset="0"/>
              </a:rPr>
              <a:t> of hair cells are stimulated by the movement of </a:t>
            </a:r>
            <a:r>
              <a:rPr lang="en-IN" dirty="0" err="1" smtClean="0">
                <a:latin typeface="Calibri" pitchFamily="34" charset="0"/>
              </a:rPr>
              <a:t>endolymph</a:t>
            </a:r>
            <a:r>
              <a:rPr lang="en-IN" dirty="0" smtClean="0">
                <a:latin typeface="Calibri" pitchFamily="34" charset="0"/>
              </a:rPr>
              <a:t> in the canals</a:t>
            </a:r>
            <a:endParaRPr lang="en-IN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</a:rPr>
              <a:t>Physiology of </a:t>
            </a:r>
            <a:r>
              <a:rPr lang="en-IN" sz="2200" b="1" dirty="0" smtClean="0">
                <a:solidFill>
                  <a:srgbClr val="FF0000"/>
                </a:solidFill>
              </a:rPr>
              <a:t>Ear</a:t>
            </a:r>
            <a:endParaRPr lang="en-IN" sz="2200" b="1" dirty="0" smtClean="0">
              <a:solidFill>
                <a:srgbClr val="FF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00666" y="775227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Ears 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perform two main functions, hearing and equilibrium maintenance.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organ of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Corti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(Cochlea) is responsible for hearing function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Maculae (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Saccule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and Utricle) are responsible for static equilibrium</a:t>
            </a:r>
          </a:p>
          <a:p>
            <a:pPr lvl="0">
              <a:buSzPts val="1400"/>
              <a:buFont typeface="Arial" pitchFamily="34" charset="0"/>
              <a:buChar char="•"/>
            </a:pP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Cristae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(semicircular canals) are responsible for dynamic equilibrium</a:t>
            </a:r>
          </a:p>
        </p:txBody>
      </p:sp>
      <p:pic>
        <p:nvPicPr>
          <p:cNvPr id="35842" name="Picture 2" descr="2 A detailed image of the cochlea (a), the organ of corti and th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791478"/>
            <a:ext cx="7299713" cy="3219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aculae within the Utricle and Saccule - Google Search | Anatomy ..."/>
          <p:cNvPicPr>
            <a:picLocks noChangeAspect="1" noChangeArrowheads="1"/>
          </p:cNvPicPr>
          <p:nvPr/>
        </p:nvPicPr>
        <p:blipFill>
          <a:blip r:embed="rId2"/>
          <a:srcRect b="5745"/>
          <a:stretch>
            <a:fillRect/>
          </a:stretch>
        </p:blipFill>
        <p:spPr bwMode="auto">
          <a:xfrm>
            <a:off x="959758" y="203200"/>
            <a:ext cx="7313386" cy="4760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835</Words>
  <Application>Microsoft Office PowerPoint</Application>
  <PresentationFormat>On-screen Show (16:9)</PresentationFormat>
  <Paragraphs>94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RUDRA</cp:lastModifiedBy>
  <cp:revision>5</cp:revision>
  <dcterms:modified xsi:type="dcterms:W3CDTF">2020-08-23T13:30:39Z</dcterms:modified>
</cp:coreProperties>
</file>