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60" r:id="rId2"/>
    <p:sldId id="257" r:id="rId3"/>
    <p:sldId id="269" r:id="rId4"/>
    <p:sldId id="261" r:id="rId5"/>
    <p:sldId id="262" r:id="rId6"/>
    <p:sldId id="263" r:id="rId7"/>
    <p:sldId id="259"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0" d="100"/>
          <a:sy n="100" d="100"/>
        </p:scale>
        <p:origin x="-396" y="66"/>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3">
    <p:pos x="6000" y="100"/>
    <p:text>+amanrouniyar@odmegroup.org How come the website here is ODM Egroup and not ODM PS?
_Assigned to you_
-Swoyan Satyendu</p:text>
  </p:cm>
  <p:cm authorId="0" dt="2020-06-17T16:36:04.724" idx="4">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smtClean="0">
                <a:solidFill>
                  <a:srgbClr val="FF0000"/>
                </a:solidFill>
                <a:latin typeface="Calibri"/>
                <a:ea typeface="Calibri"/>
                <a:cs typeface="Calibri"/>
                <a:sym typeface="Calibri"/>
              </a:rPr>
              <a:t>JOINTS &amp; DISORDERS</a:t>
            </a:r>
            <a:endParaRPr lang="en-IN"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BIOLOGY </a:t>
            </a:r>
            <a:endParaRPr b="1"/>
          </a:p>
          <a:p>
            <a:pPr marL="0" lvl="0" indent="0" algn="l" rtl="0">
              <a:spcBef>
                <a:spcPts val="0"/>
              </a:spcBef>
              <a:spcAft>
                <a:spcPts val="0"/>
              </a:spcAft>
              <a:buNone/>
            </a:pPr>
            <a:r>
              <a:rPr lang="en" b="1" dirty="0"/>
              <a:t>CHAPTER NUMBER</a:t>
            </a:r>
            <a:r>
              <a:rPr lang="en" b="1" dirty="0" smtClean="0"/>
              <a:t>: 20</a:t>
            </a:r>
            <a:endParaRPr b="1"/>
          </a:p>
          <a:p>
            <a:r>
              <a:rPr lang="en" b="1" dirty="0"/>
              <a:t>CHAPTER NAME </a:t>
            </a:r>
            <a:r>
              <a:rPr lang="en" b="1" dirty="0" smtClean="0"/>
              <a:t>: </a:t>
            </a:r>
            <a:r>
              <a:rPr lang="en-IN" b="1" dirty="0" smtClean="0"/>
              <a:t>LOCOMOTION AND MOVEMENT </a:t>
            </a:r>
            <a:endParaRPr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Joints</a:t>
            </a:r>
            <a:endParaRPr lang="en-IN" sz="2200" b="1" dirty="0" smtClean="0">
              <a:solidFill>
                <a:srgbClr val="FF0000"/>
              </a:solidFill>
            </a:endParaRPr>
          </a:p>
        </p:txBody>
      </p:sp>
      <p:sp>
        <p:nvSpPr>
          <p:cNvPr id="64" name="Google Shape;64;p14"/>
          <p:cNvSpPr txBox="1"/>
          <p:nvPr/>
        </p:nvSpPr>
        <p:spPr>
          <a:xfrm>
            <a:off x="272675" y="989831"/>
            <a:ext cx="8688300"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Joints </a:t>
            </a:r>
            <a:r>
              <a:rPr lang="en-IN" dirty="0" smtClean="0">
                <a:latin typeface="Calibri"/>
                <a:ea typeface="Calibri"/>
                <a:cs typeface="Calibri"/>
                <a:sym typeface="Calibri"/>
              </a:rPr>
              <a:t>are points of contact between bones, or between bones and cartilages. Force generated by the muscles is used to carry out movement through joints where the joint acts as a fulcrum.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The</a:t>
            </a:r>
            <a:r>
              <a:rPr lang="en-IN" dirty="0" smtClean="0">
                <a:latin typeface="Calibri"/>
                <a:ea typeface="Calibri"/>
                <a:cs typeface="Calibri"/>
                <a:sym typeface="Calibri"/>
              </a:rPr>
              <a:t> </a:t>
            </a:r>
            <a:r>
              <a:rPr lang="en-IN" dirty="0" smtClean="0">
                <a:latin typeface="Calibri"/>
                <a:ea typeface="Calibri"/>
                <a:cs typeface="Calibri"/>
                <a:sym typeface="Calibri"/>
              </a:rPr>
              <a:t>movability </a:t>
            </a:r>
            <a:r>
              <a:rPr lang="en-IN" dirty="0" smtClean="0">
                <a:latin typeface="Calibri"/>
                <a:ea typeface="Calibri"/>
                <a:cs typeface="Calibri"/>
                <a:sym typeface="Calibri"/>
              </a:rPr>
              <a:t>at these joints vary depending on different factors</a:t>
            </a:r>
            <a:r>
              <a:rPr lang="en-IN" dirty="0" smtClean="0">
                <a:latin typeface="Calibri"/>
                <a:ea typeface="Calibri"/>
                <a:cs typeface="Calibri"/>
                <a:sym typeface="Calibri"/>
              </a:rPr>
              <a:t>.</a:t>
            </a:r>
          </a:p>
          <a:p>
            <a:pPr lvl="0">
              <a:buSzPts val="1400"/>
              <a:buFont typeface="Arial" pitchFamily="34" charset="0"/>
              <a:buChar char="•"/>
            </a:pPr>
            <a:r>
              <a:rPr lang="en-IN" dirty="0" smtClean="0">
                <a:latin typeface="Calibri"/>
                <a:ea typeface="Calibri"/>
                <a:cs typeface="Calibri"/>
                <a:sym typeface="Calibri"/>
              </a:rPr>
              <a:t> </a:t>
            </a:r>
            <a:r>
              <a:rPr lang="en-IN" dirty="0" smtClean="0">
                <a:latin typeface="Calibri"/>
                <a:ea typeface="Calibri"/>
                <a:cs typeface="Calibri"/>
                <a:sym typeface="Calibri"/>
              </a:rPr>
              <a:t>Joints have been classified into three major structural forms, namely, </a:t>
            </a:r>
            <a:endParaRPr lang="en-IN" dirty="0" smtClean="0">
              <a:latin typeface="Calibri"/>
              <a:ea typeface="Calibri"/>
              <a:cs typeface="Calibri"/>
              <a:sym typeface="Calibri"/>
            </a:endParaRPr>
          </a:p>
          <a:p>
            <a:pPr marL="342900" lvl="0" indent="-165100">
              <a:buSzPts val="1400"/>
              <a:buFont typeface="+mj-lt"/>
              <a:buAutoNum type="alphaLcPeriod"/>
            </a:pPr>
            <a:r>
              <a:rPr lang="en-IN" dirty="0" smtClean="0">
                <a:latin typeface="Calibri"/>
                <a:ea typeface="Calibri"/>
                <a:cs typeface="Calibri"/>
                <a:sym typeface="Calibri"/>
              </a:rPr>
              <a:t>Fibrous, </a:t>
            </a:r>
          </a:p>
          <a:p>
            <a:pPr marL="342900" lvl="0" indent="-165100">
              <a:buSzPts val="1400"/>
              <a:buFont typeface="+mj-lt"/>
              <a:buAutoNum type="alphaLcPeriod"/>
            </a:pPr>
            <a:r>
              <a:rPr lang="en-IN" dirty="0" smtClean="0">
                <a:latin typeface="Calibri"/>
                <a:ea typeface="Calibri"/>
                <a:cs typeface="Calibri"/>
                <a:sym typeface="Calibri"/>
              </a:rPr>
              <a:t>Cartilaginous</a:t>
            </a:r>
          </a:p>
          <a:p>
            <a:pPr marL="342900" lvl="0" indent="-165100">
              <a:buSzPts val="1400"/>
              <a:buFont typeface="+mj-lt"/>
              <a:buAutoNum type="alphaLcPeriod"/>
            </a:pPr>
            <a:r>
              <a:rPr lang="en-IN" dirty="0" smtClean="0">
                <a:latin typeface="Calibri"/>
                <a:ea typeface="Calibri"/>
                <a:cs typeface="Calibri"/>
                <a:sym typeface="Calibri"/>
              </a:rPr>
              <a:t>Synovial.</a:t>
            </a:r>
          </a:p>
          <a:p>
            <a:pPr marL="342900" lvl="0" indent="-165100">
              <a:buSzPts val="1400"/>
            </a:pP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Fibrous joints do not allow any movement. This type of joint is shown by the flat skull bones which fuse end-to-end with the help of dense fibrous connective tissues in the form of sutures, to form the cranium</a:t>
            </a:r>
            <a:r>
              <a:rPr lang="en-IN" dirty="0" smtClean="0">
                <a:latin typeface="Calibri"/>
                <a:ea typeface="Calibri"/>
                <a:cs typeface="Calibri"/>
                <a:sym typeface="Calibri"/>
              </a:rPr>
              <a:t>.</a:t>
            </a:r>
          </a:p>
          <a:p>
            <a:pPr lvl="0">
              <a:buSzPts val="1400"/>
            </a:pP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In cartilaginous joints, the bones involved are joined together with the help of cartilages. The joint between the adjacent vertebrae in the vertebral column is of this pattern and it permits limited movements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Synovial joints</a:t>
            </a:r>
          </a:p>
        </p:txBody>
      </p:sp>
      <p:sp>
        <p:nvSpPr>
          <p:cNvPr id="64" name="Google Shape;64;p14"/>
          <p:cNvSpPr txBox="1"/>
          <p:nvPr/>
        </p:nvSpPr>
        <p:spPr>
          <a:xfrm>
            <a:off x="272675" y="989831"/>
            <a:ext cx="8688300"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Synovial </a:t>
            </a:r>
            <a:r>
              <a:rPr lang="en-IN" dirty="0" smtClean="0">
                <a:latin typeface="Calibri"/>
                <a:ea typeface="Calibri"/>
                <a:cs typeface="Calibri"/>
                <a:sym typeface="Calibri"/>
              </a:rPr>
              <a:t>joints are characterised by the presence of a fluid filled synovial cavity between the articulating surfaces of the two bones.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Such </a:t>
            </a:r>
            <a:r>
              <a:rPr lang="en-IN" dirty="0" smtClean="0">
                <a:latin typeface="Calibri"/>
                <a:ea typeface="Calibri"/>
                <a:cs typeface="Calibri"/>
                <a:sym typeface="Calibri"/>
              </a:rPr>
              <a:t>an arrangement allows considerable movement. These joints help in locomotion and many other movements. Ball and socket joint (between </a:t>
            </a:r>
            <a:r>
              <a:rPr lang="en-IN" dirty="0" err="1" smtClean="0">
                <a:latin typeface="Calibri"/>
                <a:ea typeface="Calibri"/>
                <a:cs typeface="Calibri"/>
                <a:sym typeface="Calibri"/>
              </a:rPr>
              <a:t>humerus</a:t>
            </a:r>
            <a:r>
              <a:rPr lang="en-IN" dirty="0" smtClean="0">
                <a:latin typeface="Calibri"/>
                <a:ea typeface="Calibri"/>
                <a:cs typeface="Calibri"/>
                <a:sym typeface="Calibri"/>
              </a:rPr>
              <a:t> and pectoral girdle), Hinge joint (knee joint), Pivot joint (between atlas and axis), Gliding joint (between the carpals) and Saddle joint (between carpal and metacarpal of thumb) are some examples. </a:t>
            </a:r>
          </a:p>
        </p:txBody>
      </p:sp>
      <p:pic>
        <p:nvPicPr>
          <p:cNvPr id="5" name="Picture 2" descr="NCERT Notes for Fundamentals of Anatomy and Physiology Class 11 PhE"/>
          <p:cNvPicPr>
            <a:picLocks noChangeAspect="1" noChangeArrowheads="1"/>
          </p:cNvPicPr>
          <p:nvPr/>
        </p:nvPicPr>
        <p:blipFill>
          <a:blip r:embed="rId4"/>
          <a:srcRect/>
          <a:stretch>
            <a:fillRect/>
          </a:stretch>
        </p:blipFill>
        <p:spPr bwMode="auto">
          <a:xfrm>
            <a:off x="1153950" y="2552407"/>
            <a:ext cx="6096000" cy="1857376"/>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Synovial </a:t>
            </a:r>
            <a:r>
              <a:rPr lang="en-IN" sz="2200" b="1" dirty="0" smtClean="0">
                <a:solidFill>
                  <a:srgbClr val="FF0000"/>
                </a:solidFill>
              </a:rPr>
              <a:t>joints</a:t>
            </a:r>
            <a:endParaRPr sz="1800" b="1" i="0" u="none" strike="noStrike" cap="none">
              <a:solidFill>
                <a:srgbClr val="000000"/>
              </a:solidFill>
              <a:latin typeface="Arial"/>
              <a:ea typeface="Arial"/>
              <a:cs typeface="Arial"/>
              <a:sym typeface="Arial"/>
            </a:endParaRPr>
          </a:p>
        </p:txBody>
      </p:sp>
      <p:pic>
        <p:nvPicPr>
          <p:cNvPr id="16388" name="Picture 4" descr="Joints of the Body. | Body joints, Joints anatomy, Synovial joint"/>
          <p:cNvPicPr>
            <a:picLocks noChangeAspect="1" noChangeArrowheads="1"/>
          </p:cNvPicPr>
          <p:nvPr/>
        </p:nvPicPr>
        <p:blipFill>
          <a:blip r:embed="rId4"/>
          <a:srcRect t="1633"/>
          <a:stretch>
            <a:fillRect/>
          </a:stretch>
        </p:blipFill>
        <p:spPr bwMode="auto">
          <a:xfrm>
            <a:off x="4663044" y="793104"/>
            <a:ext cx="4253734" cy="3349690"/>
          </a:xfrm>
          <a:prstGeom prst="rect">
            <a:avLst/>
          </a:prstGeom>
          <a:noFill/>
        </p:spPr>
      </p:pic>
      <p:pic>
        <p:nvPicPr>
          <p:cNvPr id="16390" name="Picture 6" descr="Types of Synovial Joints | Biology for Majors II"/>
          <p:cNvPicPr>
            <a:picLocks noChangeAspect="1" noChangeArrowheads="1"/>
          </p:cNvPicPr>
          <p:nvPr/>
        </p:nvPicPr>
        <p:blipFill>
          <a:blip r:embed="rId5"/>
          <a:srcRect/>
          <a:stretch>
            <a:fillRect/>
          </a:stretch>
        </p:blipFill>
        <p:spPr bwMode="auto">
          <a:xfrm>
            <a:off x="789709" y="734291"/>
            <a:ext cx="3726873" cy="4156364"/>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Muscular and Skeletal </a:t>
            </a:r>
            <a:r>
              <a:rPr lang="en-IN" sz="2200" b="1" dirty="0" smtClean="0">
                <a:solidFill>
                  <a:srgbClr val="FF0000"/>
                </a:solidFill>
              </a:rPr>
              <a:t>Disorders</a:t>
            </a:r>
            <a:endParaRPr lang="en-IN" sz="2200" b="1" dirty="0" smtClean="0">
              <a:solidFill>
                <a:srgbClr val="FF0000"/>
              </a:solidFill>
            </a:endParaRPr>
          </a:p>
        </p:txBody>
      </p:sp>
      <p:sp>
        <p:nvSpPr>
          <p:cNvPr id="64" name="Google Shape;64;p14"/>
          <p:cNvSpPr txBox="1"/>
          <p:nvPr/>
        </p:nvSpPr>
        <p:spPr>
          <a:xfrm>
            <a:off x="263150" y="1380550"/>
            <a:ext cx="8688300"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A </a:t>
            </a:r>
            <a:r>
              <a:rPr lang="en-IN" dirty="0" smtClean="0">
                <a:latin typeface="Calibri"/>
                <a:ea typeface="Calibri"/>
                <a:cs typeface="Calibri"/>
                <a:sym typeface="Calibri"/>
              </a:rPr>
              <a:t>disorder can be defined in layman terms as a deviation from an order or an abnormality.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This </a:t>
            </a:r>
            <a:r>
              <a:rPr lang="en-IN" dirty="0" smtClean="0">
                <a:latin typeface="Calibri"/>
                <a:ea typeface="Calibri"/>
                <a:cs typeface="Calibri"/>
                <a:sym typeface="Calibri"/>
              </a:rPr>
              <a:t>disorder can afflict any machine or human </a:t>
            </a:r>
            <a:r>
              <a:rPr lang="en-IN" dirty="0" smtClean="0">
                <a:latin typeface="Calibri"/>
                <a:ea typeface="Calibri"/>
                <a:cs typeface="Calibri"/>
                <a:sym typeface="Calibri"/>
              </a:rPr>
              <a:t>body.</a:t>
            </a:r>
          </a:p>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human body, like most machines, undergoes wear and tear over time, because of age or misuse.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This </a:t>
            </a:r>
            <a:r>
              <a:rPr lang="en-IN" dirty="0" smtClean="0">
                <a:latin typeface="Calibri"/>
                <a:ea typeface="Calibri"/>
                <a:cs typeface="Calibri"/>
                <a:sym typeface="Calibri"/>
              </a:rPr>
              <a:t>wear and tear lead to disorders.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muscular and skeletal system is also subject to diseases and this affects the human body adversely. </a:t>
            </a:r>
            <a:endParaRPr lang="en-IN" dirty="0" smtClean="0">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IN" sz="2200" b="1" i="0" u="none" strike="noStrike" cap="none" dirty="0" smtClean="0">
                <a:solidFill>
                  <a:srgbClr val="FF0000"/>
                </a:solidFill>
                <a:latin typeface="Arial"/>
                <a:ea typeface="Arial"/>
                <a:cs typeface="Arial"/>
                <a:sym typeface="Arial"/>
              </a:rPr>
              <a:t>Disorders </a:t>
            </a:r>
            <a:endParaRPr sz="2200" b="1" i="0" u="none" strike="noStrike" cap="none">
              <a:solidFill>
                <a:srgbClr val="FF0000"/>
              </a:solidFill>
              <a:latin typeface="Arial"/>
              <a:ea typeface="Arial"/>
              <a:cs typeface="Arial"/>
              <a:sym typeface="Arial"/>
            </a:endParaRPr>
          </a:p>
        </p:txBody>
      </p:sp>
      <p:sp>
        <p:nvSpPr>
          <p:cNvPr id="64" name="Google Shape;64;p14"/>
          <p:cNvSpPr txBox="1"/>
          <p:nvPr/>
        </p:nvSpPr>
        <p:spPr>
          <a:xfrm>
            <a:off x="272675" y="980500"/>
            <a:ext cx="5613775" cy="2889600"/>
          </a:xfrm>
          <a:prstGeom prst="rect">
            <a:avLst/>
          </a:prstGeom>
          <a:noFill/>
          <a:ln>
            <a:noFill/>
          </a:ln>
        </p:spPr>
        <p:txBody>
          <a:bodyPr spcFirstLastPara="1" wrap="square" lIns="91425" tIns="91425" rIns="91425" bIns="91425" anchor="t" anchorCtr="0">
            <a:noAutofit/>
          </a:bodyPr>
          <a:lstStyle/>
          <a:p>
            <a:pPr marL="342900" indent="-342900">
              <a:buFont typeface="+mj-lt"/>
              <a:buAutoNum type="arabicPeriod"/>
            </a:pPr>
            <a:r>
              <a:rPr lang="en-IN" b="1" dirty="0" smtClean="0">
                <a:latin typeface="Calibri" pitchFamily="34" charset="0"/>
              </a:rPr>
              <a:t>Myasthenia gravis: </a:t>
            </a:r>
            <a:r>
              <a:rPr lang="en-IN" dirty="0" smtClean="0">
                <a:latin typeface="Calibri" pitchFamily="34" charset="0"/>
              </a:rPr>
              <a:t>It is the abnormal weakening and rapid fatigue of certain muscles. It is due to a breakdown in communication between nerves and muscles.</a:t>
            </a:r>
          </a:p>
          <a:p>
            <a:pPr marL="342900" indent="-342900">
              <a:buFont typeface="+mj-lt"/>
              <a:buAutoNum type="arabicPeriod"/>
            </a:pPr>
            <a:r>
              <a:rPr lang="en-IN" b="1" dirty="0" smtClean="0">
                <a:latin typeface="Calibri" pitchFamily="34" charset="0"/>
              </a:rPr>
              <a:t>Muscular Dystrophy:</a:t>
            </a:r>
            <a:r>
              <a:rPr lang="en-IN" dirty="0" smtClean="0">
                <a:latin typeface="Calibri" pitchFamily="34" charset="0"/>
              </a:rPr>
              <a:t> This is mostly hereditary. It causes progressive weakness and degeneration of skeletal muscle, which controls movement.</a:t>
            </a:r>
          </a:p>
          <a:p>
            <a:pPr marL="342900" indent="-342900">
              <a:buFont typeface="+mj-lt"/>
              <a:buAutoNum type="arabicPeriod"/>
            </a:pPr>
            <a:r>
              <a:rPr lang="en-IN" b="1" dirty="0" err="1" smtClean="0">
                <a:latin typeface="Calibri" pitchFamily="34" charset="0"/>
              </a:rPr>
              <a:t>Tetany</a:t>
            </a:r>
            <a:r>
              <a:rPr lang="en-IN" b="1" dirty="0" smtClean="0">
                <a:latin typeface="Calibri" pitchFamily="34" charset="0"/>
              </a:rPr>
              <a:t>:</a:t>
            </a:r>
            <a:r>
              <a:rPr lang="en-IN" dirty="0" smtClean="0">
                <a:latin typeface="Calibri" pitchFamily="34" charset="0"/>
              </a:rPr>
              <a:t> It is caused due to low blood calcium and is characterized by rapid or wild spasms.</a:t>
            </a:r>
          </a:p>
          <a:p>
            <a:pPr marL="342900" indent="-342900">
              <a:buFont typeface="+mj-lt"/>
              <a:buAutoNum type="arabicPeriod"/>
            </a:pPr>
            <a:r>
              <a:rPr lang="en-IN" b="1" dirty="0" smtClean="0">
                <a:latin typeface="Calibri" pitchFamily="34" charset="0"/>
              </a:rPr>
              <a:t>Arthritis:</a:t>
            </a:r>
            <a:r>
              <a:rPr lang="en-IN" dirty="0" smtClean="0">
                <a:latin typeface="Calibri" pitchFamily="34" charset="0"/>
              </a:rPr>
              <a:t> Inflammation of one or more joints. Arthritis leads to the limited movement of joints and pain.</a:t>
            </a:r>
          </a:p>
          <a:p>
            <a:pPr marL="342900" indent="-342900">
              <a:buFont typeface="+mj-lt"/>
              <a:buAutoNum type="arabicPeriod"/>
            </a:pPr>
            <a:r>
              <a:rPr lang="en-IN" b="1" dirty="0" smtClean="0">
                <a:latin typeface="Calibri" pitchFamily="34" charset="0"/>
              </a:rPr>
              <a:t>Osteoporosis:</a:t>
            </a:r>
            <a:r>
              <a:rPr lang="en-IN" dirty="0" smtClean="0">
                <a:latin typeface="Calibri" pitchFamily="34" charset="0"/>
              </a:rPr>
              <a:t> The chances of contracting this disease increases with age, resulting in reduced bone mass and fragile bones, thus increasing chances of fracture. Low levels of </a:t>
            </a:r>
            <a:r>
              <a:rPr lang="en-IN" dirty="0" err="1" smtClean="0">
                <a:latin typeface="Calibri" pitchFamily="34" charset="0"/>
              </a:rPr>
              <a:t>estrogen</a:t>
            </a:r>
            <a:r>
              <a:rPr lang="en-IN" dirty="0" smtClean="0">
                <a:latin typeface="Calibri" pitchFamily="34" charset="0"/>
              </a:rPr>
              <a:t> are a common cause.</a:t>
            </a:r>
          </a:p>
          <a:p>
            <a:pPr marL="342900" indent="-342900">
              <a:buFont typeface="+mj-lt"/>
              <a:buAutoNum type="arabicPeriod"/>
            </a:pPr>
            <a:r>
              <a:rPr lang="en-IN" b="1" dirty="0" smtClean="0">
                <a:latin typeface="Calibri" pitchFamily="34" charset="0"/>
              </a:rPr>
              <a:t>Gout:</a:t>
            </a:r>
            <a:r>
              <a:rPr lang="en-IN" dirty="0" smtClean="0">
                <a:latin typeface="Calibri" pitchFamily="34" charset="0"/>
              </a:rPr>
              <a:t> This too is the inflammation of joints, but due to an accumulation of uric acid crystals.</a:t>
            </a:r>
            <a:endParaRPr lang="en-IN" dirty="0">
              <a:latin typeface="Calibri" pitchFamily="34" charset="0"/>
            </a:endParaRPr>
          </a:p>
        </p:txBody>
      </p:sp>
      <p:pic>
        <p:nvPicPr>
          <p:cNvPr id="12290" name="Picture 2" descr="Muscular and Skeletal Disorders"/>
          <p:cNvPicPr>
            <a:picLocks noChangeAspect="1" noChangeArrowheads="1"/>
          </p:cNvPicPr>
          <p:nvPr/>
        </p:nvPicPr>
        <p:blipFill>
          <a:blip r:embed="rId4"/>
          <a:srcRect/>
          <a:stretch>
            <a:fillRect/>
          </a:stretch>
        </p:blipFill>
        <p:spPr bwMode="auto">
          <a:xfrm>
            <a:off x="5876925" y="962026"/>
            <a:ext cx="3267075" cy="2885624"/>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216</Words>
  <Application>Microsoft Office PowerPoint</Application>
  <PresentationFormat>On-screen Show (16:9)</PresentationFormat>
  <Paragraphs>34</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Simple Light</vt:lpstr>
      <vt:lpstr>Slide 1</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RUDRA</cp:lastModifiedBy>
  <cp:revision>7</cp:revision>
  <dcterms:modified xsi:type="dcterms:W3CDTF">2020-08-22T11:16:25Z</dcterms:modified>
</cp:coreProperties>
</file>