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Default Extension="gif" ContentType="image/gif"/>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8"/>
  </p:notesMasterIdLst>
  <p:sldIdLst>
    <p:sldId id="260" r:id="rId2"/>
    <p:sldId id="257" r:id="rId3"/>
    <p:sldId id="261" r:id="rId4"/>
    <p:sldId id="262" r:id="rId5"/>
    <p:sldId id="263" r:id="rId6"/>
    <p:sldId id="270" r:id="rId7"/>
    <p:sldId id="264" r:id="rId8"/>
    <p:sldId id="265" r:id="rId9"/>
    <p:sldId id="271" r:id="rId10"/>
    <p:sldId id="266" r:id="rId11"/>
    <p:sldId id="267" r:id="rId12"/>
    <p:sldId id="268" r:id="rId13"/>
    <p:sldId id="273" r:id="rId14"/>
    <p:sldId id="269" r:id="rId15"/>
    <p:sldId id="272" r:id="rId16"/>
    <p:sldId id="259" r:id="rId17"/>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4"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snapToGrid="0">
      <p:cViewPr>
        <p:scale>
          <a:sx n="102" d="100"/>
          <a:sy n="102" d="100"/>
        </p:scale>
        <p:origin x="-360" y="174"/>
      </p:cViewPr>
      <p:guideLst>
        <p:guide orient="horz" pos="162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6:04.720" idx="3">
    <p:pos x="6000" y="100"/>
    <p:text>+amanrouniyar@odmegroup.org How come the website here is ODM Egroup and not ODM PS?
_Assigned to you_
-Swoyan Satyendu</p:text>
  </p:cm>
  <p:cm authorId="0" dt="2020-06-17T16:36:04.724" idx="4">
    <p:pos x="6000" y="0"/>
    <p:text>1. The logo in the centre looks bad. take it to TOP-LEFT
2. Where in ODM E Group Logo, here? 
3. What about, Closing Slide? 
Similar changes, pending in Kids World PPT as well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 xmlns:p14="http://schemas.microsoft.com/office/powerpoint/2010/main"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6.jpeg"/></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7.jpeg"/></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1"/>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0" y="105700"/>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lvl="0" algn="ctr">
              <a:buSzPts val="3100"/>
            </a:pPr>
            <a:r>
              <a:rPr lang="en-IN" sz="3000" b="1" dirty="0" smtClean="0">
                <a:solidFill>
                  <a:srgbClr val="FF0000"/>
                </a:solidFill>
                <a:latin typeface="Calibri"/>
                <a:ea typeface="Calibri"/>
                <a:cs typeface="Calibri"/>
                <a:sym typeface="Calibri"/>
              </a:rPr>
              <a:t>REFLEX ACTION &amp; REFLEX ARC, SENSORY RECEPTION &amp; PROCESSING AND EYE </a:t>
            </a:r>
            <a:endParaRPr lang="en-IN" sz="2500" b="0" i="0" u="none" strike="noStrike" cap="none" dirty="0">
              <a:solidFill>
                <a:srgbClr val="000000"/>
              </a:solidFill>
              <a:latin typeface="Calibri"/>
              <a:ea typeface="Calibri"/>
              <a:cs typeface="Calibri"/>
              <a:sym typeface="Calibri"/>
            </a:endParaRPr>
          </a:p>
        </p:txBody>
      </p:sp>
      <p:sp>
        <p:nvSpPr>
          <p:cNvPr id="57" name="Google Shape;57;p13"/>
          <p:cNvSpPr txBox="1"/>
          <p:nvPr/>
        </p:nvSpPr>
        <p:spPr>
          <a:xfrm>
            <a:off x="2222174" y="2571738"/>
            <a:ext cx="6091401"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BIOLOGY</a:t>
            </a:r>
            <a:endParaRPr b="1"/>
          </a:p>
          <a:p>
            <a:pPr marL="0" lvl="0" indent="0" algn="l" rtl="0">
              <a:spcBef>
                <a:spcPts val="0"/>
              </a:spcBef>
              <a:spcAft>
                <a:spcPts val="0"/>
              </a:spcAft>
              <a:buNone/>
            </a:pPr>
            <a:r>
              <a:rPr lang="en" b="1" dirty="0"/>
              <a:t>CHAPTER NUMBER</a:t>
            </a:r>
            <a:r>
              <a:rPr lang="en" b="1" dirty="0" smtClean="0"/>
              <a:t>: 21</a:t>
            </a:r>
            <a:endParaRPr b="1"/>
          </a:p>
          <a:p>
            <a:r>
              <a:rPr lang="en" b="1" dirty="0"/>
              <a:t>CHAPTER NAME </a:t>
            </a:r>
            <a:r>
              <a:rPr lang="en" b="1" dirty="0" smtClean="0"/>
              <a:t>:</a:t>
            </a:r>
            <a:r>
              <a:rPr lang="en-IN" b="1" dirty="0" smtClean="0"/>
              <a:t>NEURAL CONTROL AND COORDINATION </a:t>
            </a:r>
            <a:endParaRPr b="1"/>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rPr>
              <a:t>Sense of </a:t>
            </a:r>
            <a:r>
              <a:rPr lang="en-IN" sz="2200" b="1" dirty="0" smtClean="0">
                <a:solidFill>
                  <a:srgbClr val="FF0000"/>
                </a:solidFill>
              </a:rPr>
              <a:t>touch</a:t>
            </a:r>
            <a:endParaRPr sz="1800" b="1" i="0" u="none" strike="noStrike" cap="none">
              <a:solidFill>
                <a:srgbClr val="000000"/>
              </a:solidFill>
              <a:latin typeface="Arial"/>
              <a:ea typeface="Arial"/>
              <a:cs typeface="Arial"/>
              <a:sym typeface="Arial"/>
            </a:endParaRPr>
          </a:p>
        </p:txBody>
      </p:sp>
      <p:sp>
        <p:nvSpPr>
          <p:cNvPr id="64" name="Google Shape;64;p14"/>
          <p:cNvSpPr txBox="1"/>
          <p:nvPr/>
        </p:nvSpPr>
        <p:spPr>
          <a:xfrm>
            <a:off x="244683" y="961838"/>
            <a:ext cx="8688300" cy="2889600"/>
          </a:xfrm>
          <a:prstGeom prst="rect">
            <a:avLst/>
          </a:prstGeom>
          <a:noFill/>
          <a:ln>
            <a:noFill/>
          </a:ln>
        </p:spPr>
        <p:txBody>
          <a:bodyPr spcFirstLastPara="1" wrap="square" lIns="91425" tIns="91425" rIns="91425" bIns="91425" anchor="t" anchorCtr="0">
            <a:noAutofit/>
          </a:bodyPr>
          <a:lstStyle/>
          <a:p>
            <a:pPr lvl="0">
              <a:buSzPts val="1400"/>
              <a:buFont typeface="Arial" pitchFamily="34" charset="0"/>
              <a:buChar char="•"/>
            </a:pPr>
            <a:r>
              <a:rPr lang="en-IN" dirty="0" smtClean="0">
                <a:latin typeface="Calibri"/>
                <a:ea typeface="Calibri"/>
                <a:cs typeface="Calibri"/>
                <a:sym typeface="Calibri"/>
              </a:rPr>
              <a:t>Sense of touch Skin is the sensory organ for touch and is also the largest sense </a:t>
            </a:r>
            <a:r>
              <a:rPr lang="en-IN" dirty="0" smtClean="0">
                <a:latin typeface="Calibri"/>
                <a:ea typeface="Calibri"/>
                <a:cs typeface="Calibri"/>
                <a:sym typeface="Calibri"/>
              </a:rPr>
              <a:t>organ.</a:t>
            </a:r>
          </a:p>
          <a:p>
            <a:pPr>
              <a:buSzPts val="1400"/>
              <a:buFont typeface="Arial" pitchFamily="34" charset="0"/>
              <a:buChar char="•"/>
            </a:pPr>
            <a:r>
              <a:rPr lang="en-IN" dirty="0" smtClean="0">
                <a:latin typeface="Calibri"/>
                <a:ea typeface="Calibri"/>
                <a:cs typeface="Calibri"/>
                <a:sym typeface="Calibri"/>
              </a:rPr>
              <a:t>Our sense of touch allows us to feel light sensation like the touch of a feather as well as a heavy sensation like a stone falling on the toe. These sensations come from millions of microscopic simple sensory receptors located all over the skin and associated with the general sensations of contact or pressure, heat, cold, and pain. The receptors are located at different levels within the skin and distributed unevenly. Some parts of the body have a large number of these such as the finger tips, making them more sensitive</a:t>
            </a:r>
            <a:endParaRPr sz="1400" b="0" i="0" u="none" strike="noStrike" cap="none">
              <a:solidFill>
                <a:srgbClr val="000000"/>
              </a:solidFill>
              <a:latin typeface="Calibri"/>
              <a:ea typeface="Calibri"/>
              <a:cs typeface="Calibri"/>
              <a:sym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63" name="Google Shape;63;p14"/>
          <p:cNvSpPr txBox="1"/>
          <p:nvPr/>
        </p:nvSpPr>
        <p:spPr>
          <a:xfrm>
            <a:off x="263344" y="145091"/>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IN" sz="2200" b="1" i="0" u="none" strike="noStrike" cap="none" dirty="0" smtClean="0">
                <a:solidFill>
                  <a:srgbClr val="FF0000"/>
                </a:solidFill>
                <a:latin typeface="Arial"/>
                <a:ea typeface="Arial"/>
                <a:cs typeface="Arial"/>
                <a:sym typeface="Arial"/>
              </a:rPr>
              <a:t>Human eye </a:t>
            </a:r>
            <a:endParaRPr sz="22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800"/>
              <a:buFont typeface="Arial"/>
              <a:buNone/>
            </a:pPr>
            <a:r>
              <a:rPr lang="en-IN" sz="1800" b="1" i="0" u="none" strike="noStrike" cap="none" dirty="0" smtClean="0">
                <a:solidFill>
                  <a:srgbClr val="000000"/>
                </a:solidFill>
                <a:latin typeface="Arial"/>
                <a:ea typeface="Arial"/>
                <a:cs typeface="Arial"/>
                <a:sym typeface="Arial"/>
              </a:rPr>
              <a:t>S</a:t>
            </a:r>
            <a:r>
              <a:rPr lang="en" sz="1800" b="1" i="0" u="none" strike="noStrike" cap="none" dirty="0" smtClean="0">
                <a:solidFill>
                  <a:srgbClr val="000000"/>
                </a:solidFill>
                <a:latin typeface="Arial"/>
                <a:ea typeface="Arial"/>
                <a:cs typeface="Arial"/>
                <a:sym typeface="Arial"/>
              </a:rPr>
              <a:t>tructure </a:t>
            </a:r>
            <a:endParaRPr sz="1800" b="1" i="0" u="none" strike="noStrike" cap="none">
              <a:solidFill>
                <a:srgbClr val="000000"/>
              </a:solidFill>
              <a:latin typeface="Arial"/>
              <a:ea typeface="Arial"/>
              <a:cs typeface="Arial"/>
              <a:sym typeface="Arial"/>
            </a:endParaRPr>
          </a:p>
        </p:txBody>
      </p:sp>
      <p:sp>
        <p:nvSpPr>
          <p:cNvPr id="64" name="Google Shape;64;p14"/>
          <p:cNvSpPr txBox="1"/>
          <p:nvPr/>
        </p:nvSpPr>
        <p:spPr>
          <a:xfrm>
            <a:off x="263344" y="840541"/>
            <a:ext cx="5269709" cy="2889600"/>
          </a:xfrm>
          <a:prstGeom prst="rect">
            <a:avLst/>
          </a:prstGeom>
          <a:noFill/>
          <a:ln>
            <a:noFill/>
          </a:ln>
        </p:spPr>
        <p:txBody>
          <a:bodyPr spcFirstLastPara="1" wrap="square" lIns="91425" tIns="91425" rIns="91425" bIns="91425" anchor="t" anchorCtr="0">
            <a:noAutofit/>
          </a:bodyPr>
          <a:lstStyle/>
          <a:p>
            <a:pPr lvl="0">
              <a:buSzPts val="1400"/>
            </a:pPr>
            <a:r>
              <a:rPr lang="en-IN" dirty="0" smtClean="0">
                <a:latin typeface="Calibri" pitchFamily="34" charset="0"/>
                <a:ea typeface="Calibri"/>
                <a:cs typeface="Calibri"/>
                <a:sym typeface="Calibri"/>
              </a:rPr>
              <a:t>The eyes are sensory organs of sight which are sensitive to light. The wall of eyeball is made up of three layers: sclera (outer layer), choroid (middle layer) and retina (innermost layer, it has many photoreceptors called cones and rods that are sensitive to light</a:t>
            </a:r>
            <a:r>
              <a:rPr lang="en-IN" dirty="0" smtClean="0">
                <a:latin typeface="Calibri" pitchFamily="34" charset="0"/>
                <a:ea typeface="Calibri"/>
                <a:cs typeface="Calibri"/>
                <a:sym typeface="Calibri"/>
              </a:rPr>
              <a:t>.</a:t>
            </a:r>
          </a:p>
          <a:p>
            <a:r>
              <a:rPr lang="en-IN" dirty="0" smtClean="0">
                <a:latin typeface="Calibri" pitchFamily="34" charset="0"/>
              </a:rPr>
              <a:t>The External Structure of an Eye</a:t>
            </a:r>
          </a:p>
          <a:p>
            <a:r>
              <a:rPr lang="en-IN" dirty="0" smtClean="0">
                <a:latin typeface="Calibri" pitchFamily="34" charset="0"/>
              </a:rPr>
              <a:t>The parts of the eye that are visible externally include the following:-</a:t>
            </a:r>
          </a:p>
          <a:p>
            <a:r>
              <a:rPr lang="en-IN" b="1" dirty="0" smtClean="0">
                <a:latin typeface="Calibri" pitchFamily="34" charset="0"/>
              </a:rPr>
              <a:t>Sclera:</a:t>
            </a:r>
            <a:r>
              <a:rPr lang="en-IN" dirty="0" smtClean="0">
                <a:latin typeface="Calibri" pitchFamily="34" charset="0"/>
              </a:rPr>
              <a:t> It is a white visible portion. It is made up of dense connective tissue and protects the inner parts.</a:t>
            </a:r>
          </a:p>
          <a:p>
            <a:r>
              <a:rPr lang="en-IN" b="1" dirty="0" smtClean="0">
                <a:latin typeface="Calibri" pitchFamily="34" charset="0"/>
              </a:rPr>
              <a:t>Conjunctiva:</a:t>
            </a:r>
            <a:r>
              <a:rPr lang="en-IN" dirty="0" smtClean="0">
                <a:latin typeface="Calibri" pitchFamily="34" charset="0"/>
              </a:rPr>
              <a:t> It lines the sclera and made up of stratified </a:t>
            </a:r>
            <a:r>
              <a:rPr lang="en-IN" dirty="0" err="1" smtClean="0">
                <a:latin typeface="Calibri" pitchFamily="34" charset="0"/>
              </a:rPr>
              <a:t>squamous</a:t>
            </a:r>
            <a:r>
              <a:rPr lang="en-IN" dirty="0" smtClean="0">
                <a:latin typeface="Calibri" pitchFamily="34" charset="0"/>
              </a:rPr>
              <a:t> epithelium. It keeps our eyes moist and clear and provides lubrication by secreting mucus and tears.</a:t>
            </a:r>
          </a:p>
          <a:p>
            <a:r>
              <a:rPr lang="en-IN" b="1" dirty="0" smtClean="0">
                <a:latin typeface="Calibri" pitchFamily="34" charset="0"/>
              </a:rPr>
              <a:t>Cornea:</a:t>
            </a:r>
            <a:r>
              <a:rPr lang="en-IN" dirty="0" smtClean="0">
                <a:latin typeface="Calibri" pitchFamily="34" charset="0"/>
              </a:rPr>
              <a:t> It is the transparent, anterior or front part of our eye, which covers the pupil and the iris. The main function is to refract the light along with the lens.</a:t>
            </a:r>
          </a:p>
          <a:p>
            <a:r>
              <a:rPr lang="en-IN" b="1" dirty="0" smtClean="0">
                <a:latin typeface="Calibri" pitchFamily="34" charset="0"/>
              </a:rPr>
              <a:t>Iris: </a:t>
            </a:r>
            <a:r>
              <a:rPr lang="en-IN" dirty="0" smtClean="0">
                <a:latin typeface="Calibri" pitchFamily="34" charset="0"/>
              </a:rPr>
              <a:t>It is the pigmented, coloured portion of the eye, visible externally. The main function of the iris is to control the diameter of the pupil according to the light source.</a:t>
            </a:r>
          </a:p>
          <a:p>
            <a:r>
              <a:rPr lang="en-IN" b="1" dirty="0" smtClean="0">
                <a:latin typeface="Calibri" pitchFamily="34" charset="0"/>
              </a:rPr>
              <a:t>Pupil:</a:t>
            </a:r>
            <a:r>
              <a:rPr lang="en-IN" dirty="0" smtClean="0">
                <a:latin typeface="Calibri" pitchFamily="34" charset="0"/>
              </a:rPr>
              <a:t> It is the small aperture located in the centre of the Iris. It allows light to enter and focus on the retina.</a:t>
            </a:r>
          </a:p>
          <a:p>
            <a:pPr lvl="0">
              <a:buSzPts val="1400"/>
            </a:pPr>
            <a:endParaRPr sz="1400" b="0" i="0" u="none" strike="noStrike" cap="none">
              <a:solidFill>
                <a:srgbClr val="000000"/>
              </a:solidFill>
              <a:latin typeface="Calibri" pitchFamily="34" charset="0"/>
              <a:ea typeface="Calibri"/>
              <a:cs typeface="Calibri"/>
              <a:sym typeface="Calibri"/>
            </a:endParaRPr>
          </a:p>
        </p:txBody>
      </p:sp>
      <p:pic>
        <p:nvPicPr>
          <p:cNvPr id="6146" name="Picture 2" descr="Eye anatomy: A closer look at the parts of the eye"/>
          <p:cNvPicPr>
            <a:picLocks noChangeAspect="1" noChangeArrowheads="1"/>
          </p:cNvPicPr>
          <p:nvPr/>
        </p:nvPicPr>
        <p:blipFill>
          <a:blip r:embed="rId4"/>
          <a:srcRect/>
          <a:stretch>
            <a:fillRect/>
          </a:stretch>
        </p:blipFill>
        <p:spPr bwMode="auto">
          <a:xfrm>
            <a:off x="5439748" y="634483"/>
            <a:ext cx="3501376" cy="3517640"/>
          </a:xfrm>
          <a:prstGeom prst="rect">
            <a:avLst/>
          </a:prstGeo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rPr>
              <a:t>The Internal Structure of an </a:t>
            </a:r>
            <a:r>
              <a:rPr lang="en-IN" sz="2200" b="1" dirty="0" smtClean="0">
                <a:solidFill>
                  <a:srgbClr val="FF0000"/>
                </a:solidFill>
              </a:rPr>
              <a:t>Eye</a:t>
            </a:r>
            <a:endParaRPr lang="en-IN" sz="2200" b="1" dirty="0" smtClean="0">
              <a:solidFill>
                <a:srgbClr val="FF0000"/>
              </a:solidFill>
            </a:endParaRPr>
          </a:p>
        </p:txBody>
      </p:sp>
      <p:sp>
        <p:nvSpPr>
          <p:cNvPr id="64" name="Google Shape;64;p14"/>
          <p:cNvSpPr txBox="1"/>
          <p:nvPr/>
        </p:nvSpPr>
        <p:spPr>
          <a:xfrm>
            <a:off x="226023" y="784557"/>
            <a:ext cx="5111088" cy="2889600"/>
          </a:xfrm>
          <a:prstGeom prst="rect">
            <a:avLst/>
          </a:prstGeom>
          <a:noFill/>
          <a:ln>
            <a:noFill/>
          </a:ln>
        </p:spPr>
        <p:txBody>
          <a:bodyPr spcFirstLastPara="1" wrap="square" lIns="91425" tIns="91425" rIns="91425" bIns="91425" anchor="t" anchorCtr="0">
            <a:noAutofit/>
          </a:bodyPr>
          <a:lstStyle/>
          <a:p>
            <a:pPr lvl="0">
              <a:buSzPts val="1400"/>
            </a:pPr>
            <a:r>
              <a:rPr lang="en-IN" dirty="0" smtClean="0">
                <a:latin typeface="Calibri" pitchFamily="34" charset="0"/>
                <a:ea typeface="Calibri"/>
                <a:cs typeface="Calibri"/>
                <a:sym typeface="Calibri"/>
              </a:rPr>
              <a:t>The </a:t>
            </a:r>
            <a:r>
              <a:rPr lang="en-IN" dirty="0" smtClean="0">
                <a:latin typeface="Calibri" pitchFamily="34" charset="0"/>
                <a:ea typeface="Calibri"/>
                <a:cs typeface="Calibri"/>
                <a:sym typeface="Calibri"/>
              </a:rPr>
              <a:t>internal components of an eye are:</a:t>
            </a:r>
          </a:p>
          <a:p>
            <a:r>
              <a:rPr lang="en-IN" b="1" dirty="0" smtClean="0">
                <a:latin typeface="Calibri" pitchFamily="34" charset="0"/>
              </a:rPr>
              <a:t>Lens:</a:t>
            </a:r>
            <a:r>
              <a:rPr lang="en-IN" dirty="0" smtClean="0">
                <a:latin typeface="Calibri" pitchFamily="34" charset="0"/>
              </a:rPr>
              <a:t> It is a transparent, biconvex, lens of an eye. The lens is attached to the </a:t>
            </a:r>
            <a:r>
              <a:rPr lang="en-IN" dirty="0" err="1" smtClean="0">
                <a:latin typeface="Calibri" pitchFamily="34" charset="0"/>
              </a:rPr>
              <a:t>ciliary</a:t>
            </a:r>
            <a:r>
              <a:rPr lang="en-IN" dirty="0" smtClean="0">
                <a:latin typeface="Calibri" pitchFamily="34" charset="0"/>
              </a:rPr>
              <a:t> body by ligaments. The lens along with cornea refracts light so that it focuses on the retina.</a:t>
            </a:r>
          </a:p>
          <a:p>
            <a:r>
              <a:rPr lang="en-IN" b="1" dirty="0" smtClean="0">
                <a:latin typeface="Calibri" pitchFamily="34" charset="0"/>
              </a:rPr>
              <a:t>Retina: </a:t>
            </a:r>
            <a:endParaRPr lang="en-IN" b="1" dirty="0" smtClean="0">
              <a:latin typeface="Calibri" pitchFamily="34" charset="0"/>
            </a:endParaRPr>
          </a:p>
          <a:p>
            <a:pPr>
              <a:buFont typeface="Arial" pitchFamily="34" charset="0"/>
              <a:buChar char="•"/>
            </a:pPr>
            <a:r>
              <a:rPr lang="en-IN" dirty="0" smtClean="0">
                <a:latin typeface="Calibri" pitchFamily="34" charset="0"/>
              </a:rPr>
              <a:t>It </a:t>
            </a:r>
            <a:r>
              <a:rPr lang="en-IN" dirty="0" smtClean="0">
                <a:latin typeface="Calibri" pitchFamily="34" charset="0"/>
              </a:rPr>
              <a:t>is the innermost layer of the eye. It is light sensitive and acts as a film of a camera. Three layers of neural cells are present in them, they are ganglion, bipolar and photoreceptor cells</a:t>
            </a:r>
            <a:r>
              <a:rPr lang="en-IN" dirty="0" smtClean="0">
                <a:latin typeface="Calibri" pitchFamily="34" charset="0"/>
              </a:rPr>
              <a:t>.</a:t>
            </a:r>
          </a:p>
          <a:p>
            <a:pPr>
              <a:buFont typeface="Arial" pitchFamily="34" charset="0"/>
              <a:buChar char="•"/>
            </a:pPr>
            <a:r>
              <a:rPr lang="en-IN" dirty="0" smtClean="0">
                <a:latin typeface="Calibri" pitchFamily="34" charset="0"/>
              </a:rPr>
              <a:t> </a:t>
            </a:r>
            <a:r>
              <a:rPr lang="en-IN" dirty="0" smtClean="0">
                <a:latin typeface="Calibri" pitchFamily="34" charset="0"/>
              </a:rPr>
              <a:t>It converts the image into electrical nerve impulses for the visual perception by the brain</a:t>
            </a:r>
            <a:r>
              <a:rPr lang="en-IN" dirty="0" smtClean="0">
                <a:latin typeface="Calibri" pitchFamily="34" charset="0"/>
              </a:rPr>
              <a:t>.</a:t>
            </a:r>
          </a:p>
          <a:p>
            <a:pPr>
              <a:buFont typeface="Arial" pitchFamily="34" charset="0"/>
              <a:buChar char="•"/>
            </a:pPr>
            <a:r>
              <a:rPr lang="en-IN" dirty="0" smtClean="0">
                <a:latin typeface="Calibri" pitchFamily="34" charset="0"/>
              </a:rPr>
              <a:t>The two </a:t>
            </a:r>
            <a:r>
              <a:rPr lang="en-IN" dirty="0" smtClean="0">
                <a:latin typeface="Calibri" pitchFamily="34" charset="0"/>
              </a:rPr>
              <a:t>types of photoreceptor cells, namely, rods and </a:t>
            </a:r>
            <a:r>
              <a:rPr lang="en-IN" dirty="0" smtClean="0">
                <a:latin typeface="Calibri" pitchFamily="34" charset="0"/>
              </a:rPr>
              <a:t>cones.</a:t>
            </a:r>
          </a:p>
          <a:p>
            <a:pPr>
              <a:buFont typeface="Arial" pitchFamily="34" charset="0"/>
              <a:buChar char="•"/>
            </a:pPr>
            <a:r>
              <a:rPr lang="en-IN" dirty="0" smtClean="0">
                <a:latin typeface="Calibri" pitchFamily="34" charset="0"/>
              </a:rPr>
              <a:t>These </a:t>
            </a:r>
            <a:r>
              <a:rPr lang="en-IN" dirty="0" smtClean="0">
                <a:latin typeface="Calibri" pitchFamily="34" charset="0"/>
              </a:rPr>
              <a:t>cells contain the light-sensitive proteins called the </a:t>
            </a:r>
            <a:r>
              <a:rPr lang="en-IN" dirty="0" err="1" smtClean="0">
                <a:latin typeface="Calibri" pitchFamily="34" charset="0"/>
              </a:rPr>
              <a:t>photopigments</a:t>
            </a:r>
            <a:r>
              <a:rPr lang="en-IN" dirty="0" smtClean="0">
                <a:latin typeface="Calibri" pitchFamily="34" charset="0"/>
              </a:rPr>
              <a:t>. </a:t>
            </a:r>
            <a:endParaRPr lang="en-IN" dirty="0" smtClean="0">
              <a:latin typeface="Calibri" pitchFamily="34" charset="0"/>
            </a:endParaRPr>
          </a:p>
          <a:p>
            <a:pPr>
              <a:buFont typeface="Arial" pitchFamily="34" charset="0"/>
              <a:buChar char="•"/>
            </a:pPr>
            <a:r>
              <a:rPr lang="en-IN" dirty="0" smtClean="0">
                <a:latin typeface="Calibri" pitchFamily="34" charset="0"/>
              </a:rPr>
              <a:t>The </a:t>
            </a:r>
            <a:r>
              <a:rPr lang="en-IN" dirty="0" smtClean="0">
                <a:latin typeface="Calibri" pitchFamily="34" charset="0"/>
              </a:rPr>
              <a:t>daylight (</a:t>
            </a:r>
            <a:r>
              <a:rPr lang="en-IN" dirty="0" err="1" smtClean="0">
                <a:latin typeface="Calibri" pitchFamily="34" charset="0"/>
              </a:rPr>
              <a:t>photopic</a:t>
            </a:r>
            <a:r>
              <a:rPr lang="en-IN" dirty="0" smtClean="0">
                <a:latin typeface="Calibri" pitchFamily="34" charset="0"/>
              </a:rPr>
              <a:t>) vision and colour vision are functions of cones and the twilight (</a:t>
            </a:r>
            <a:r>
              <a:rPr lang="en-IN" dirty="0" err="1" smtClean="0">
                <a:latin typeface="Calibri" pitchFamily="34" charset="0"/>
              </a:rPr>
              <a:t>scotopic</a:t>
            </a:r>
            <a:r>
              <a:rPr lang="en-IN" dirty="0" smtClean="0">
                <a:latin typeface="Calibri" pitchFamily="34" charset="0"/>
              </a:rPr>
              <a:t>) vision is the function of the rods. The rods contain a purplish-red protein called the </a:t>
            </a:r>
            <a:r>
              <a:rPr lang="en-IN" dirty="0" err="1" smtClean="0">
                <a:latin typeface="Calibri" pitchFamily="34" charset="0"/>
              </a:rPr>
              <a:t>rhodopsin</a:t>
            </a:r>
            <a:r>
              <a:rPr lang="en-IN" dirty="0" smtClean="0">
                <a:latin typeface="Calibri" pitchFamily="34" charset="0"/>
              </a:rPr>
              <a:t> or visual purple, which contains a derivative of Vitamin A. </a:t>
            </a:r>
            <a:endParaRPr lang="en-IN" dirty="0" smtClean="0">
              <a:latin typeface="Calibri" pitchFamily="34" charset="0"/>
              <a:ea typeface="Calibri"/>
              <a:cs typeface="Calibri"/>
              <a:sym typeface="Calibri"/>
            </a:endParaRPr>
          </a:p>
        </p:txBody>
      </p:sp>
      <p:pic>
        <p:nvPicPr>
          <p:cNvPr id="4098" name="Picture 2" descr="How the Retina Works - Detailed Illustration | Eye health, Eye ..."/>
          <p:cNvPicPr>
            <a:picLocks noChangeAspect="1" noChangeArrowheads="1"/>
          </p:cNvPicPr>
          <p:nvPr/>
        </p:nvPicPr>
        <p:blipFill>
          <a:blip r:embed="rId4"/>
          <a:srcRect/>
          <a:stretch>
            <a:fillRect/>
          </a:stretch>
        </p:blipFill>
        <p:spPr bwMode="auto">
          <a:xfrm>
            <a:off x="5309118" y="1016669"/>
            <a:ext cx="3834882" cy="3144784"/>
          </a:xfrm>
          <a:prstGeom prst="rect">
            <a:avLst/>
          </a:prstGeo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rPr>
              <a:t>The Internal Structure of an </a:t>
            </a:r>
            <a:r>
              <a:rPr lang="en-IN" sz="2200" b="1" dirty="0" smtClean="0">
                <a:solidFill>
                  <a:srgbClr val="FF0000"/>
                </a:solidFill>
              </a:rPr>
              <a:t>Eye</a:t>
            </a:r>
            <a:endParaRPr lang="en-IN" sz="2200" b="1" dirty="0" smtClean="0">
              <a:solidFill>
                <a:srgbClr val="FF0000"/>
              </a:solidFill>
            </a:endParaRPr>
          </a:p>
        </p:txBody>
      </p:sp>
      <p:sp>
        <p:nvSpPr>
          <p:cNvPr id="64" name="Google Shape;64;p14"/>
          <p:cNvSpPr txBox="1"/>
          <p:nvPr/>
        </p:nvSpPr>
        <p:spPr>
          <a:xfrm>
            <a:off x="226022" y="784557"/>
            <a:ext cx="8218182" cy="2889600"/>
          </a:xfrm>
          <a:prstGeom prst="rect">
            <a:avLst/>
          </a:prstGeom>
          <a:noFill/>
          <a:ln>
            <a:noFill/>
          </a:ln>
        </p:spPr>
        <p:txBody>
          <a:bodyPr spcFirstLastPara="1" wrap="square" lIns="91425" tIns="91425" rIns="91425" bIns="91425" anchor="t" anchorCtr="0">
            <a:noAutofit/>
          </a:bodyPr>
          <a:lstStyle/>
          <a:p>
            <a:pPr>
              <a:buFont typeface="Arial" pitchFamily="34" charset="0"/>
              <a:buChar char="•"/>
            </a:pPr>
            <a:r>
              <a:rPr lang="en-IN" dirty="0" smtClean="0">
                <a:latin typeface="Calibri" pitchFamily="34" charset="0"/>
              </a:rPr>
              <a:t>In the human eye, there are three types of cones which possess their own characteristic </a:t>
            </a:r>
            <a:r>
              <a:rPr lang="en-IN" dirty="0" err="1" smtClean="0">
                <a:latin typeface="Calibri" pitchFamily="34" charset="0"/>
              </a:rPr>
              <a:t>photopigments</a:t>
            </a:r>
            <a:r>
              <a:rPr lang="en-IN" dirty="0" smtClean="0">
                <a:latin typeface="Calibri" pitchFamily="34" charset="0"/>
              </a:rPr>
              <a:t> that respond to red, green and blue lights. </a:t>
            </a:r>
            <a:endParaRPr lang="en-IN" dirty="0" smtClean="0">
              <a:latin typeface="Calibri" pitchFamily="34" charset="0"/>
            </a:endParaRPr>
          </a:p>
          <a:p>
            <a:pPr>
              <a:buFont typeface="Arial" pitchFamily="34" charset="0"/>
              <a:buChar char="•"/>
            </a:pPr>
            <a:r>
              <a:rPr lang="en-IN" dirty="0" smtClean="0">
                <a:latin typeface="Calibri" pitchFamily="34" charset="0"/>
              </a:rPr>
              <a:t>The </a:t>
            </a:r>
            <a:r>
              <a:rPr lang="en-IN" dirty="0" smtClean="0">
                <a:latin typeface="Calibri" pitchFamily="34" charset="0"/>
              </a:rPr>
              <a:t>sensations of different colours are produced by various combinations of these cones and their </a:t>
            </a:r>
            <a:r>
              <a:rPr lang="en-IN" dirty="0" err="1" smtClean="0">
                <a:latin typeface="Calibri" pitchFamily="34" charset="0"/>
              </a:rPr>
              <a:t>photopigments</a:t>
            </a:r>
            <a:r>
              <a:rPr lang="en-IN" dirty="0" smtClean="0">
                <a:latin typeface="Calibri" pitchFamily="34" charset="0"/>
              </a:rPr>
              <a:t>. </a:t>
            </a:r>
            <a:endParaRPr lang="en-IN" dirty="0" smtClean="0">
              <a:latin typeface="Calibri" pitchFamily="34" charset="0"/>
            </a:endParaRPr>
          </a:p>
          <a:p>
            <a:pPr>
              <a:buFont typeface="Arial" pitchFamily="34" charset="0"/>
              <a:buChar char="•"/>
            </a:pPr>
            <a:r>
              <a:rPr lang="en-IN" dirty="0" smtClean="0">
                <a:latin typeface="Calibri" pitchFamily="34" charset="0"/>
              </a:rPr>
              <a:t>When </a:t>
            </a:r>
            <a:r>
              <a:rPr lang="en-IN" dirty="0" smtClean="0">
                <a:latin typeface="Calibri" pitchFamily="34" charset="0"/>
              </a:rPr>
              <a:t>these cones are stimulated equally, a sensation of white light is produced</a:t>
            </a:r>
          </a:p>
          <a:p>
            <a:endParaRPr lang="en-IN" b="1" dirty="0" smtClean="0">
              <a:latin typeface="Calibri" pitchFamily="34" charset="0"/>
            </a:endParaRPr>
          </a:p>
          <a:p>
            <a:r>
              <a:rPr lang="en-IN" b="1" dirty="0" smtClean="0">
                <a:latin typeface="Calibri" pitchFamily="34" charset="0"/>
              </a:rPr>
              <a:t>Optic </a:t>
            </a:r>
            <a:r>
              <a:rPr lang="en-IN" b="1" dirty="0" smtClean="0">
                <a:latin typeface="Calibri" pitchFamily="34" charset="0"/>
              </a:rPr>
              <a:t>nerve:</a:t>
            </a:r>
            <a:r>
              <a:rPr lang="en-IN" dirty="0" smtClean="0">
                <a:latin typeface="Calibri" pitchFamily="34" charset="0"/>
              </a:rPr>
              <a:t> </a:t>
            </a:r>
            <a:endParaRPr lang="en-IN" dirty="0" smtClean="0">
              <a:latin typeface="Calibri" pitchFamily="34" charset="0"/>
            </a:endParaRPr>
          </a:p>
          <a:p>
            <a:pPr>
              <a:buFont typeface="Arial" pitchFamily="34" charset="0"/>
              <a:buChar char="•"/>
            </a:pPr>
            <a:r>
              <a:rPr lang="en-IN" dirty="0" smtClean="0">
                <a:latin typeface="Calibri" pitchFamily="34" charset="0"/>
              </a:rPr>
              <a:t>It </a:t>
            </a:r>
            <a:r>
              <a:rPr lang="en-IN" dirty="0" smtClean="0">
                <a:latin typeface="Calibri" pitchFamily="34" charset="0"/>
              </a:rPr>
              <a:t>is located at the posterior portion of the eyes. The optic nerves carry all the nerve impulses from the retina to the </a:t>
            </a:r>
            <a:r>
              <a:rPr lang="en-IN" b="1" dirty="0" smtClean="0">
                <a:latin typeface="Calibri" pitchFamily="34" charset="0"/>
              </a:rPr>
              <a:t>human brain </a:t>
            </a:r>
            <a:r>
              <a:rPr lang="en-IN" dirty="0" smtClean="0">
                <a:latin typeface="Calibri" pitchFamily="34" charset="0"/>
              </a:rPr>
              <a:t>for perception.</a:t>
            </a:r>
          </a:p>
          <a:p>
            <a:pPr>
              <a:buFont typeface="Arial" pitchFamily="34" charset="0"/>
              <a:buChar char="•"/>
            </a:pPr>
            <a:r>
              <a:rPr lang="en-IN" dirty="0" smtClean="0">
                <a:latin typeface="Calibri" pitchFamily="34" charset="0"/>
              </a:rPr>
              <a:t>At the posterior pole of the eye lateral to the blind spot, there is a yellowish pigmented spot called macula </a:t>
            </a:r>
            <a:r>
              <a:rPr lang="en-IN" dirty="0" err="1" smtClean="0">
                <a:latin typeface="Calibri" pitchFamily="34" charset="0"/>
              </a:rPr>
              <a:t>lutea</a:t>
            </a:r>
            <a:r>
              <a:rPr lang="en-IN" dirty="0" smtClean="0">
                <a:latin typeface="Calibri" pitchFamily="34" charset="0"/>
              </a:rPr>
              <a:t> with a central pit called the fovea. The fovea is a thinned-out portion of the retina where only the cones are densely packed. It is the point where the visual acuity (resolution) is the greatest</a:t>
            </a:r>
            <a:r>
              <a:rPr lang="en-IN" dirty="0" smtClean="0">
                <a:latin typeface="Calibri" pitchFamily="34" charset="0"/>
              </a:rPr>
              <a:t>.</a:t>
            </a:r>
          </a:p>
          <a:p>
            <a:endParaRPr lang="en-IN" dirty="0" smtClean="0">
              <a:latin typeface="Calibri" pitchFamily="34" charset="0"/>
            </a:endParaRPr>
          </a:p>
          <a:p>
            <a:r>
              <a:rPr lang="en-IN" b="1" dirty="0" smtClean="0">
                <a:latin typeface="Calibri" pitchFamily="34" charset="0"/>
              </a:rPr>
              <a:t>Aqueous Humour: </a:t>
            </a:r>
            <a:r>
              <a:rPr lang="en-IN" dirty="0" smtClean="0">
                <a:latin typeface="Calibri" pitchFamily="34" charset="0"/>
              </a:rPr>
              <a:t>It is a watery fluid present between the cornea and the lens. It nourishes the eye and keeps it inflated.</a:t>
            </a:r>
          </a:p>
          <a:p>
            <a:r>
              <a:rPr lang="en-IN" b="1" dirty="0" smtClean="0">
                <a:latin typeface="Calibri" pitchFamily="34" charset="0"/>
              </a:rPr>
              <a:t>Vitreous Humour:</a:t>
            </a:r>
            <a:r>
              <a:rPr lang="en-IN" dirty="0" smtClean="0">
                <a:latin typeface="Calibri" pitchFamily="34" charset="0"/>
              </a:rPr>
              <a:t> it is a transparent, jelly-like substance present between the lens and the retina. It contains water (99%), collage, proteins, etc. The main function of vitreous humour is to protect eyes and maintain its spherical shape.</a:t>
            </a:r>
          </a:p>
          <a:p>
            <a:endParaRPr lang="en-IN" b="1" dirty="0" smtClean="0">
              <a:latin typeface="Calibri" pitchFamily="34" charset="0"/>
            </a:endParaRPr>
          </a:p>
          <a:p>
            <a:r>
              <a:rPr lang="en-IN" dirty="0" smtClean="0">
                <a:latin typeface="Calibri" pitchFamily="34" charset="0"/>
              </a:rPr>
              <a:t/>
            </a:r>
            <a:br>
              <a:rPr lang="en-IN" dirty="0" smtClean="0">
                <a:latin typeface="Calibri" pitchFamily="34" charset="0"/>
              </a:rPr>
            </a:br>
            <a:endParaRPr lang="en-IN" dirty="0" smtClean="0">
              <a:latin typeface="Calibri" pitchFamily="34" charset="0"/>
              <a:ea typeface="Calibri"/>
              <a:cs typeface="Calibri"/>
              <a:sym typeface="Calibri"/>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rPr>
              <a:t>The mechanism of vision in human eye.</a:t>
            </a:r>
          </a:p>
        </p:txBody>
      </p:sp>
      <p:sp>
        <p:nvSpPr>
          <p:cNvPr id="64" name="Google Shape;64;p14"/>
          <p:cNvSpPr txBox="1"/>
          <p:nvPr/>
        </p:nvSpPr>
        <p:spPr>
          <a:xfrm>
            <a:off x="300666" y="971169"/>
            <a:ext cx="8688300" cy="2889600"/>
          </a:xfrm>
          <a:prstGeom prst="rect">
            <a:avLst/>
          </a:prstGeom>
          <a:noFill/>
          <a:ln>
            <a:noFill/>
          </a:ln>
        </p:spPr>
        <p:txBody>
          <a:bodyPr spcFirstLastPara="1" wrap="square" lIns="91425" tIns="91425" rIns="91425" bIns="91425" anchor="t" anchorCtr="0">
            <a:noAutofit/>
          </a:bodyPr>
          <a:lstStyle/>
          <a:p>
            <a:pPr>
              <a:buFont typeface="Arial" pitchFamily="34" charset="0"/>
              <a:buChar char="•"/>
            </a:pPr>
            <a:r>
              <a:rPr lang="en-IN" dirty="0" smtClean="0">
                <a:latin typeface="Calibri" pitchFamily="34" charset="0"/>
              </a:rPr>
              <a:t>The light rays emitted by various objects are captured by eyes and then send inwards. </a:t>
            </a:r>
            <a:endParaRPr lang="en-IN" dirty="0" smtClean="0">
              <a:latin typeface="Calibri" pitchFamily="34" charset="0"/>
            </a:endParaRPr>
          </a:p>
          <a:p>
            <a:pPr>
              <a:buFont typeface="Arial" pitchFamily="34" charset="0"/>
              <a:buChar char="•"/>
            </a:pPr>
            <a:r>
              <a:rPr lang="en-IN" dirty="0" smtClean="0">
                <a:latin typeface="Calibri" pitchFamily="34" charset="0"/>
              </a:rPr>
              <a:t>The </a:t>
            </a:r>
            <a:r>
              <a:rPr lang="en-IN" dirty="0" smtClean="0">
                <a:latin typeface="Calibri" pitchFamily="34" charset="0"/>
              </a:rPr>
              <a:t>light rays entering the eyes are either parallel or diverging when they strike the eye</a:t>
            </a:r>
            <a:r>
              <a:rPr lang="en-IN" dirty="0" smtClean="0">
                <a:latin typeface="Calibri" pitchFamily="34" charset="0"/>
              </a:rPr>
              <a:t>.</a:t>
            </a:r>
          </a:p>
          <a:p>
            <a:pPr>
              <a:buFont typeface="Arial" pitchFamily="34" charset="0"/>
              <a:buChar char="•"/>
            </a:pPr>
            <a:r>
              <a:rPr lang="en-IN" dirty="0" smtClean="0">
                <a:latin typeface="Calibri" pitchFamily="34" charset="0"/>
              </a:rPr>
              <a:t> </a:t>
            </a:r>
            <a:r>
              <a:rPr lang="en-IN" dirty="0" smtClean="0">
                <a:latin typeface="Calibri" pitchFamily="34" charset="0"/>
              </a:rPr>
              <a:t>In both the cases, the light rays need to be bend or refracted to focus on the retina. The work of refracting the light rays is done by curved </a:t>
            </a:r>
            <a:r>
              <a:rPr lang="en-IN" dirty="0" err="1" smtClean="0">
                <a:latin typeface="Calibri" pitchFamily="34" charset="0"/>
              </a:rPr>
              <a:t>corena</a:t>
            </a:r>
            <a:r>
              <a:rPr lang="en-IN" dirty="0" smtClean="0">
                <a:latin typeface="Calibri" pitchFamily="34" charset="0"/>
              </a:rPr>
              <a:t>. </a:t>
            </a:r>
            <a:endParaRPr lang="en-IN" dirty="0" smtClean="0">
              <a:latin typeface="Calibri" pitchFamily="34" charset="0"/>
            </a:endParaRPr>
          </a:p>
          <a:p>
            <a:pPr>
              <a:buFont typeface="Arial" pitchFamily="34" charset="0"/>
              <a:buChar char="•"/>
            </a:pPr>
            <a:r>
              <a:rPr lang="en-IN" dirty="0" smtClean="0">
                <a:latin typeface="Calibri" pitchFamily="34" charset="0"/>
              </a:rPr>
              <a:t>The </a:t>
            </a:r>
            <a:r>
              <a:rPr lang="en-IN" dirty="0" smtClean="0">
                <a:latin typeface="Calibri" pitchFamily="34" charset="0"/>
              </a:rPr>
              <a:t>work of refracting the light rays is done by curved cornea, refracting eye lens and the </a:t>
            </a:r>
            <a:r>
              <a:rPr lang="en-IN" dirty="0" err="1" smtClean="0">
                <a:latin typeface="Calibri" pitchFamily="34" charset="0"/>
              </a:rPr>
              <a:t>humors</a:t>
            </a:r>
            <a:r>
              <a:rPr lang="en-IN" dirty="0" smtClean="0">
                <a:latin typeface="Calibri" pitchFamily="34" charset="0"/>
              </a:rPr>
              <a:t> present in the </a:t>
            </a:r>
            <a:r>
              <a:rPr lang="en-IN" dirty="0" smtClean="0">
                <a:latin typeface="Calibri" pitchFamily="34" charset="0"/>
              </a:rPr>
              <a:t>eye.</a:t>
            </a:r>
          </a:p>
          <a:p>
            <a:pPr>
              <a:buFont typeface="Arial" pitchFamily="34" charset="0"/>
              <a:buChar char="•"/>
            </a:pPr>
            <a:r>
              <a:rPr lang="en-IN" dirty="0" smtClean="0">
                <a:latin typeface="Calibri" pitchFamily="34" charset="0"/>
              </a:rPr>
              <a:t>The </a:t>
            </a:r>
            <a:r>
              <a:rPr lang="en-IN" dirty="0" smtClean="0">
                <a:latin typeface="Calibri" pitchFamily="34" charset="0"/>
              </a:rPr>
              <a:t>light rays are visible wavelength are focussed on the retina through the cornea &amp; the lens. </a:t>
            </a:r>
            <a:endParaRPr lang="en-IN" dirty="0" smtClean="0">
              <a:latin typeface="Calibri" pitchFamily="34" charset="0"/>
            </a:endParaRPr>
          </a:p>
          <a:p>
            <a:pPr>
              <a:buFont typeface="Arial" pitchFamily="34" charset="0"/>
              <a:buChar char="•"/>
            </a:pPr>
            <a:r>
              <a:rPr lang="en-IN" dirty="0" smtClean="0">
                <a:latin typeface="Calibri" pitchFamily="34" charset="0"/>
              </a:rPr>
              <a:t>This </a:t>
            </a:r>
            <a:r>
              <a:rPr lang="en-IN" dirty="0" smtClean="0">
                <a:latin typeface="Calibri" pitchFamily="34" charset="0"/>
              </a:rPr>
              <a:t>generates the potentials (impulses) in the rods and the cones present in the retina</a:t>
            </a:r>
            <a:r>
              <a:rPr lang="en-IN" dirty="0" smtClean="0">
                <a:latin typeface="Calibri" pitchFamily="34" charset="0"/>
              </a:rPr>
              <a:t>.</a:t>
            </a:r>
          </a:p>
          <a:p>
            <a:pPr>
              <a:buFont typeface="Arial" pitchFamily="34" charset="0"/>
              <a:buChar char="•"/>
            </a:pPr>
            <a:r>
              <a:rPr lang="en-IN" dirty="0" smtClean="0">
                <a:latin typeface="Calibri" pitchFamily="34" charset="0"/>
              </a:rPr>
              <a:t>The </a:t>
            </a:r>
            <a:r>
              <a:rPr lang="en-IN" dirty="0" smtClean="0">
                <a:latin typeface="Calibri" pitchFamily="34" charset="0"/>
              </a:rPr>
              <a:t>photosensitive compounds (</a:t>
            </a:r>
            <a:r>
              <a:rPr lang="en-IN" dirty="0" err="1" smtClean="0">
                <a:latin typeface="Calibri" pitchFamily="34" charset="0"/>
              </a:rPr>
              <a:t>photopigments</a:t>
            </a:r>
            <a:r>
              <a:rPr lang="en-IN" dirty="0" smtClean="0">
                <a:latin typeface="Calibri" pitchFamily="34" charset="0"/>
              </a:rPr>
              <a:t>) in rods in the human eyes are composed of </a:t>
            </a:r>
            <a:r>
              <a:rPr lang="en-IN" dirty="0" err="1" smtClean="0">
                <a:latin typeface="Calibri" pitchFamily="34" charset="0"/>
              </a:rPr>
              <a:t>opsin</a:t>
            </a:r>
            <a:r>
              <a:rPr lang="en-IN" dirty="0" smtClean="0">
                <a:latin typeface="Calibri" pitchFamily="34" charset="0"/>
              </a:rPr>
              <a:t> and </a:t>
            </a:r>
            <a:r>
              <a:rPr lang="en-IN" dirty="0" smtClean="0">
                <a:latin typeface="Calibri" pitchFamily="34" charset="0"/>
              </a:rPr>
              <a:t>retinal.</a:t>
            </a:r>
          </a:p>
          <a:p>
            <a:pPr>
              <a:buFont typeface="Arial" pitchFamily="34" charset="0"/>
              <a:buChar char="•"/>
            </a:pPr>
            <a:r>
              <a:rPr lang="en-IN" dirty="0" smtClean="0">
                <a:latin typeface="Calibri" pitchFamily="34" charset="0"/>
              </a:rPr>
              <a:t>Similarly</a:t>
            </a:r>
            <a:r>
              <a:rPr lang="en-IN" dirty="0" smtClean="0">
                <a:latin typeface="Calibri" pitchFamily="34" charset="0"/>
              </a:rPr>
              <a:t>, the cone pigments in human eyes are composed of retinal and three different types of proteins (</a:t>
            </a:r>
            <a:r>
              <a:rPr lang="en-IN" dirty="0" err="1" smtClean="0">
                <a:latin typeface="Calibri" pitchFamily="34" charset="0"/>
              </a:rPr>
              <a:t>opsins</a:t>
            </a:r>
            <a:r>
              <a:rPr lang="en-IN" dirty="0" smtClean="0">
                <a:latin typeface="Calibri" pitchFamily="34" charset="0"/>
              </a:rPr>
              <a:t>) to which </a:t>
            </a:r>
            <a:r>
              <a:rPr lang="en-IN" dirty="0" err="1" smtClean="0">
                <a:latin typeface="Calibri" pitchFamily="34" charset="0"/>
              </a:rPr>
              <a:t>retinals</a:t>
            </a:r>
            <a:r>
              <a:rPr lang="en-IN" dirty="0" smtClean="0">
                <a:latin typeface="Calibri" pitchFamily="34" charset="0"/>
              </a:rPr>
              <a:t> are </a:t>
            </a:r>
            <a:r>
              <a:rPr lang="en-IN" dirty="0" smtClean="0">
                <a:latin typeface="Calibri" pitchFamily="34" charset="0"/>
              </a:rPr>
              <a:t>attached.</a:t>
            </a:r>
          </a:p>
          <a:p>
            <a:pPr>
              <a:buFont typeface="Arial" pitchFamily="34" charset="0"/>
              <a:buChar char="•"/>
            </a:pPr>
            <a:r>
              <a:rPr lang="en-IN" dirty="0" smtClean="0">
                <a:latin typeface="Calibri" pitchFamily="34" charset="0"/>
              </a:rPr>
              <a:t>However</a:t>
            </a:r>
            <a:r>
              <a:rPr lang="en-IN" dirty="0" smtClean="0">
                <a:latin typeface="Calibri" pitchFamily="34" charset="0"/>
              </a:rPr>
              <a:t>, when light falls on rods and cones, it causes dissociation of retinal from </a:t>
            </a:r>
            <a:r>
              <a:rPr lang="en-IN" dirty="0" err="1" smtClean="0">
                <a:latin typeface="Calibri" pitchFamily="34" charset="0"/>
              </a:rPr>
              <a:t>opsin</a:t>
            </a:r>
            <a:r>
              <a:rPr lang="en-IN" dirty="0" smtClean="0">
                <a:latin typeface="Calibri" pitchFamily="34" charset="0"/>
              </a:rPr>
              <a:t>. This results in changes in the structure of the </a:t>
            </a:r>
            <a:r>
              <a:rPr lang="en-IN" dirty="0" err="1" smtClean="0">
                <a:latin typeface="Calibri" pitchFamily="34" charset="0"/>
              </a:rPr>
              <a:t>opsin</a:t>
            </a:r>
            <a:r>
              <a:rPr lang="en-IN" dirty="0" smtClean="0">
                <a:latin typeface="Calibri" pitchFamily="34" charset="0"/>
              </a:rPr>
              <a:t>. </a:t>
            </a:r>
            <a:endParaRPr lang="en-IN" dirty="0" smtClean="0">
              <a:latin typeface="Calibri" pitchFamily="34" charset="0"/>
            </a:endParaRPr>
          </a:p>
          <a:p>
            <a:pPr>
              <a:buFont typeface="Arial" pitchFamily="34" charset="0"/>
              <a:buChar char="•"/>
            </a:pPr>
            <a:r>
              <a:rPr lang="en-IN" dirty="0" smtClean="0">
                <a:latin typeface="Calibri" pitchFamily="34" charset="0"/>
              </a:rPr>
              <a:t>This </a:t>
            </a:r>
            <a:r>
              <a:rPr lang="en-IN" dirty="0" smtClean="0">
                <a:latin typeface="Calibri" pitchFamily="34" charset="0"/>
              </a:rPr>
              <a:t>change in the structure of the </a:t>
            </a:r>
            <a:r>
              <a:rPr lang="en-IN" dirty="0" err="1" smtClean="0">
                <a:latin typeface="Calibri" pitchFamily="34" charset="0"/>
              </a:rPr>
              <a:t>opsin</a:t>
            </a:r>
            <a:r>
              <a:rPr lang="en-IN" dirty="0" smtClean="0">
                <a:latin typeface="Calibri" pitchFamily="34" charset="0"/>
              </a:rPr>
              <a:t>, causes membrane permeability changes.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64" name="Google Shape;64;p14"/>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a:buFont typeface="Arial" pitchFamily="34" charset="0"/>
              <a:buChar char="•"/>
            </a:pPr>
            <a:r>
              <a:rPr lang="en-IN" dirty="0" smtClean="0">
                <a:latin typeface="Calibri" pitchFamily="34" charset="0"/>
              </a:rPr>
              <a:t>As </a:t>
            </a:r>
            <a:r>
              <a:rPr lang="en-IN" dirty="0" smtClean="0">
                <a:latin typeface="Calibri" pitchFamily="34" charset="0"/>
              </a:rPr>
              <a:t>a result, potential differences are generated in the photoreceptor cells, i.e., rods and cones. </a:t>
            </a:r>
            <a:endParaRPr lang="en-IN" dirty="0" smtClean="0">
              <a:latin typeface="Calibri" pitchFamily="34" charset="0"/>
            </a:endParaRPr>
          </a:p>
          <a:p>
            <a:pPr>
              <a:buFont typeface="Arial" pitchFamily="34" charset="0"/>
              <a:buChar char="•"/>
            </a:pPr>
            <a:r>
              <a:rPr lang="en-IN" dirty="0" smtClean="0">
                <a:latin typeface="Calibri" pitchFamily="34" charset="0"/>
              </a:rPr>
              <a:t>As </a:t>
            </a:r>
            <a:r>
              <a:rPr lang="en-IN" dirty="0" smtClean="0">
                <a:latin typeface="Calibri" pitchFamily="34" charset="0"/>
              </a:rPr>
              <a:t>the photoreceptor cells synapse with the bipolar cells, a signal generates the action potential in bipolar cells </a:t>
            </a:r>
            <a:r>
              <a:rPr lang="en-IN" dirty="0" smtClean="0">
                <a:latin typeface="Calibri" pitchFamily="34" charset="0"/>
              </a:rPr>
              <a:t>also.</a:t>
            </a:r>
          </a:p>
          <a:p>
            <a:pPr>
              <a:buFont typeface="Arial" pitchFamily="34" charset="0"/>
              <a:buChar char="•"/>
            </a:pPr>
            <a:r>
              <a:rPr lang="en-IN" dirty="0" smtClean="0">
                <a:latin typeface="Calibri" pitchFamily="34" charset="0"/>
              </a:rPr>
              <a:t>Now </a:t>
            </a:r>
            <a:r>
              <a:rPr lang="en-IN" dirty="0" smtClean="0">
                <a:latin typeface="Calibri" pitchFamily="34" charset="0"/>
              </a:rPr>
              <a:t>bipolar cells synapse with the ganglion cells, so action potentials are generated in the ganglion cells through the bipolar </a:t>
            </a:r>
            <a:r>
              <a:rPr lang="en-IN" dirty="0" smtClean="0">
                <a:latin typeface="Calibri" pitchFamily="34" charset="0"/>
              </a:rPr>
              <a:t>cells.</a:t>
            </a:r>
          </a:p>
          <a:p>
            <a:pPr>
              <a:buFont typeface="Arial" pitchFamily="34" charset="0"/>
              <a:buChar char="•"/>
            </a:pPr>
            <a:r>
              <a:rPr lang="en-IN" dirty="0" smtClean="0">
                <a:latin typeface="Calibri" pitchFamily="34" charset="0"/>
              </a:rPr>
              <a:t>So </a:t>
            </a:r>
            <a:r>
              <a:rPr lang="en-IN" dirty="0" smtClean="0">
                <a:latin typeface="Calibri" pitchFamily="34" charset="0"/>
              </a:rPr>
              <a:t>finally the action potential (impulses) generated in the ganglion cells are transmitted through their axons, i.e., optic nerve to the visual </a:t>
            </a:r>
            <a:r>
              <a:rPr lang="en-IN" dirty="0" err="1" smtClean="0">
                <a:latin typeface="Calibri" pitchFamily="34" charset="0"/>
              </a:rPr>
              <a:t>contex</a:t>
            </a:r>
            <a:r>
              <a:rPr lang="en-IN" dirty="0" smtClean="0">
                <a:latin typeface="Calibri" pitchFamily="34" charset="0"/>
              </a:rPr>
              <a:t> area of the brain. </a:t>
            </a:r>
            <a:endParaRPr lang="en-IN" dirty="0" smtClean="0">
              <a:latin typeface="Calibri" pitchFamily="34" charset="0"/>
            </a:endParaRPr>
          </a:p>
          <a:p>
            <a:pPr>
              <a:buFont typeface="Arial" pitchFamily="34" charset="0"/>
              <a:buChar char="•"/>
            </a:pPr>
            <a:r>
              <a:rPr lang="en-IN" dirty="0" smtClean="0">
                <a:latin typeface="Calibri" pitchFamily="34" charset="0"/>
              </a:rPr>
              <a:t>After </a:t>
            </a:r>
            <a:r>
              <a:rPr lang="en-IN" dirty="0" smtClean="0">
                <a:latin typeface="Calibri" pitchFamily="34" charset="0"/>
              </a:rPr>
              <a:t>reaching the visual cortex area, the neural impulses are analyzed the image formed on the retina is recognized. This recognition is based on earlier memory and the experience stored in the brain.</a:t>
            </a:r>
            <a:br>
              <a:rPr lang="en-IN" dirty="0" smtClean="0">
                <a:latin typeface="Calibri" pitchFamily="34" charset="0"/>
              </a:rPr>
            </a:br>
            <a:endParaRPr lang="en-IN" dirty="0" smtClean="0">
              <a:latin typeface="Calibri" pitchFamily="34" charset="0"/>
            </a:endParaRPr>
          </a:p>
        </p:txBody>
      </p:sp>
      <p:sp>
        <p:nvSpPr>
          <p:cNvPr id="5"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rPr>
              <a:t>The mechanism of vision in human eye</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rPr>
              <a:t>Reflex </a:t>
            </a:r>
            <a:r>
              <a:rPr lang="en-IN" sz="2200" b="1" dirty="0" smtClean="0">
                <a:solidFill>
                  <a:srgbClr val="FF0000"/>
                </a:solidFill>
              </a:rPr>
              <a:t>Action</a:t>
            </a:r>
            <a:endParaRPr lang="en-IN" sz="2200" b="1" dirty="0" smtClean="0">
              <a:solidFill>
                <a:srgbClr val="FF0000"/>
              </a:solidFill>
            </a:endParaRPr>
          </a:p>
        </p:txBody>
      </p:sp>
      <p:sp>
        <p:nvSpPr>
          <p:cNvPr id="64" name="Google Shape;64;p14"/>
          <p:cNvSpPr txBox="1"/>
          <p:nvPr/>
        </p:nvSpPr>
        <p:spPr>
          <a:xfrm>
            <a:off x="263344" y="784556"/>
            <a:ext cx="3888778" cy="2889600"/>
          </a:xfrm>
          <a:prstGeom prst="rect">
            <a:avLst/>
          </a:prstGeom>
          <a:noFill/>
          <a:ln>
            <a:noFill/>
          </a:ln>
        </p:spPr>
        <p:txBody>
          <a:bodyPr spcFirstLastPara="1" wrap="square" lIns="91425" tIns="91425" rIns="91425" bIns="91425" anchor="t" anchorCtr="0">
            <a:noAutofit/>
          </a:bodyPr>
          <a:lstStyle/>
          <a:p>
            <a:pPr lvl="0">
              <a:buSzPts val="1400"/>
            </a:pPr>
            <a:r>
              <a:rPr lang="en-IN" b="1" dirty="0" smtClean="0">
                <a:latin typeface="Calibri"/>
                <a:ea typeface="Calibri"/>
                <a:cs typeface="Calibri"/>
                <a:sym typeface="Calibri"/>
              </a:rPr>
              <a:t>What </a:t>
            </a:r>
            <a:r>
              <a:rPr lang="en-IN" b="1" dirty="0" smtClean="0">
                <a:latin typeface="Calibri"/>
                <a:ea typeface="Calibri"/>
                <a:cs typeface="Calibri"/>
                <a:sym typeface="Calibri"/>
              </a:rPr>
              <a:t>is Reflex Action?</a:t>
            </a:r>
          </a:p>
          <a:p>
            <a:pPr lvl="0">
              <a:buSzPts val="1400"/>
              <a:buFont typeface="Arial" pitchFamily="34" charset="0"/>
              <a:buChar char="•"/>
            </a:pPr>
            <a:r>
              <a:rPr lang="en-IN" dirty="0" smtClean="0">
                <a:latin typeface="Calibri"/>
                <a:ea typeface="Calibri"/>
                <a:cs typeface="Calibri"/>
                <a:sym typeface="Calibri"/>
              </a:rPr>
              <a:t>Reflex is an involuntary and sudden response to stimuli. It happens to be an integral component of the famed survival instinct.</a:t>
            </a:r>
          </a:p>
          <a:p>
            <a:pPr lvl="0">
              <a:buSzPts val="1400"/>
              <a:buFont typeface="Arial" pitchFamily="34" charset="0"/>
              <a:buChar char="•"/>
            </a:pPr>
            <a:r>
              <a:rPr lang="en-IN" dirty="0" smtClean="0">
                <a:latin typeface="Calibri"/>
                <a:ea typeface="Calibri"/>
                <a:cs typeface="Calibri"/>
                <a:sym typeface="Calibri"/>
              </a:rPr>
              <a:t>Most of the common reflexes are a response to all the well-trained, accumulated knowledge of caution that we have internalized. It could be anything and ranges from the reflex action of abruptly withdrawing the hand as it comes in contact with an extremely cold or hot object. This action is termed as the reflex action. It has a subtle relation to instinct.</a:t>
            </a:r>
          </a:p>
          <a:p>
            <a:pPr lvl="0">
              <a:buSzPts val="1400"/>
              <a:buFont typeface="Arial" pitchFamily="34" charset="0"/>
              <a:buChar char="•"/>
            </a:pPr>
            <a:r>
              <a:rPr lang="en-IN" dirty="0" smtClean="0">
                <a:latin typeface="Calibri"/>
                <a:ea typeface="Calibri"/>
                <a:cs typeface="Calibri"/>
                <a:sym typeface="Calibri"/>
              </a:rPr>
              <a:t>A point to be thought upon is that we all have our instincts differently depending on our past experiences and understanding. A reflex is a reaction triggered by this instinct. At times, we have no prior knowledge if the pan is hot or not. In other words, instinct has little to do with reflex.</a:t>
            </a:r>
          </a:p>
        </p:txBody>
      </p:sp>
      <p:pic>
        <p:nvPicPr>
          <p:cNvPr id="24578" name="Picture 2" descr="reflex action"/>
          <p:cNvPicPr>
            <a:picLocks noChangeAspect="1" noChangeArrowheads="1"/>
          </p:cNvPicPr>
          <p:nvPr/>
        </p:nvPicPr>
        <p:blipFill>
          <a:blip r:embed="rId4"/>
          <a:srcRect t="10073" b="3100"/>
          <a:stretch>
            <a:fillRect/>
          </a:stretch>
        </p:blipFill>
        <p:spPr bwMode="auto">
          <a:xfrm>
            <a:off x="4348065" y="491420"/>
            <a:ext cx="4436532" cy="3763339"/>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rPr>
              <a:t>The Action of </a:t>
            </a:r>
            <a:r>
              <a:rPr lang="en-IN" sz="2200" b="1" dirty="0" smtClean="0">
                <a:solidFill>
                  <a:srgbClr val="FF0000"/>
                </a:solidFill>
              </a:rPr>
              <a:t>Neuron</a:t>
            </a:r>
            <a:endParaRPr lang="en-IN" sz="2200" b="1" dirty="0" smtClean="0">
              <a:solidFill>
                <a:srgbClr val="FF0000"/>
              </a:solidFill>
            </a:endParaRPr>
          </a:p>
        </p:txBody>
      </p:sp>
      <p:sp>
        <p:nvSpPr>
          <p:cNvPr id="64" name="Google Shape;64;p14"/>
          <p:cNvSpPr txBox="1"/>
          <p:nvPr/>
        </p:nvSpPr>
        <p:spPr>
          <a:xfrm>
            <a:off x="244683" y="737904"/>
            <a:ext cx="8688300" cy="2889600"/>
          </a:xfrm>
          <a:prstGeom prst="rect">
            <a:avLst/>
          </a:prstGeom>
          <a:noFill/>
          <a:ln>
            <a:noFill/>
          </a:ln>
        </p:spPr>
        <p:txBody>
          <a:bodyPr spcFirstLastPara="1" wrap="square" lIns="91425" tIns="91425" rIns="91425" bIns="91425" anchor="t" anchorCtr="0">
            <a:noAutofit/>
          </a:bodyPr>
          <a:lstStyle/>
          <a:p>
            <a:pPr lvl="0">
              <a:buSzPts val="1400"/>
              <a:buFont typeface="Arial" pitchFamily="34" charset="0"/>
              <a:buChar char="•"/>
            </a:pPr>
            <a:r>
              <a:rPr lang="en-IN" dirty="0" smtClean="0">
                <a:latin typeface="Calibri"/>
                <a:ea typeface="Calibri"/>
                <a:cs typeface="Calibri"/>
                <a:sym typeface="Calibri"/>
              </a:rPr>
              <a:t>Two </a:t>
            </a:r>
            <a:r>
              <a:rPr lang="en-IN" dirty="0" smtClean="0">
                <a:latin typeface="Calibri"/>
                <a:ea typeface="Calibri"/>
                <a:cs typeface="Calibri"/>
                <a:sym typeface="Calibri"/>
              </a:rPr>
              <a:t>neurons dominate the pathway, afferent nerves (receptor) and the efferent nerves (</a:t>
            </a:r>
            <a:r>
              <a:rPr lang="en-IN" dirty="0" err="1" smtClean="0">
                <a:latin typeface="Calibri"/>
                <a:ea typeface="Calibri"/>
                <a:cs typeface="Calibri"/>
                <a:sym typeface="Calibri"/>
              </a:rPr>
              <a:t>effector</a:t>
            </a:r>
            <a:r>
              <a:rPr lang="en-IN" dirty="0" smtClean="0">
                <a:latin typeface="Calibri"/>
                <a:ea typeface="Calibri"/>
                <a:cs typeface="Calibri"/>
                <a:sym typeface="Calibri"/>
              </a:rPr>
              <a:t> or </a:t>
            </a:r>
            <a:r>
              <a:rPr lang="en-IN" dirty="0" err="1" smtClean="0">
                <a:latin typeface="Calibri"/>
                <a:ea typeface="Calibri"/>
                <a:cs typeface="Calibri"/>
                <a:sym typeface="Calibri"/>
              </a:rPr>
              <a:t>excitor</a:t>
            </a:r>
            <a:r>
              <a:rPr lang="en-IN" dirty="0" smtClean="0">
                <a:latin typeface="Calibri"/>
                <a:ea typeface="Calibri"/>
                <a:cs typeface="Calibri"/>
                <a:sym typeface="Calibri"/>
              </a:rPr>
              <a:t>).</a:t>
            </a:r>
          </a:p>
          <a:p>
            <a:pPr lvl="0">
              <a:buSzPts val="1400"/>
            </a:pPr>
            <a:r>
              <a:rPr lang="en-IN" b="1" dirty="0" smtClean="0">
                <a:latin typeface="Calibri"/>
                <a:ea typeface="Calibri"/>
                <a:cs typeface="Calibri"/>
                <a:sym typeface="Calibri"/>
              </a:rPr>
              <a:t>A </a:t>
            </a:r>
            <a:r>
              <a:rPr lang="en-IN" b="1" dirty="0" smtClean="0">
                <a:latin typeface="Calibri"/>
                <a:ea typeface="Calibri"/>
                <a:cs typeface="Calibri"/>
                <a:sym typeface="Calibri"/>
              </a:rPr>
              <a:t>brief description of the events that take place:</a:t>
            </a:r>
          </a:p>
          <a:p>
            <a:pPr lvl="0">
              <a:buSzPts val="1400"/>
              <a:buFont typeface="Arial" pitchFamily="34" charset="0"/>
              <a:buChar char="•"/>
            </a:pPr>
            <a:r>
              <a:rPr lang="en-IN" dirty="0" smtClean="0">
                <a:latin typeface="Calibri"/>
                <a:ea typeface="Calibri"/>
                <a:cs typeface="Calibri"/>
                <a:sym typeface="Calibri"/>
              </a:rPr>
              <a:t>Firstly, it begins with receptor detecting the stimulus or a sudden change in the environment, where the instinct again has a role to play. The stimulus is received from a sensory organ.</a:t>
            </a:r>
          </a:p>
          <a:p>
            <a:pPr lvl="0">
              <a:buSzPts val="1400"/>
              <a:buFont typeface="Arial" pitchFamily="34" charset="0"/>
              <a:buChar char="•"/>
            </a:pPr>
            <a:r>
              <a:rPr lang="en-IN" dirty="0" smtClean="0">
                <a:latin typeface="Calibri"/>
                <a:ea typeface="Calibri"/>
                <a:cs typeface="Calibri"/>
                <a:sym typeface="Calibri"/>
              </a:rPr>
              <a:t>Then, the sensory neuron sends a signal to the relay neuron.</a:t>
            </a:r>
          </a:p>
          <a:p>
            <a:pPr lvl="0">
              <a:buSzPts val="1400"/>
              <a:buFont typeface="Arial" pitchFamily="34" charset="0"/>
              <a:buChar char="•"/>
            </a:pPr>
            <a:r>
              <a:rPr lang="en-IN" dirty="0" smtClean="0">
                <a:latin typeface="Calibri"/>
                <a:ea typeface="Calibri"/>
                <a:cs typeface="Calibri"/>
                <a:sym typeface="Calibri"/>
              </a:rPr>
              <a:t>This is followed with the relay neuron sending the signal to the motor neuron.</a:t>
            </a:r>
          </a:p>
          <a:p>
            <a:pPr lvl="0">
              <a:buSzPts val="1400"/>
              <a:buFont typeface="Arial" pitchFamily="34" charset="0"/>
              <a:buChar char="•"/>
            </a:pPr>
            <a:r>
              <a:rPr lang="en-IN" dirty="0" smtClean="0">
                <a:latin typeface="Calibri"/>
                <a:ea typeface="Calibri"/>
                <a:cs typeface="Calibri"/>
                <a:sym typeface="Calibri"/>
              </a:rPr>
              <a:t>Further, the motor neuron sends a signal to the </a:t>
            </a:r>
            <a:r>
              <a:rPr lang="en-IN" dirty="0" err="1" smtClean="0">
                <a:latin typeface="Calibri"/>
                <a:ea typeface="Calibri"/>
                <a:cs typeface="Calibri"/>
                <a:sym typeface="Calibri"/>
              </a:rPr>
              <a:t>effector</a:t>
            </a:r>
            <a:r>
              <a:rPr lang="en-IN" dirty="0" smtClean="0">
                <a:latin typeface="Calibri"/>
                <a:ea typeface="Calibri"/>
                <a:cs typeface="Calibri"/>
                <a:sym typeface="Calibri"/>
              </a:rPr>
              <a:t>.</a:t>
            </a:r>
          </a:p>
          <a:p>
            <a:pPr lvl="0">
              <a:buSzPts val="1400"/>
              <a:buFont typeface="Arial" pitchFamily="34" charset="0"/>
              <a:buChar char="•"/>
            </a:pPr>
            <a:r>
              <a:rPr lang="en-IN" dirty="0" smtClean="0">
                <a:latin typeface="Calibri"/>
                <a:ea typeface="Calibri"/>
                <a:cs typeface="Calibri"/>
                <a:sym typeface="Calibri"/>
              </a:rPr>
              <a:t>The </a:t>
            </a:r>
            <a:r>
              <a:rPr lang="en-IN" dirty="0" err="1" smtClean="0">
                <a:latin typeface="Calibri"/>
                <a:ea typeface="Calibri"/>
                <a:cs typeface="Calibri"/>
                <a:sym typeface="Calibri"/>
              </a:rPr>
              <a:t>effector</a:t>
            </a:r>
            <a:r>
              <a:rPr lang="en-IN" dirty="0" smtClean="0">
                <a:latin typeface="Calibri"/>
                <a:ea typeface="Calibri"/>
                <a:cs typeface="Calibri"/>
                <a:sym typeface="Calibri"/>
              </a:rPr>
              <a:t> produces an instantaneous response, for example, pulling away of the hand or a knee-jerk reaction.</a:t>
            </a:r>
          </a:p>
          <a:p>
            <a:pPr lvl="0">
              <a:buSzPts val="1400"/>
              <a:buFont typeface="Arial" pitchFamily="34" charset="0"/>
              <a:buChar char="•"/>
            </a:pPr>
            <a:r>
              <a:rPr lang="en-IN" dirty="0" smtClean="0">
                <a:latin typeface="Calibri"/>
                <a:ea typeface="Calibri"/>
                <a:cs typeface="Calibri"/>
                <a:sym typeface="Calibri"/>
              </a:rPr>
              <a:t>From the above explanations, it can be clearly summarized that the moment the afferent neuron receives a signal from the sensory organ; it transmits the impulse via a dorsal nerve root into the Central Nervous System. </a:t>
            </a:r>
            <a:endParaRPr lang="en-IN" dirty="0" smtClean="0">
              <a:latin typeface="Calibri"/>
              <a:ea typeface="Calibri"/>
              <a:cs typeface="Calibri"/>
              <a:sym typeface="Calibri"/>
            </a:endParaRPr>
          </a:p>
          <a:p>
            <a:pPr lvl="0">
              <a:buSzPts val="1400"/>
              <a:buFont typeface="Arial" pitchFamily="34" charset="0"/>
              <a:buChar char="•"/>
            </a:pPr>
            <a:r>
              <a:rPr lang="en-IN" dirty="0" smtClean="0">
                <a:latin typeface="Calibri"/>
                <a:ea typeface="Calibri"/>
                <a:cs typeface="Calibri"/>
                <a:sym typeface="Calibri"/>
              </a:rPr>
              <a:t>The </a:t>
            </a:r>
            <a:r>
              <a:rPr lang="en-IN" dirty="0" smtClean="0">
                <a:latin typeface="Calibri"/>
                <a:ea typeface="Calibri"/>
                <a:cs typeface="Calibri"/>
                <a:sym typeface="Calibri"/>
              </a:rPr>
              <a:t>efferent neuron then carries the signal from the CNS to the </a:t>
            </a:r>
            <a:r>
              <a:rPr lang="en-IN" dirty="0" err="1" smtClean="0">
                <a:latin typeface="Calibri"/>
                <a:ea typeface="Calibri"/>
                <a:cs typeface="Calibri"/>
                <a:sym typeface="Calibri"/>
              </a:rPr>
              <a:t>effector</a:t>
            </a:r>
            <a:r>
              <a:rPr lang="en-IN" dirty="0" smtClean="0">
                <a:latin typeface="Calibri"/>
                <a:ea typeface="Calibri"/>
                <a:cs typeface="Calibri"/>
                <a:sym typeface="Calibri"/>
              </a:rPr>
              <a:t>. The stimulus thus forms a </a:t>
            </a:r>
            <a:r>
              <a:rPr lang="en-IN" b="1" dirty="0" smtClean="0">
                <a:latin typeface="Calibri"/>
                <a:ea typeface="Calibri"/>
                <a:cs typeface="Calibri"/>
                <a:sym typeface="Calibri"/>
              </a:rPr>
              <a:t>reflex arc.</a:t>
            </a:r>
          </a:p>
          <a:p>
            <a:pPr lvl="0">
              <a:buSzPts val="1400"/>
              <a:buFont typeface="Arial" pitchFamily="34" charset="0"/>
              <a:buChar char="•"/>
            </a:pPr>
            <a:r>
              <a:rPr lang="en-IN" dirty="0" smtClean="0">
                <a:latin typeface="Calibri"/>
                <a:ea typeface="Calibri"/>
                <a:cs typeface="Calibri"/>
                <a:sym typeface="Calibri"/>
              </a:rPr>
              <a:t>In a reflex action, the signals do not route to the brain – instead, it is directed into the synapse in the spinal cord, hence the reaction is almost instantaneous.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rPr>
              <a:t>Sense </a:t>
            </a:r>
            <a:r>
              <a:rPr lang="en-IN" sz="2200" b="1" dirty="0" smtClean="0">
                <a:solidFill>
                  <a:srgbClr val="FF0000"/>
                </a:solidFill>
              </a:rPr>
              <a:t>organs</a:t>
            </a:r>
            <a:endParaRPr sz="1800" b="1" i="0" u="none" strike="noStrike" cap="none">
              <a:solidFill>
                <a:srgbClr val="000000"/>
              </a:solidFill>
              <a:latin typeface="Arial"/>
              <a:ea typeface="Arial"/>
              <a:cs typeface="Arial"/>
              <a:sym typeface="Arial"/>
            </a:endParaRPr>
          </a:p>
        </p:txBody>
      </p:sp>
      <p:sp>
        <p:nvSpPr>
          <p:cNvPr id="64" name="Google Shape;64;p14"/>
          <p:cNvSpPr txBox="1"/>
          <p:nvPr/>
        </p:nvSpPr>
        <p:spPr>
          <a:xfrm>
            <a:off x="235353" y="812549"/>
            <a:ext cx="8688300" cy="2889600"/>
          </a:xfrm>
          <a:prstGeom prst="rect">
            <a:avLst/>
          </a:prstGeom>
          <a:noFill/>
          <a:ln>
            <a:noFill/>
          </a:ln>
        </p:spPr>
        <p:txBody>
          <a:bodyPr spcFirstLastPara="1" wrap="square" lIns="91425" tIns="91425" rIns="91425" bIns="91425" anchor="t" anchorCtr="0">
            <a:noAutofit/>
          </a:bodyPr>
          <a:lstStyle/>
          <a:p>
            <a:pPr lvl="0">
              <a:buSzPts val="1400"/>
              <a:buFont typeface="Arial" pitchFamily="34" charset="0"/>
              <a:buChar char="•"/>
            </a:pPr>
            <a:r>
              <a:rPr lang="en-IN" dirty="0" smtClean="0">
                <a:latin typeface="Calibri"/>
                <a:ea typeface="Calibri"/>
                <a:cs typeface="Calibri"/>
                <a:sym typeface="Calibri"/>
              </a:rPr>
              <a:t>We sense the changes in our environment (both internal and external) with the help of special sensory receptors. These environmental changes, called stimuli, once detected by the special sensory cells, are conveyed to the brain in the form of nerve impulses. </a:t>
            </a:r>
            <a:endParaRPr lang="en-IN" dirty="0" smtClean="0">
              <a:latin typeface="Calibri"/>
              <a:ea typeface="Calibri"/>
              <a:cs typeface="Calibri"/>
              <a:sym typeface="Calibri"/>
            </a:endParaRPr>
          </a:p>
          <a:p>
            <a:pPr lvl="0">
              <a:buSzPts val="1400"/>
              <a:buFont typeface="Arial" pitchFamily="34" charset="0"/>
              <a:buChar char="•"/>
            </a:pPr>
            <a:r>
              <a:rPr lang="en-IN" dirty="0" smtClean="0">
                <a:latin typeface="Calibri"/>
                <a:ea typeface="Calibri"/>
                <a:cs typeface="Calibri"/>
                <a:sym typeface="Calibri"/>
              </a:rPr>
              <a:t>The </a:t>
            </a:r>
            <a:r>
              <a:rPr lang="en-IN" dirty="0" smtClean="0">
                <a:latin typeface="Calibri"/>
                <a:ea typeface="Calibri"/>
                <a:cs typeface="Calibri"/>
                <a:sym typeface="Calibri"/>
              </a:rPr>
              <a:t>meaning of each stimulus is interpreted in the brain and appropriate order is sent to the body parts for its appropriate response to ensure well being. </a:t>
            </a:r>
            <a:endParaRPr lang="en-IN" dirty="0" smtClean="0">
              <a:latin typeface="Calibri"/>
              <a:ea typeface="Calibri"/>
              <a:cs typeface="Calibri"/>
              <a:sym typeface="Calibri"/>
            </a:endParaRPr>
          </a:p>
          <a:p>
            <a:pPr lvl="0">
              <a:buSzPts val="1400"/>
              <a:buFont typeface="Arial" pitchFamily="34" charset="0"/>
              <a:buChar char="•"/>
            </a:pPr>
            <a:r>
              <a:rPr lang="en-IN" dirty="0" smtClean="0">
                <a:latin typeface="Calibri"/>
                <a:ea typeface="Calibri"/>
                <a:cs typeface="Calibri"/>
                <a:sym typeface="Calibri"/>
              </a:rPr>
              <a:t>Traditionally</a:t>
            </a:r>
            <a:r>
              <a:rPr lang="en-IN" dirty="0" smtClean="0">
                <a:latin typeface="Calibri"/>
                <a:ea typeface="Calibri"/>
                <a:cs typeface="Calibri"/>
                <a:sym typeface="Calibri"/>
              </a:rPr>
              <a:t>, there are five senses: touch, vision, hearing, smell and taste. </a:t>
            </a:r>
            <a:endParaRPr lang="en-IN" dirty="0" smtClean="0">
              <a:latin typeface="Calibri"/>
              <a:ea typeface="Calibri"/>
              <a:cs typeface="Calibri"/>
              <a:sym typeface="Calibri"/>
            </a:endParaRPr>
          </a:p>
          <a:p>
            <a:pPr lvl="0">
              <a:buSzPts val="1400"/>
              <a:buFont typeface="Arial" pitchFamily="34" charset="0"/>
              <a:buChar char="•"/>
            </a:pPr>
            <a:r>
              <a:rPr lang="en-IN" dirty="0" smtClean="0">
                <a:latin typeface="Calibri"/>
                <a:ea typeface="Calibri"/>
                <a:cs typeface="Calibri"/>
                <a:sym typeface="Calibri"/>
              </a:rPr>
              <a:t>While </a:t>
            </a:r>
            <a:r>
              <a:rPr lang="en-IN" dirty="0" smtClean="0">
                <a:latin typeface="Calibri"/>
                <a:ea typeface="Calibri"/>
                <a:cs typeface="Calibri"/>
                <a:sym typeface="Calibri"/>
              </a:rPr>
              <a:t>touch is a complex general sense, the other four are special senses. The general sensory receptors are simple receptors that are mostly modified </a:t>
            </a:r>
            <a:r>
              <a:rPr lang="en-IN" dirty="0" err="1" smtClean="0">
                <a:latin typeface="Calibri"/>
                <a:ea typeface="Calibri"/>
                <a:cs typeface="Calibri"/>
                <a:sym typeface="Calibri"/>
              </a:rPr>
              <a:t>dendritic</a:t>
            </a:r>
            <a:r>
              <a:rPr lang="en-IN" dirty="0" smtClean="0">
                <a:latin typeface="Calibri"/>
                <a:ea typeface="Calibri"/>
                <a:cs typeface="Calibri"/>
                <a:sym typeface="Calibri"/>
              </a:rPr>
              <a:t> ends of sensory neurons. </a:t>
            </a:r>
            <a:endParaRPr lang="en-IN" dirty="0" smtClean="0">
              <a:latin typeface="Calibri"/>
              <a:ea typeface="Calibri"/>
              <a:cs typeface="Calibri"/>
              <a:sym typeface="Calibri"/>
            </a:endParaRPr>
          </a:p>
          <a:p>
            <a:pPr lvl="0">
              <a:buSzPts val="1400"/>
              <a:buFont typeface="Arial" pitchFamily="34" charset="0"/>
              <a:buChar char="•"/>
            </a:pPr>
            <a:r>
              <a:rPr lang="en-IN" dirty="0" smtClean="0">
                <a:latin typeface="Calibri"/>
                <a:ea typeface="Calibri"/>
                <a:cs typeface="Calibri"/>
                <a:sym typeface="Calibri"/>
              </a:rPr>
              <a:t>Such </a:t>
            </a:r>
            <a:r>
              <a:rPr lang="en-IN" dirty="0" smtClean="0">
                <a:latin typeface="Calibri"/>
                <a:ea typeface="Calibri"/>
                <a:cs typeface="Calibri"/>
                <a:sym typeface="Calibri"/>
              </a:rPr>
              <a:t>receptors are present throughout the body __ in the skin, mucous membranes, connective tissues and muscles. These monitor most of the types of general sensory information such as tactile sensation (a mix of touch, pressure, stretch and vibration), heat, cold, pain and muscle sense (</a:t>
            </a:r>
            <a:r>
              <a:rPr lang="en-IN" dirty="0" err="1" smtClean="0">
                <a:latin typeface="Calibri"/>
                <a:ea typeface="Calibri"/>
                <a:cs typeface="Calibri"/>
                <a:sym typeface="Calibri"/>
              </a:rPr>
              <a:t>proception</a:t>
            </a:r>
            <a:r>
              <a:rPr lang="en-IN" dirty="0" smtClean="0">
                <a:latin typeface="Calibri"/>
                <a:ea typeface="Calibri"/>
                <a:cs typeface="Calibri"/>
                <a:sym typeface="Calibri"/>
              </a:rPr>
              <a:t>).</a:t>
            </a:r>
          </a:p>
          <a:p>
            <a:pPr>
              <a:buSzPts val="1400"/>
              <a:buFont typeface="Arial" pitchFamily="34" charset="0"/>
              <a:buChar char="•"/>
            </a:pPr>
            <a:r>
              <a:rPr lang="en-IN" dirty="0" smtClean="0">
                <a:latin typeface="Calibri"/>
                <a:ea typeface="Calibri"/>
                <a:cs typeface="Calibri"/>
                <a:sym typeface="Calibri"/>
              </a:rPr>
              <a:t>In contrast, special sensory receptors are distinct receptor cells that are actually confined to the head region and are highly localized within complex sensory organs like eyes and ears and tissues of the taste buds and olfactory epithelium </a:t>
            </a:r>
            <a:r>
              <a:rPr lang="en-IN" dirty="0" smtClean="0">
                <a:latin typeface="Calibri"/>
                <a:ea typeface="Calibri"/>
                <a:cs typeface="Calibri"/>
                <a:sym typeface="Calibri"/>
              </a:rPr>
              <a:t>.</a:t>
            </a:r>
          </a:p>
          <a:p>
            <a:pPr>
              <a:buSzPts val="1400"/>
              <a:buFont typeface="Arial" pitchFamily="34" charset="0"/>
              <a:buChar char="•"/>
            </a:pPr>
            <a:r>
              <a:rPr lang="en-IN" dirty="0" smtClean="0">
                <a:latin typeface="Calibri"/>
                <a:ea typeface="Calibri"/>
                <a:cs typeface="Calibri"/>
                <a:sym typeface="Calibri"/>
              </a:rPr>
              <a:t>These </a:t>
            </a:r>
            <a:r>
              <a:rPr lang="en-IN" dirty="0" smtClean="0">
                <a:latin typeface="Calibri"/>
                <a:ea typeface="Calibri"/>
                <a:cs typeface="Calibri"/>
                <a:sym typeface="Calibri"/>
              </a:rPr>
              <a:t>sensory organs and tissues are collection of cells of many different types (receptor and non receptor cells}, working together to accomplish a specific receptive process.</a:t>
            </a:r>
            <a:endParaRPr sz="1400" b="0" i="0" u="none" strike="noStrike" cap="none">
              <a:solidFill>
                <a:srgbClr val="000000"/>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rPr>
              <a:t>The chemical senses: the taste and </a:t>
            </a:r>
            <a:r>
              <a:rPr lang="en-IN" sz="2200" b="1" dirty="0" smtClean="0">
                <a:solidFill>
                  <a:srgbClr val="FF0000"/>
                </a:solidFill>
              </a:rPr>
              <a:t>smell</a:t>
            </a:r>
            <a:endParaRPr sz="1800" b="1" i="0" u="none" strike="noStrike" cap="none">
              <a:solidFill>
                <a:srgbClr val="000000"/>
              </a:solidFill>
              <a:latin typeface="Arial"/>
              <a:ea typeface="Arial"/>
              <a:cs typeface="Arial"/>
              <a:sym typeface="Arial"/>
            </a:endParaRPr>
          </a:p>
        </p:txBody>
      </p:sp>
      <p:sp>
        <p:nvSpPr>
          <p:cNvPr id="64" name="Google Shape;64;p14"/>
          <p:cNvSpPr txBox="1"/>
          <p:nvPr/>
        </p:nvSpPr>
        <p:spPr>
          <a:xfrm>
            <a:off x="272675" y="1055145"/>
            <a:ext cx="8688300" cy="2889600"/>
          </a:xfrm>
          <a:prstGeom prst="rect">
            <a:avLst/>
          </a:prstGeom>
          <a:noFill/>
          <a:ln>
            <a:noFill/>
          </a:ln>
        </p:spPr>
        <p:txBody>
          <a:bodyPr spcFirstLastPara="1" wrap="square" lIns="91425" tIns="91425" rIns="91425" bIns="91425" anchor="t" anchorCtr="0">
            <a:noAutofit/>
          </a:bodyPr>
          <a:lstStyle/>
          <a:p>
            <a:pPr lvl="0">
              <a:buSzPts val="1400"/>
              <a:buFont typeface="Arial" pitchFamily="34" charset="0"/>
              <a:buChar char="•"/>
            </a:pPr>
            <a:r>
              <a:rPr lang="en-IN" dirty="0" smtClean="0">
                <a:latin typeface="Calibri"/>
                <a:ea typeface="Calibri"/>
                <a:cs typeface="Calibri"/>
                <a:sym typeface="Calibri"/>
              </a:rPr>
              <a:t>The </a:t>
            </a:r>
            <a:r>
              <a:rPr lang="en-IN" dirty="0" smtClean="0">
                <a:latin typeface="Calibri"/>
                <a:ea typeface="Calibri"/>
                <a:cs typeface="Calibri"/>
                <a:sym typeface="Calibri"/>
              </a:rPr>
              <a:t>receptors for taste and smell are classified as chemoreceptors as these respond to special chemicals in aqueous solution. </a:t>
            </a:r>
            <a:endParaRPr lang="en-IN" dirty="0" smtClean="0">
              <a:latin typeface="Calibri"/>
              <a:ea typeface="Calibri"/>
              <a:cs typeface="Calibri"/>
              <a:sym typeface="Calibri"/>
            </a:endParaRPr>
          </a:p>
          <a:p>
            <a:pPr lvl="0">
              <a:buSzPts val="1400"/>
              <a:buFont typeface="Arial" pitchFamily="34" charset="0"/>
              <a:buChar char="•"/>
            </a:pPr>
            <a:r>
              <a:rPr lang="en-IN" dirty="0" smtClean="0">
                <a:latin typeface="Calibri"/>
                <a:ea typeface="Calibri"/>
                <a:cs typeface="Calibri"/>
                <a:sym typeface="Calibri"/>
              </a:rPr>
              <a:t>In </a:t>
            </a:r>
            <a:r>
              <a:rPr lang="en-IN" dirty="0" smtClean="0">
                <a:latin typeface="Calibri"/>
                <a:ea typeface="Calibri"/>
                <a:cs typeface="Calibri"/>
                <a:sym typeface="Calibri"/>
              </a:rPr>
              <a:t>each case, the chemicals must go into solution in the film of liquid coating the membranes of the receptor cells before these can be detected. </a:t>
            </a:r>
            <a:endParaRPr lang="en-IN" dirty="0" smtClean="0">
              <a:latin typeface="Calibri"/>
              <a:ea typeface="Calibri"/>
              <a:cs typeface="Calibri"/>
              <a:sym typeface="Calibri"/>
            </a:endParaRPr>
          </a:p>
          <a:p>
            <a:pPr lvl="0">
              <a:buSzPts val="1400"/>
              <a:buFont typeface="Arial" pitchFamily="34" charset="0"/>
              <a:buChar char="•"/>
            </a:pPr>
            <a:r>
              <a:rPr lang="en-IN" b="1" dirty="0" smtClean="0">
                <a:latin typeface="Calibri"/>
                <a:ea typeface="Calibri"/>
                <a:cs typeface="Calibri"/>
                <a:sym typeface="Calibri"/>
              </a:rPr>
              <a:t>The </a:t>
            </a:r>
            <a:r>
              <a:rPr lang="en-IN" b="1" dirty="0" smtClean="0">
                <a:latin typeface="Calibri"/>
                <a:ea typeface="Calibri"/>
                <a:cs typeface="Calibri"/>
                <a:sym typeface="Calibri"/>
              </a:rPr>
              <a:t>taste receptors </a:t>
            </a:r>
            <a:r>
              <a:rPr lang="en-IN" dirty="0" smtClean="0">
                <a:latin typeface="Calibri"/>
                <a:ea typeface="Calibri"/>
                <a:cs typeface="Calibri"/>
                <a:sym typeface="Calibri"/>
              </a:rPr>
              <a:t>are specialized cells that detect chemicals present in quantity in the mouth itself, while smell receptors are modified sensory neurons in the nasal passage which detect the volatile chemicals that get wafted up the nostrils from distant sources. </a:t>
            </a:r>
            <a:endParaRPr lang="en-IN" dirty="0" smtClean="0">
              <a:latin typeface="Calibri"/>
              <a:ea typeface="Calibri"/>
              <a:cs typeface="Calibri"/>
              <a:sym typeface="Calibri"/>
            </a:endParaRPr>
          </a:p>
          <a:p>
            <a:pPr lvl="0">
              <a:buSzPts val="1400"/>
              <a:buFont typeface="Arial" pitchFamily="34" charset="0"/>
              <a:buChar char="•"/>
            </a:pPr>
            <a:r>
              <a:rPr lang="en-IN" dirty="0" smtClean="0">
                <a:latin typeface="Calibri"/>
                <a:ea typeface="Calibri"/>
                <a:cs typeface="Calibri"/>
                <a:sym typeface="Calibri"/>
              </a:rPr>
              <a:t>These </a:t>
            </a:r>
            <a:r>
              <a:rPr lang="en-IN" dirty="0" smtClean="0">
                <a:latin typeface="Calibri"/>
                <a:ea typeface="Calibri"/>
                <a:cs typeface="Calibri"/>
                <a:sym typeface="Calibri"/>
              </a:rPr>
              <a:t>two types of receptors complement each other and often respond to the same stimulus. You can now guess why a very strong perfume leaves a peculiar taste in your mouth. The smell receptors can be as much as 3,400 times more sensitive than the taste </a:t>
            </a:r>
            <a:r>
              <a:rPr lang="en-IN" dirty="0" smtClean="0">
                <a:latin typeface="Calibri"/>
                <a:ea typeface="Calibri"/>
                <a:cs typeface="Calibri"/>
                <a:sym typeface="Calibri"/>
              </a:rPr>
              <a:t>receptors.</a:t>
            </a:r>
          </a:p>
          <a:p>
            <a:pPr lvl="0">
              <a:buSzPts val="1400"/>
              <a:buFont typeface="Arial" pitchFamily="34" charset="0"/>
              <a:buChar char="•"/>
            </a:pPr>
            <a:r>
              <a:rPr lang="en-IN" b="1" dirty="0" smtClean="0">
                <a:latin typeface="Calibri"/>
                <a:ea typeface="Calibri"/>
                <a:cs typeface="Calibri"/>
                <a:sym typeface="Calibri"/>
              </a:rPr>
              <a:t>Sense </a:t>
            </a:r>
            <a:r>
              <a:rPr lang="en-IN" b="1" dirty="0" smtClean="0">
                <a:latin typeface="Calibri"/>
                <a:ea typeface="Calibri"/>
                <a:cs typeface="Calibri"/>
                <a:sym typeface="Calibri"/>
              </a:rPr>
              <a:t>of smell (olfaction)</a:t>
            </a:r>
            <a:r>
              <a:rPr lang="en-IN" dirty="0" smtClean="0">
                <a:latin typeface="Calibri"/>
                <a:ea typeface="Calibri"/>
                <a:cs typeface="Calibri"/>
                <a:sym typeface="Calibri"/>
              </a:rPr>
              <a:t>: Nose contains the receptors of smell, in the mucous coated thin, yellowish patch (about 5 cm2 ) of modified pseudo stratified epithelium called olfactory epithelium. It is located way up at the roof of the nasal cavity on either sides of the nasal septum.</a:t>
            </a:r>
            <a:endParaRPr sz="1400" b="0" i="0" u="none" strike="noStrike" cap="none">
              <a:solidFill>
                <a:srgbClr val="000000"/>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62" name="Picture 2" descr="Picture"/>
          <p:cNvPicPr>
            <a:picLocks noChangeAspect="1" noChangeArrowheads="1"/>
          </p:cNvPicPr>
          <p:nvPr/>
        </p:nvPicPr>
        <p:blipFill>
          <a:blip r:embed="rId2"/>
          <a:srcRect/>
          <a:stretch>
            <a:fillRect/>
          </a:stretch>
        </p:blipFill>
        <p:spPr bwMode="auto">
          <a:xfrm>
            <a:off x="457199" y="1324947"/>
            <a:ext cx="3937519" cy="3548161"/>
          </a:xfrm>
          <a:prstGeom prst="rect">
            <a:avLst/>
          </a:prstGeom>
          <a:noFill/>
        </p:spPr>
      </p:pic>
      <p:sp>
        <p:nvSpPr>
          <p:cNvPr id="7" name="Google Shape;63;p14"/>
          <p:cNvSpPr txBox="1"/>
          <p:nvPr/>
        </p:nvSpPr>
        <p:spPr>
          <a:xfrm>
            <a:off x="272675" y="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rPr>
              <a:t>The chemical senses: the taste and </a:t>
            </a:r>
            <a:r>
              <a:rPr lang="en-IN" sz="2200" b="1" dirty="0" smtClean="0">
                <a:solidFill>
                  <a:srgbClr val="FF0000"/>
                </a:solidFill>
              </a:rPr>
              <a:t>smell</a:t>
            </a:r>
          </a:p>
          <a:p>
            <a:pPr lvl="0">
              <a:buSzPts val="2200"/>
            </a:pPr>
            <a:endParaRPr lang="en-IN" sz="2200" b="1" dirty="0" smtClean="0">
              <a:solidFill>
                <a:srgbClr val="FF0000"/>
              </a:solidFill>
            </a:endParaRPr>
          </a:p>
          <a:p>
            <a:pPr lvl="0">
              <a:buSzPts val="2200"/>
            </a:pPr>
            <a:r>
              <a:rPr lang="en-IN" dirty="0" smtClean="0">
                <a:latin typeface="Calibri" pitchFamily="34" charset="0"/>
              </a:rPr>
              <a:t>The nervous impulse from sense of taste and smell interprets at the same place of brain at the same time</a:t>
            </a:r>
            <a:endParaRPr b="1" i="0" u="none" strike="noStrike" cap="none">
              <a:solidFill>
                <a:srgbClr val="000000"/>
              </a:solidFill>
              <a:latin typeface="Calibri" pitchFamily="34" charset="0"/>
              <a:sym typeface="Arial"/>
            </a:endParaRPr>
          </a:p>
        </p:txBody>
      </p:sp>
      <p:pic>
        <p:nvPicPr>
          <p:cNvPr id="40968" name="Picture 8" descr="http://smsm2a2012.weebly.com/uploads/1/0/5/0/10506713/1554177_orig.gif?295"/>
          <p:cNvPicPr>
            <a:picLocks noChangeAspect="1" noChangeArrowheads="1"/>
          </p:cNvPicPr>
          <p:nvPr/>
        </p:nvPicPr>
        <p:blipFill>
          <a:blip r:embed="rId3"/>
          <a:srcRect/>
          <a:stretch>
            <a:fillRect/>
          </a:stretch>
        </p:blipFill>
        <p:spPr bwMode="auto">
          <a:xfrm>
            <a:off x="4665306" y="1035698"/>
            <a:ext cx="4133461" cy="3894884"/>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rPr>
              <a:t>Olfactory epithelium</a:t>
            </a:r>
            <a:endParaRPr lang="en-IN" sz="1800" b="1" i="0" u="none" strike="noStrike" cap="none" dirty="0">
              <a:solidFill>
                <a:srgbClr val="000000"/>
              </a:solidFill>
              <a:latin typeface="Arial"/>
              <a:ea typeface="Arial"/>
              <a:cs typeface="Arial"/>
              <a:sym typeface="Arial"/>
            </a:endParaRPr>
          </a:p>
        </p:txBody>
      </p:sp>
      <p:sp>
        <p:nvSpPr>
          <p:cNvPr id="64" name="Google Shape;64;p14"/>
          <p:cNvSpPr txBox="1"/>
          <p:nvPr/>
        </p:nvSpPr>
        <p:spPr>
          <a:xfrm>
            <a:off x="272675" y="737905"/>
            <a:ext cx="8688300" cy="2889600"/>
          </a:xfrm>
          <a:prstGeom prst="rect">
            <a:avLst/>
          </a:prstGeom>
          <a:noFill/>
          <a:ln>
            <a:noFill/>
          </a:ln>
        </p:spPr>
        <p:txBody>
          <a:bodyPr spcFirstLastPara="1" wrap="square" lIns="91425" tIns="91425" rIns="91425" bIns="91425" anchor="t" anchorCtr="0">
            <a:noAutofit/>
          </a:bodyPr>
          <a:lstStyle/>
          <a:p>
            <a:pPr lvl="0">
              <a:buSzPts val="1400"/>
              <a:buFont typeface="Arial" pitchFamily="34" charset="0"/>
              <a:buChar char="•"/>
            </a:pPr>
            <a:r>
              <a:rPr lang="en-IN" dirty="0" smtClean="0">
                <a:latin typeface="Calibri" pitchFamily="34" charset="0"/>
              </a:rPr>
              <a:t>The olfactory epithelium contains three types of cells: </a:t>
            </a:r>
            <a:endParaRPr lang="en-IN" dirty="0" smtClean="0">
              <a:latin typeface="Calibri" pitchFamily="34" charset="0"/>
            </a:endParaRPr>
          </a:p>
          <a:p>
            <a:pPr lvl="0">
              <a:buSzPts val="1400"/>
            </a:pPr>
            <a:r>
              <a:rPr lang="en-IN" dirty="0" smtClean="0">
                <a:latin typeface="Calibri" pitchFamily="34" charset="0"/>
              </a:rPr>
              <a:t>(a) millions </a:t>
            </a:r>
            <a:r>
              <a:rPr lang="en-IN" dirty="0" smtClean="0">
                <a:latin typeface="Calibri" pitchFamily="34" charset="0"/>
              </a:rPr>
              <a:t>of olfactory receptor cells; </a:t>
            </a:r>
            <a:endParaRPr lang="en-IN" dirty="0" smtClean="0">
              <a:latin typeface="Calibri" pitchFamily="34" charset="0"/>
            </a:endParaRPr>
          </a:p>
          <a:p>
            <a:pPr lvl="0">
              <a:buSzPts val="1400"/>
            </a:pPr>
            <a:r>
              <a:rPr lang="en-IN" dirty="0" smtClean="0">
                <a:latin typeface="Calibri" pitchFamily="34" charset="0"/>
              </a:rPr>
              <a:t>(</a:t>
            </a:r>
            <a:r>
              <a:rPr lang="en-IN" dirty="0" smtClean="0">
                <a:latin typeface="Calibri" pitchFamily="34" charset="0"/>
              </a:rPr>
              <a:t>b) columnar supportive cells</a:t>
            </a:r>
            <a:r>
              <a:rPr lang="en-IN" dirty="0" smtClean="0">
                <a:latin typeface="Calibri" pitchFamily="34" charset="0"/>
              </a:rPr>
              <a:t>;</a:t>
            </a:r>
          </a:p>
          <a:p>
            <a:pPr lvl="0">
              <a:buSzPts val="1400"/>
            </a:pPr>
            <a:r>
              <a:rPr lang="en-IN" dirty="0" smtClean="0">
                <a:latin typeface="Calibri" pitchFamily="34" charset="0"/>
              </a:rPr>
              <a:t>(</a:t>
            </a:r>
            <a:r>
              <a:rPr lang="en-IN" dirty="0" smtClean="0">
                <a:latin typeface="Calibri" pitchFamily="34" charset="0"/>
              </a:rPr>
              <a:t>c) short basal cells. </a:t>
            </a:r>
            <a:endParaRPr lang="en-IN" dirty="0" smtClean="0">
              <a:latin typeface="Calibri" pitchFamily="34" charset="0"/>
            </a:endParaRPr>
          </a:p>
          <a:p>
            <a:pPr lvl="0">
              <a:buSzPts val="1400"/>
              <a:buFont typeface="Arial" pitchFamily="34" charset="0"/>
              <a:buChar char="•"/>
            </a:pPr>
            <a:r>
              <a:rPr lang="en-IN" dirty="0" smtClean="0">
                <a:latin typeface="Calibri" pitchFamily="34" charset="0"/>
              </a:rPr>
              <a:t>Olfactory </a:t>
            </a:r>
            <a:r>
              <a:rPr lang="en-IN" dirty="0" smtClean="0">
                <a:latin typeface="Calibri" pitchFamily="34" charset="0"/>
              </a:rPr>
              <a:t>receptors are unusual bipolar sensory neurons. </a:t>
            </a:r>
            <a:endParaRPr lang="en-IN" dirty="0" smtClean="0">
              <a:latin typeface="Calibri" pitchFamily="34" charset="0"/>
            </a:endParaRPr>
          </a:p>
          <a:p>
            <a:pPr lvl="0">
              <a:buSzPts val="1400"/>
              <a:buFont typeface="Arial" pitchFamily="34" charset="0"/>
              <a:buChar char="•"/>
            </a:pPr>
            <a:r>
              <a:rPr lang="en-IN" dirty="0" smtClean="0">
                <a:latin typeface="Calibri" pitchFamily="34" charset="0"/>
              </a:rPr>
              <a:t>The </a:t>
            </a:r>
            <a:r>
              <a:rPr lang="en-IN" dirty="0" smtClean="0">
                <a:latin typeface="Calibri" pitchFamily="34" charset="0"/>
              </a:rPr>
              <a:t>thin dendrites of each of these neurons run to the surface of the epithelium where these bear a cluster of about 20 modified cilia which function as receptor sites. </a:t>
            </a:r>
            <a:endParaRPr lang="en-IN" dirty="0" smtClean="0">
              <a:latin typeface="Calibri" pitchFamily="34" charset="0"/>
            </a:endParaRPr>
          </a:p>
          <a:p>
            <a:pPr lvl="0">
              <a:buSzPts val="1400"/>
              <a:buFont typeface="Arial" pitchFamily="34" charset="0"/>
              <a:buChar char="•"/>
            </a:pPr>
            <a:r>
              <a:rPr lang="en-IN" dirty="0" smtClean="0">
                <a:latin typeface="Calibri" pitchFamily="34" charset="0"/>
              </a:rPr>
              <a:t>These </a:t>
            </a:r>
            <a:r>
              <a:rPr lang="en-IN" dirty="0" smtClean="0">
                <a:latin typeface="Calibri" pitchFamily="34" charset="0"/>
              </a:rPr>
              <a:t>cilia extend from the olfactory epithelium into the thin coat of nasal mucous secreted by the supportive cells and olfactory glands. </a:t>
            </a:r>
            <a:endParaRPr lang="en-IN" dirty="0" smtClean="0">
              <a:latin typeface="Calibri" pitchFamily="34" charset="0"/>
            </a:endParaRPr>
          </a:p>
          <a:p>
            <a:pPr lvl="0">
              <a:buSzPts val="1400"/>
              <a:buFont typeface="Arial" pitchFamily="34" charset="0"/>
              <a:buChar char="•"/>
            </a:pPr>
            <a:r>
              <a:rPr lang="en-IN" dirty="0" smtClean="0">
                <a:latin typeface="Calibri" pitchFamily="34" charset="0"/>
              </a:rPr>
              <a:t>This </a:t>
            </a:r>
            <a:r>
              <a:rPr lang="en-IN" dirty="0" smtClean="0">
                <a:latin typeface="Calibri" pitchFamily="34" charset="0"/>
              </a:rPr>
              <a:t>mucous is a solvent that captures and dissolves the air borne odour molecules. Once dissolved, the chemicals bind to the specific receptors on the cilia stimulating the receptor cells. This causes depolarization and ultimately action potential in the receptor cell. </a:t>
            </a:r>
            <a:endParaRPr lang="en-IN" dirty="0" smtClean="0">
              <a:latin typeface="Calibri" pitchFamily="34" charset="0"/>
            </a:endParaRPr>
          </a:p>
          <a:p>
            <a:pPr lvl="0">
              <a:buSzPts val="1400"/>
              <a:buFont typeface="Arial" pitchFamily="34" charset="0"/>
              <a:buChar char="•"/>
            </a:pPr>
            <a:r>
              <a:rPr lang="en-IN" dirty="0" smtClean="0">
                <a:latin typeface="Calibri" pitchFamily="34" charset="0"/>
              </a:rPr>
              <a:t>The </a:t>
            </a:r>
            <a:r>
              <a:rPr lang="en-IN" dirty="0" smtClean="0">
                <a:latin typeface="Calibri" pitchFamily="34" charset="0"/>
              </a:rPr>
              <a:t>axons of the olfactory receptors unite to form the olfactory nerve which transmits the information directly to the overlying olfactory bulb, a relay station in the brain. </a:t>
            </a:r>
            <a:endParaRPr lang="en-IN" dirty="0" smtClean="0">
              <a:latin typeface="Calibri" pitchFamily="34" charset="0"/>
            </a:endParaRPr>
          </a:p>
          <a:p>
            <a:pPr lvl="0">
              <a:buSzPts val="1400"/>
              <a:buFont typeface="Arial" pitchFamily="34" charset="0"/>
              <a:buChar char="•"/>
            </a:pPr>
            <a:r>
              <a:rPr lang="en-IN" dirty="0" smtClean="0">
                <a:latin typeface="Calibri" pitchFamily="34" charset="0"/>
              </a:rPr>
              <a:t>Unlike </a:t>
            </a:r>
            <a:r>
              <a:rPr lang="en-IN" dirty="0" smtClean="0">
                <a:latin typeface="Calibri" pitchFamily="34" charset="0"/>
              </a:rPr>
              <a:t>receptor ends of other senses, the axons of the olfactory receptors directly extend from the outside environment (the nasal cavity) into the olfactory bulb, a part of the brain. The number of receptors stimulated indicates the strength of the stimulus. </a:t>
            </a:r>
            <a:endParaRPr lang="en-IN" dirty="0" smtClean="0">
              <a:latin typeface="Calibri" pitchFamily="34" charset="0"/>
            </a:endParaRPr>
          </a:p>
          <a:p>
            <a:pPr lvl="0">
              <a:buSzPts val="1400"/>
              <a:buFont typeface="Arial" pitchFamily="34" charset="0"/>
              <a:buChar char="•"/>
            </a:pPr>
            <a:r>
              <a:rPr lang="en-IN" dirty="0" smtClean="0">
                <a:latin typeface="Calibri" pitchFamily="34" charset="0"/>
              </a:rPr>
              <a:t>Although </a:t>
            </a:r>
            <a:r>
              <a:rPr lang="en-IN" dirty="0" smtClean="0">
                <a:latin typeface="Calibri" pitchFamily="34" charset="0"/>
              </a:rPr>
              <a:t>humans do have a good sense of smell - we can detect about 10,000 different odours - our olfactory capability is not as good as those of many vertebrates, especially fish and mammals such as a dog</a:t>
            </a:r>
            <a:endParaRPr sz="1400" b="0" i="0" u="none" strike="noStrike" cap="none">
              <a:solidFill>
                <a:srgbClr val="000000"/>
              </a:solidFill>
              <a:latin typeface="Calibri" pitchFamily="34" charset="0"/>
              <a:ea typeface="Calibri"/>
              <a:cs typeface="Calibri"/>
              <a:sym typeface="Calibri"/>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rPr>
              <a:t>Sense of taste (</a:t>
            </a:r>
            <a:r>
              <a:rPr lang="en-IN" sz="2200" b="1" dirty="0" err="1" smtClean="0">
                <a:solidFill>
                  <a:srgbClr val="FF0000"/>
                </a:solidFill>
              </a:rPr>
              <a:t>gustation</a:t>
            </a:r>
            <a:r>
              <a:rPr lang="en-IN" sz="2200" b="1" dirty="0" smtClean="0">
                <a:solidFill>
                  <a:srgbClr val="FF0000"/>
                </a:solidFill>
              </a:rPr>
              <a:t>)</a:t>
            </a:r>
            <a:endParaRPr sz="1800" b="1" i="0" u="none" strike="noStrike" cap="none">
              <a:solidFill>
                <a:srgbClr val="000000"/>
              </a:solidFill>
              <a:latin typeface="Arial"/>
              <a:ea typeface="Arial"/>
              <a:cs typeface="Arial"/>
              <a:sym typeface="Arial"/>
            </a:endParaRPr>
          </a:p>
        </p:txBody>
      </p:sp>
      <p:sp>
        <p:nvSpPr>
          <p:cNvPr id="64" name="Google Shape;64;p14"/>
          <p:cNvSpPr txBox="1"/>
          <p:nvPr/>
        </p:nvSpPr>
        <p:spPr>
          <a:xfrm>
            <a:off x="300667" y="868533"/>
            <a:ext cx="7900941" cy="2889600"/>
          </a:xfrm>
          <a:prstGeom prst="rect">
            <a:avLst/>
          </a:prstGeom>
          <a:noFill/>
          <a:ln>
            <a:noFill/>
          </a:ln>
        </p:spPr>
        <p:txBody>
          <a:bodyPr spcFirstLastPara="1" wrap="square" lIns="91425" tIns="91425" rIns="91425" bIns="91425" anchor="t" anchorCtr="0">
            <a:noAutofit/>
          </a:bodyPr>
          <a:lstStyle/>
          <a:p>
            <a:pPr lvl="0">
              <a:buSzPts val="1400"/>
              <a:buFont typeface="Arial" pitchFamily="34" charset="0"/>
              <a:buChar char="•"/>
            </a:pPr>
            <a:r>
              <a:rPr lang="en-IN" dirty="0" smtClean="0">
                <a:latin typeface="Calibri"/>
                <a:ea typeface="Calibri"/>
                <a:cs typeface="Calibri"/>
                <a:sym typeface="Calibri"/>
              </a:rPr>
              <a:t>The </a:t>
            </a:r>
            <a:r>
              <a:rPr lang="en-IN" dirty="0" smtClean="0">
                <a:latin typeface="Calibri"/>
                <a:ea typeface="Calibri"/>
                <a:cs typeface="Calibri"/>
                <a:sym typeface="Calibri"/>
              </a:rPr>
              <a:t>sense of taste and smell work closely together. If we cannot smell some thing we cannot taste it either. When we speak of taste sensations we are often referring to the combined sensation produced by both taste and smell receptors. One reason why we cannot taste (or smell) food well with a common cold is that with the nasal passages inflamed and coated with thick mucus layer the smell receptors are practically non functional. </a:t>
            </a:r>
            <a:endParaRPr lang="en-IN" dirty="0" smtClean="0">
              <a:latin typeface="Calibri"/>
              <a:ea typeface="Calibri"/>
              <a:cs typeface="Calibri"/>
              <a:sym typeface="Calibri"/>
            </a:endParaRPr>
          </a:p>
          <a:p>
            <a:pPr lvl="0">
              <a:buSzPts val="1400"/>
              <a:buFont typeface="Arial" pitchFamily="34" charset="0"/>
              <a:buChar char="•"/>
            </a:pPr>
            <a:r>
              <a:rPr lang="en-IN" dirty="0" smtClean="0">
                <a:latin typeface="Calibri"/>
                <a:ea typeface="Calibri"/>
                <a:cs typeface="Calibri"/>
                <a:sym typeface="Calibri"/>
              </a:rPr>
              <a:t>The </a:t>
            </a:r>
            <a:r>
              <a:rPr lang="en-IN" dirty="0" smtClean="0">
                <a:latin typeface="Calibri"/>
                <a:ea typeface="Calibri"/>
                <a:cs typeface="Calibri"/>
                <a:sym typeface="Calibri"/>
              </a:rPr>
              <a:t>receptor cells for taste are located in taste buds. Humans have about 10,000 taste buds</a:t>
            </a:r>
            <a:r>
              <a:rPr lang="en-IN" dirty="0" smtClean="0">
                <a:latin typeface="Calibri"/>
                <a:ea typeface="Calibri"/>
                <a:cs typeface="Calibri"/>
                <a:sym typeface="Calibri"/>
              </a:rPr>
              <a:t>.</a:t>
            </a:r>
          </a:p>
          <a:p>
            <a:pPr lvl="0">
              <a:buSzPts val="1400"/>
              <a:buFont typeface="Arial" pitchFamily="34" charset="0"/>
              <a:buChar char="•"/>
            </a:pPr>
            <a:r>
              <a:rPr lang="en-IN" dirty="0" smtClean="0">
                <a:latin typeface="Calibri"/>
                <a:ea typeface="Calibri"/>
                <a:cs typeface="Calibri"/>
                <a:sym typeface="Calibri"/>
              </a:rPr>
              <a:t> </a:t>
            </a:r>
            <a:r>
              <a:rPr lang="en-IN" dirty="0" smtClean="0">
                <a:latin typeface="Calibri"/>
                <a:ea typeface="Calibri"/>
                <a:cs typeface="Calibri"/>
                <a:sym typeface="Calibri"/>
              </a:rPr>
              <a:t>The majority of taste buds are located in pockets around the papillae (peg-like projections of the mucous membrane) on the surface and sides of the tongue, but there are some on the surface of the pharynx and the </a:t>
            </a:r>
            <a:r>
              <a:rPr lang="en-IN" dirty="0" smtClean="0">
                <a:latin typeface="Calibri"/>
                <a:ea typeface="Calibri"/>
                <a:cs typeface="Calibri"/>
                <a:sym typeface="Calibri"/>
              </a:rPr>
              <a:t>larynx.</a:t>
            </a:r>
          </a:p>
          <a:p>
            <a:pPr lvl="0">
              <a:buSzPts val="1400"/>
              <a:buFont typeface="Arial" pitchFamily="34" charset="0"/>
              <a:buChar char="•"/>
            </a:pPr>
            <a:r>
              <a:rPr lang="en-IN" dirty="0" smtClean="0">
                <a:latin typeface="Calibri"/>
                <a:ea typeface="Calibri"/>
                <a:cs typeface="Calibri"/>
                <a:sym typeface="Calibri"/>
              </a:rPr>
              <a:t>Each </a:t>
            </a:r>
            <a:r>
              <a:rPr lang="en-IN" dirty="0" smtClean="0">
                <a:latin typeface="Calibri"/>
                <a:ea typeface="Calibri"/>
                <a:cs typeface="Calibri"/>
                <a:sym typeface="Calibri"/>
              </a:rPr>
              <a:t>taste bud contains about 40 specialized receptor cells or gustatory cells, many more supporting cells and some basal cells that replace the worn out cells of the taste buds. </a:t>
            </a:r>
            <a:endParaRPr lang="en-IN" dirty="0" smtClean="0">
              <a:latin typeface="Calibri"/>
              <a:ea typeface="Calibri"/>
              <a:cs typeface="Calibri"/>
              <a:sym typeface="Calibri"/>
            </a:endParaRPr>
          </a:p>
          <a:p>
            <a:pPr lvl="0">
              <a:buSzPts val="1400"/>
              <a:buFont typeface="Arial" pitchFamily="34" charset="0"/>
              <a:buChar char="•"/>
            </a:pPr>
            <a:r>
              <a:rPr lang="en-IN" dirty="0" smtClean="0">
                <a:latin typeface="Calibri"/>
                <a:ea typeface="Calibri"/>
                <a:cs typeface="Calibri"/>
                <a:sym typeface="Calibri"/>
              </a:rPr>
              <a:t>The </a:t>
            </a:r>
            <a:r>
              <a:rPr lang="en-IN" dirty="0" smtClean="0">
                <a:latin typeface="Calibri"/>
                <a:ea typeface="Calibri"/>
                <a:cs typeface="Calibri"/>
                <a:sym typeface="Calibri"/>
              </a:rPr>
              <a:t>receptor cells for taste are not neurons, but rather specialized cells with slender </a:t>
            </a:r>
            <a:r>
              <a:rPr lang="en-IN" dirty="0" err="1" smtClean="0">
                <a:latin typeface="Calibri"/>
                <a:ea typeface="Calibri"/>
                <a:cs typeface="Calibri"/>
                <a:sym typeface="Calibri"/>
              </a:rPr>
              <a:t>microvilli</a:t>
            </a:r>
            <a:r>
              <a:rPr lang="en-IN" dirty="0" smtClean="0">
                <a:latin typeface="Calibri"/>
                <a:ea typeface="Calibri"/>
                <a:cs typeface="Calibri"/>
                <a:sym typeface="Calibri"/>
              </a:rPr>
              <a:t> on their outer </a:t>
            </a:r>
            <a:r>
              <a:rPr lang="en-IN" dirty="0" smtClean="0">
                <a:latin typeface="Calibri"/>
                <a:ea typeface="Calibri"/>
                <a:cs typeface="Calibri"/>
                <a:sym typeface="Calibri"/>
              </a:rPr>
              <a:t>ends.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rPr>
              <a:t>Sense of taste (</a:t>
            </a:r>
            <a:r>
              <a:rPr lang="en-IN" sz="2200" b="1" dirty="0" err="1" smtClean="0">
                <a:solidFill>
                  <a:srgbClr val="FF0000"/>
                </a:solidFill>
              </a:rPr>
              <a:t>gustation</a:t>
            </a:r>
            <a:r>
              <a:rPr lang="en-IN" sz="2200" b="1" dirty="0" smtClean="0">
                <a:solidFill>
                  <a:srgbClr val="FF0000"/>
                </a:solidFill>
              </a:rPr>
              <a:t>)</a:t>
            </a:r>
            <a:endParaRPr sz="1800" b="1" i="0" u="none" strike="noStrike" cap="none">
              <a:solidFill>
                <a:srgbClr val="000000"/>
              </a:solidFill>
              <a:latin typeface="Arial"/>
              <a:ea typeface="Arial"/>
              <a:cs typeface="Arial"/>
              <a:sym typeface="Arial"/>
            </a:endParaRPr>
          </a:p>
        </p:txBody>
      </p:sp>
      <p:sp>
        <p:nvSpPr>
          <p:cNvPr id="64" name="Google Shape;64;p14"/>
          <p:cNvSpPr txBox="1"/>
          <p:nvPr/>
        </p:nvSpPr>
        <p:spPr>
          <a:xfrm>
            <a:off x="503853" y="905855"/>
            <a:ext cx="7772400" cy="2889600"/>
          </a:xfrm>
          <a:prstGeom prst="rect">
            <a:avLst/>
          </a:prstGeom>
          <a:noFill/>
          <a:ln>
            <a:noFill/>
          </a:ln>
        </p:spPr>
        <p:txBody>
          <a:bodyPr spcFirstLastPara="1" wrap="square" lIns="91425" tIns="91425" rIns="91425" bIns="91425" anchor="t" anchorCtr="0">
            <a:noAutofit/>
          </a:bodyPr>
          <a:lstStyle/>
          <a:p>
            <a:pPr lvl="0">
              <a:buSzPts val="1400"/>
              <a:buFont typeface="Arial" pitchFamily="34" charset="0"/>
              <a:buChar char="•"/>
            </a:pPr>
            <a:r>
              <a:rPr lang="en-IN" dirty="0" smtClean="0">
                <a:latin typeface="Calibri"/>
                <a:ea typeface="Calibri"/>
                <a:cs typeface="Calibri"/>
                <a:sym typeface="Calibri"/>
              </a:rPr>
              <a:t>The </a:t>
            </a:r>
            <a:r>
              <a:rPr lang="en-IN" dirty="0" err="1" smtClean="0">
                <a:latin typeface="Calibri"/>
                <a:ea typeface="Calibri"/>
                <a:cs typeface="Calibri"/>
                <a:sym typeface="Calibri"/>
              </a:rPr>
              <a:t>microvilli</a:t>
            </a:r>
            <a:r>
              <a:rPr lang="en-IN" dirty="0" smtClean="0">
                <a:latin typeface="Calibri"/>
                <a:ea typeface="Calibri"/>
                <a:cs typeface="Calibri"/>
                <a:sym typeface="Calibri"/>
              </a:rPr>
              <a:t> protrude into the surrounding fluids through a narrow opening called the taste pore. </a:t>
            </a:r>
            <a:endParaRPr lang="en-IN" dirty="0" smtClean="0">
              <a:latin typeface="Calibri"/>
              <a:ea typeface="Calibri"/>
              <a:cs typeface="Calibri"/>
              <a:sym typeface="Calibri"/>
            </a:endParaRPr>
          </a:p>
          <a:p>
            <a:pPr lvl="0">
              <a:buSzPts val="1400"/>
              <a:buFont typeface="Arial" pitchFamily="34" charset="0"/>
              <a:buChar char="•"/>
            </a:pPr>
            <a:r>
              <a:rPr lang="en-IN" dirty="0" smtClean="0">
                <a:latin typeface="Calibri"/>
                <a:ea typeface="Calibri"/>
                <a:cs typeface="Calibri"/>
                <a:sym typeface="Calibri"/>
              </a:rPr>
              <a:t>Dissolved </a:t>
            </a:r>
            <a:r>
              <a:rPr lang="en-IN" dirty="0" smtClean="0">
                <a:latin typeface="Calibri"/>
                <a:ea typeface="Calibri"/>
                <a:cs typeface="Calibri"/>
                <a:sym typeface="Calibri"/>
              </a:rPr>
              <a:t>chemicals contacting the </a:t>
            </a:r>
            <a:r>
              <a:rPr lang="en-IN" dirty="0" err="1" smtClean="0">
                <a:latin typeface="Calibri"/>
                <a:ea typeface="Calibri"/>
                <a:cs typeface="Calibri"/>
                <a:sym typeface="Calibri"/>
              </a:rPr>
              <a:t>microvilli</a:t>
            </a:r>
            <a:r>
              <a:rPr lang="en-IN" dirty="0" smtClean="0">
                <a:latin typeface="Calibri"/>
                <a:ea typeface="Calibri"/>
                <a:cs typeface="Calibri"/>
                <a:sym typeface="Calibri"/>
              </a:rPr>
              <a:t> bind to specific receptor proteins on the </a:t>
            </a:r>
            <a:r>
              <a:rPr lang="en-IN" dirty="0" err="1" smtClean="0">
                <a:latin typeface="Calibri"/>
                <a:ea typeface="Calibri"/>
                <a:cs typeface="Calibri"/>
                <a:sym typeface="Calibri"/>
              </a:rPr>
              <a:t>microvilli</a:t>
            </a:r>
            <a:r>
              <a:rPr lang="en-IN" dirty="0" smtClean="0">
                <a:latin typeface="Calibri"/>
                <a:ea typeface="Calibri"/>
                <a:cs typeface="Calibri"/>
                <a:sym typeface="Calibri"/>
              </a:rPr>
              <a:t>, thereby depolarizing the cell. </a:t>
            </a:r>
            <a:endParaRPr lang="en-IN" dirty="0" smtClean="0">
              <a:latin typeface="Calibri"/>
              <a:ea typeface="Calibri"/>
              <a:cs typeface="Calibri"/>
              <a:sym typeface="Calibri"/>
            </a:endParaRPr>
          </a:p>
          <a:p>
            <a:pPr lvl="0">
              <a:buSzPts val="1400"/>
              <a:buFont typeface="Arial" pitchFamily="34" charset="0"/>
              <a:buChar char="•"/>
            </a:pPr>
            <a:r>
              <a:rPr lang="en-IN" dirty="0" smtClean="0">
                <a:latin typeface="Calibri"/>
                <a:ea typeface="Calibri"/>
                <a:cs typeface="Calibri"/>
                <a:sym typeface="Calibri"/>
              </a:rPr>
              <a:t>The </a:t>
            </a:r>
            <a:r>
              <a:rPr lang="en-IN" dirty="0" smtClean="0">
                <a:latin typeface="Calibri"/>
                <a:ea typeface="Calibri"/>
                <a:cs typeface="Calibri"/>
                <a:sym typeface="Calibri"/>
              </a:rPr>
              <a:t>dendrites of the associated sensory neurons coil intimately around the receptor cells and synapse with them so that, when a receptor cell is stimulated and depolarized, it releases neurotransmitter which leads to the generation of an action potential in the associated sensory neuron. Each dendrite receives signals from several receptor cells within the taste bud. Nerve </a:t>
            </a:r>
            <a:r>
              <a:rPr lang="en-IN" dirty="0" err="1" smtClean="0">
                <a:latin typeface="Calibri"/>
                <a:ea typeface="Calibri"/>
                <a:cs typeface="Calibri"/>
                <a:sym typeface="Calibri"/>
              </a:rPr>
              <a:t>fibers</a:t>
            </a:r>
            <a:r>
              <a:rPr lang="en-IN" dirty="0" smtClean="0">
                <a:latin typeface="Calibri"/>
                <a:ea typeface="Calibri"/>
                <a:cs typeface="Calibri"/>
                <a:sym typeface="Calibri"/>
              </a:rPr>
              <a:t> emerging from the taste buds pass to the brain stem. From here the nerve impulse is relayed to the taste centre in the cerebral cortex of the brain that perceives the taste sensation</a:t>
            </a:r>
            <a:r>
              <a:rPr lang="en-IN" dirty="0" smtClean="0">
                <a:latin typeface="Calibri"/>
                <a:ea typeface="Calibri"/>
                <a:cs typeface="Calibri"/>
                <a:sym typeface="Calibri"/>
              </a:rPr>
              <a:t>.</a:t>
            </a:r>
          </a:p>
          <a:p>
            <a:pPr>
              <a:buSzPts val="1400"/>
              <a:buFont typeface="Arial" pitchFamily="34" charset="0"/>
              <a:buChar char="•"/>
            </a:pPr>
            <a:r>
              <a:rPr lang="en-IN" dirty="0" smtClean="0">
                <a:latin typeface="Calibri"/>
                <a:ea typeface="Calibri"/>
                <a:cs typeface="Calibri"/>
                <a:sym typeface="Calibri"/>
              </a:rPr>
              <a:t>In humans there are four basic taste senses: sweet, sour, salt, and bitter. The receptors for these four basic tastes have their areas of greatest concentration on different parts of the tongue _ sweet and salty on the front, bitter on the back, and sour on the sides.</a:t>
            </a:r>
            <a:endParaRPr sz="1400" b="0" i="0" u="none" strike="noStrike" cap="none">
              <a:solidFill>
                <a:srgbClr val="000000"/>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TotalTime>
  <Words>1913</Words>
  <Application>Microsoft Office PowerPoint</Application>
  <PresentationFormat>On-screen Show (16:9)</PresentationFormat>
  <Paragraphs>114</Paragraphs>
  <Slides>16</Slides>
  <Notes>15</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Simple Light</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RUDRA</cp:lastModifiedBy>
  <cp:revision>7</cp:revision>
  <dcterms:modified xsi:type="dcterms:W3CDTF">2020-08-22T17:13:02Z</dcterms:modified>
</cp:coreProperties>
</file>