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60" r:id="rId2"/>
    <p:sldId id="257" r:id="rId3"/>
    <p:sldId id="271" r:id="rId4"/>
    <p:sldId id="261" r:id="rId5"/>
    <p:sldId id="270" r:id="rId6"/>
    <p:sldId id="262" r:id="rId7"/>
    <p:sldId id="272" r:id="rId8"/>
    <p:sldId id="263" r:id="rId9"/>
    <p:sldId id="273" r:id="rId10"/>
    <p:sldId id="264" r:id="rId11"/>
    <p:sldId id="266" r:id="rId12"/>
    <p:sldId id="265" r:id="rId13"/>
    <p:sldId id="274" r:id="rId14"/>
    <p:sldId id="25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00" d="100"/>
          <a:sy n="100" d="100"/>
        </p:scale>
        <p:origin x="-396" y="14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0" idx="3">
    <p:pos x="6000" y="100"/>
    <p:text>+amanrouniyar@odmegroup.org How come the website here is ODM Egroup and not ODM PS?
_Assigned to you_
-Swoyan Satyendu</p:text>
  </p:cm>
  <p:cm authorId="0" dt="2020-06-17T16:36:04.724" idx="4">
    <p:pos x="6000" y="0"/>
    <p:text>1. The logo in the centre looks bad. take it to TOP-LEFT
2. Where in ODM E Group Logo, here? 
3. What about, Closing Slide? 
Similar changes, pending in Kids World PPT as well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222675" y="1606350"/>
            <a:ext cx="8763000" cy="1930800"/>
          </a:xfrm>
          <a:prstGeom prst="rect">
            <a:avLst/>
          </a:prstGeom>
          <a:noFill/>
          <a:ln>
            <a:noFill/>
          </a:ln>
        </p:spPr>
        <p:txBody>
          <a:bodyPr spcFirstLastPara="1" wrap="square" lIns="91425" tIns="91425" rIns="91425" bIns="91425" anchor="t" anchorCtr="0">
            <a:noAutofit/>
          </a:bodyPr>
          <a:lstStyle/>
          <a:p>
            <a:pPr lvl="0" algn="ctr">
              <a:buSzPts val="3100"/>
            </a:pPr>
            <a:r>
              <a:rPr lang="en-IN" sz="3000" b="1" dirty="0" smtClean="0">
                <a:solidFill>
                  <a:srgbClr val="FF0000"/>
                </a:solidFill>
                <a:latin typeface="Calibri"/>
                <a:ea typeface="Calibri"/>
                <a:cs typeface="Calibri"/>
                <a:sym typeface="Calibri"/>
              </a:rPr>
              <a:t>SKELETAL SYSTEM</a:t>
            </a:r>
            <a:endParaRPr lang="en-IN" sz="2500" b="0" i="0" u="none" strike="noStrike" cap="none" dirty="0">
              <a:solidFill>
                <a:srgbClr val="000000"/>
              </a:solidFill>
              <a:latin typeface="Calibri"/>
              <a:ea typeface="Calibri"/>
              <a:cs typeface="Calibri"/>
              <a:sym typeface="Calibri"/>
            </a:endParaRPr>
          </a:p>
        </p:txBody>
      </p:sp>
      <p:sp>
        <p:nvSpPr>
          <p:cNvPr id="57" name="Google Shape;57;p13"/>
          <p:cNvSpPr txBox="1"/>
          <p:nvPr/>
        </p:nvSpPr>
        <p:spPr>
          <a:xfrm>
            <a:off x="2222175" y="257173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BIOLOGY </a:t>
            </a:r>
            <a:endParaRPr b="1"/>
          </a:p>
          <a:p>
            <a:pPr marL="0" lvl="0" indent="0" algn="l" rtl="0">
              <a:spcBef>
                <a:spcPts val="0"/>
              </a:spcBef>
              <a:spcAft>
                <a:spcPts val="0"/>
              </a:spcAft>
              <a:buNone/>
            </a:pPr>
            <a:r>
              <a:rPr lang="en" b="1" dirty="0"/>
              <a:t>CHAPTER NUMBER</a:t>
            </a:r>
            <a:r>
              <a:rPr lang="en" b="1" dirty="0" smtClean="0"/>
              <a:t>: 20</a:t>
            </a:r>
            <a:endParaRPr b="1"/>
          </a:p>
          <a:p>
            <a:r>
              <a:rPr lang="en" b="1" dirty="0"/>
              <a:t>CHAPTER NAME </a:t>
            </a:r>
            <a:r>
              <a:rPr lang="en" b="1" dirty="0" smtClean="0"/>
              <a:t>: </a:t>
            </a:r>
            <a:r>
              <a:rPr lang="en-IN" b="1" dirty="0" smtClean="0"/>
              <a:t>LOCOMOTION AND MOVEMENT </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smtClean="0">
                <a:solidFill>
                  <a:srgbClr val="FF0000"/>
                </a:solidFill>
              </a:rPr>
              <a:t>Appendicular </a:t>
            </a:r>
            <a:r>
              <a:rPr lang="en-IN" sz="2200" b="1" dirty="0" smtClean="0">
                <a:solidFill>
                  <a:srgbClr val="FF0000"/>
                </a:solidFill>
              </a:rPr>
              <a:t>skeleton</a:t>
            </a: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63148" y="961450"/>
            <a:ext cx="6975851" cy="2889600"/>
          </a:xfrm>
          <a:prstGeom prst="rect">
            <a:avLst/>
          </a:prstGeom>
          <a:noFill/>
          <a:ln>
            <a:noFill/>
          </a:ln>
        </p:spPr>
        <p:txBody>
          <a:bodyPr spcFirstLastPara="1" wrap="square" lIns="91425" tIns="91425" rIns="91425" bIns="91425" anchor="t" anchorCtr="0">
            <a:noAutofit/>
          </a:bodyPr>
          <a:lstStyle/>
          <a:p>
            <a:pPr lvl="0">
              <a:buSzPts val="1400"/>
              <a:buFont typeface="Arial" pitchFamily="34" charset="0"/>
              <a:buChar char="•"/>
            </a:pPr>
            <a:r>
              <a:rPr lang="en-IN" dirty="0" smtClean="0">
                <a:latin typeface="Calibri"/>
                <a:ea typeface="Calibri"/>
                <a:cs typeface="Calibri"/>
                <a:sym typeface="Calibri"/>
              </a:rPr>
              <a:t>In human being the limbs and associated structures form appendicular structure. </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There </a:t>
            </a:r>
            <a:r>
              <a:rPr lang="en-IN" dirty="0" smtClean="0">
                <a:latin typeface="Calibri"/>
                <a:ea typeface="Calibri"/>
                <a:cs typeface="Calibri"/>
                <a:sym typeface="Calibri"/>
              </a:rPr>
              <a:t>are total 126 bones in appendicular skeleton. </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This </a:t>
            </a:r>
            <a:r>
              <a:rPr lang="en-IN" dirty="0" smtClean="0">
                <a:latin typeface="Calibri"/>
                <a:ea typeface="Calibri"/>
                <a:cs typeface="Calibri"/>
                <a:sym typeface="Calibri"/>
              </a:rPr>
              <a:t>skeletal system is consisted of </a:t>
            </a:r>
            <a:r>
              <a:rPr lang="en-IN" b="1" dirty="0" smtClean="0">
                <a:latin typeface="Calibri"/>
                <a:ea typeface="Calibri"/>
                <a:cs typeface="Calibri"/>
                <a:sym typeface="Calibri"/>
              </a:rPr>
              <a:t>Pectoral girdle, </a:t>
            </a:r>
            <a:r>
              <a:rPr lang="en-IN" b="1" dirty="0" smtClean="0">
                <a:latin typeface="Calibri"/>
                <a:ea typeface="Calibri"/>
                <a:cs typeface="Calibri"/>
                <a:sym typeface="Calibri"/>
              </a:rPr>
              <a:t>Pelvic </a:t>
            </a:r>
            <a:r>
              <a:rPr lang="en-IN" b="1" dirty="0" smtClean="0">
                <a:latin typeface="Calibri"/>
                <a:ea typeface="Calibri"/>
                <a:cs typeface="Calibri"/>
                <a:sym typeface="Calibri"/>
              </a:rPr>
              <a:t>girdle, Fore limb or arm and Hind limb or </a:t>
            </a:r>
            <a:r>
              <a:rPr lang="en-IN" dirty="0" smtClean="0">
                <a:latin typeface="Calibri"/>
                <a:ea typeface="Calibri"/>
                <a:cs typeface="Calibri"/>
                <a:sym typeface="Calibri"/>
              </a:rPr>
              <a:t>legs.</a:t>
            </a:r>
          </a:p>
          <a:p>
            <a:pPr lvl="0">
              <a:buSzPts val="1400"/>
              <a:buFont typeface="Arial" pitchFamily="34" charset="0"/>
              <a:buChar char="•"/>
            </a:pPr>
            <a:r>
              <a:rPr lang="en-IN" dirty="0" smtClean="0">
                <a:latin typeface="Calibri"/>
                <a:ea typeface="Calibri"/>
                <a:cs typeface="Calibri"/>
                <a:sym typeface="Calibri"/>
              </a:rPr>
              <a:t>The pectoral girdle is consisted of 4 bones, pelvic girdle is consisted of 2 bones and each of limbs is consisted of 30 bones. </a:t>
            </a:r>
          </a:p>
          <a:p>
            <a:pPr lvl="0">
              <a:buSzPts val="1400"/>
            </a:pPr>
            <a:r>
              <a:rPr lang="en-IN" b="1" dirty="0" smtClean="0">
                <a:latin typeface="Calibri"/>
                <a:ea typeface="Calibri"/>
                <a:cs typeface="Calibri"/>
                <a:sym typeface="Calibri"/>
              </a:rPr>
              <a:t>Forelimb-</a:t>
            </a:r>
            <a:r>
              <a:rPr lang="en-IN" dirty="0" smtClean="0">
                <a:latin typeface="Calibri"/>
                <a:ea typeface="Calibri"/>
                <a:cs typeface="Calibri"/>
                <a:sym typeface="Calibri"/>
              </a:rPr>
              <a:t> </a:t>
            </a:r>
          </a:p>
          <a:p>
            <a:pPr marL="180975" lvl="0" indent="-95250">
              <a:buSzPts val="1400"/>
              <a:buFont typeface="Arial" pitchFamily="34" charset="0"/>
              <a:buChar char="•"/>
            </a:pPr>
            <a:r>
              <a:rPr lang="en-IN" dirty="0" smtClean="0">
                <a:latin typeface="Calibri"/>
                <a:ea typeface="Calibri"/>
                <a:cs typeface="Calibri"/>
                <a:sym typeface="Calibri"/>
              </a:rPr>
              <a:t>The </a:t>
            </a:r>
            <a:r>
              <a:rPr lang="en-IN" dirty="0" smtClean="0">
                <a:latin typeface="Calibri"/>
                <a:ea typeface="Calibri"/>
                <a:cs typeface="Calibri"/>
                <a:sym typeface="Calibri"/>
              </a:rPr>
              <a:t>bones of  hand or fore limb are </a:t>
            </a:r>
            <a:r>
              <a:rPr lang="en-IN" dirty="0" err="1" smtClean="0">
                <a:latin typeface="Calibri"/>
                <a:ea typeface="Calibri"/>
                <a:cs typeface="Calibri"/>
                <a:sym typeface="Calibri"/>
              </a:rPr>
              <a:t>humerus</a:t>
            </a:r>
            <a:r>
              <a:rPr lang="en-IN" dirty="0" smtClean="0">
                <a:latin typeface="Calibri"/>
                <a:ea typeface="Calibri"/>
                <a:cs typeface="Calibri"/>
                <a:sym typeface="Calibri"/>
              </a:rPr>
              <a:t>, radius and ulna, carpals or wrist bones (8 , metacarpals (5) and phalanges (14 in number) </a:t>
            </a:r>
            <a:r>
              <a:rPr lang="en-IN" dirty="0" smtClean="0">
                <a:latin typeface="Calibri"/>
                <a:ea typeface="Calibri"/>
                <a:cs typeface="Calibri"/>
                <a:sym typeface="Calibri"/>
              </a:rPr>
              <a:t>.</a:t>
            </a:r>
          </a:p>
          <a:p>
            <a:pPr marL="180975" lvl="0" indent="-95250">
              <a:buSzPts val="1400"/>
              <a:buFont typeface="Arial" pitchFamily="34" charset="0"/>
              <a:buChar char="•"/>
            </a:pPr>
            <a:r>
              <a:rPr lang="en-IN" dirty="0" err="1" smtClean="0">
                <a:latin typeface="Calibri"/>
                <a:ea typeface="Calibri"/>
                <a:cs typeface="Calibri"/>
                <a:sym typeface="Calibri"/>
              </a:rPr>
              <a:t>Humerus</a:t>
            </a:r>
            <a:r>
              <a:rPr lang="en-IN" dirty="0" smtClean="0">
                <a:latin typeface="Calibri"/>
                <a:ea typeface="Calibri"/>
                <a:cs typeface="Calibri"/>
                <a:sym typeface="Calibri"/>
              </a:rPr>
              <a:t> – </a:t>
            </a:r>
            <a:r>
              <a:rPr lang="en-IN" dirty="0" err="1" smtClean="0">
                <a:latin typeface="Calibri"/>
                <a:ea typeface="Calibri"/>
                <a:cs typeface="Calibri"/>
                <a:sym typeface="Calibri"/>
              </a:rPr>
              <a:t>Humerus</a:t>
            </a:r>
            <a:r>
              <a:rPr lang="en-IN" dirty="0" smtClean="0">
                <a:latin typeface="Calibri"/>
                <a:ea typeface="Calibri"/>
                <a:cs typeface="Calibri"/>
                <a:sym typeface="Calibri"/>
              </a:rPr>
              <a:t> runs from the shoulder socket and joins the radius and ulna at the elbow.</a:t>
            </a:r>
          </a:p>
          <a:p>
            <a:pPr marL="180975" lvl="0" indent="-95250">
              <a:buSzPts val="1400"/>
              <a:buFont typeface="Arial" pitchFamily="34" charset="0"/>
              <a:buChar char="•"/>
            </a:pPr>
            <a:r>
              <a:rPr lang="en-IN" dirty="0" smtClean="0">
                <a:latin typeface="Calibri"/>
                <a:ea typeface="Calibri"/>
                <a:cs typeface="Calibri"/>
                <a:sym typeface="Calibri"/>
              </a:rPr>
              <a:t>Radius – Radius is a forearm which runs from the elbow to the thumb side of the wrist.</a:t>
            </a:r>
          </a:p>
          <a:p>
            <a:pPr marL="85725" lvl="0" indent="95250">
              <a:buSzPts val="1400"/>
              <a:buFont typeface="Arial" pitchFamily="34" charset="0"/>
              <a:buChar char="•"/>
            </a:pPr>
            <a:r>
              <a:rPr lang="en-IN" dirty="0" smtClean="0">
                <a:latin typeface="Calibri"/>
                <a:ea typeface="Calibri"/>
                <a:cs typeface="Calibri"/>
                <a:sym typeface="Calibri"/>
              </a:rPr>
              <a:t>Ulna – Ulna, a forearm which runs from the elbow to the ‘</a:t>
            </a:r>
            <a:r>
              <a:rPr lang="en-IN" dirty="0" err="1" smtClean="0">
                <a:latin typeface="Calibri"/>
                <a:ea typeface="Calibri"/>
                <a:cs typeface="Calibri"/>
                <a:sym typeface="Calibri"/>
              </a:rPr>
              <a:t>pinky</a:t>
            </a:r>
            <a:r>
              <a:rPr lang="en-IN" dirty="0" smtClean="0">
                <a:latin typeface="Calibri"/>
                <a:ea typeface="Calibri"/>
                <a:cs typeface="Calibri"/>
                <a:sym typeface="Calibri"/>
              </a:rPr>
              <a:t>’ side of the elbow</a:t>
            </a:r>
            <a:r>
              <a:rPr lang="en-IN" dirty="0" smtClean="0">
                <a:latin typeface="Calibri"/>
                <a:ea typeface="Calibri"/>
                <a:cs typeface="Calibri"/>
                <a:sym typeface="Calibri"/>
              </a:rPr>
              <a:t>.</a:t>
            </a:r>
          </a:p>
          <a:p>
            <a:pPr marL="85725" lvl="0" indent="95250">
              <a:buSzPts val="1400"/>
              <a:buFont typeface="Arial" pitchFamily="34" charset="0"/>
              <a:buChar char="•"/>
            </a:pPr>
            <a:r>
              <a:rPr lang="en-IN" dirty="0" smtClean="0">
                <a:latin typeface="Calibri"/>
                <a:ea typeface="Calibri"/>
                <a:cs typeface="Calibri"/>
                <a:sym typeface="Calibri"/>
              </a:rPr>
              <a:t>Carpals – Carpals are a set of 8 irregularly shaped bones located in the wrist area.</a:t>
            </a:r>
          </a:p>
          <a:p>
            <a:pPr marL="85725" lvl="0" indent="95250">
              <a:buSzPts val="1400"/>
              <a:buFont typeface="Arial" pitchFamily="34" charset="0"/>
              <a:buChar char="•"/>
            </a:pPr>
            <a:r>
              <a:rPr lang="en-IN" dirty="0" smtClean="0">
                <a:latin typeface="Calibri"/>
                <a:ea typeface="Calibri"/>
                <a:cs typeface="Calibri"/>
                <a:sym typeface="Calibri"/>
              </a:rPr>
              <a:t>Metacarpals – Metacarpals are bones which are related to each digit, there are 5 metacarpal bones.</a:t>
            </a:r>
          </a:p>
          <a:p>
            <a:pPr marL="85725" lvl="0" indent="95250">
              <a:buSzPts val="1400"/>
              <a:buFont typeface="Arial" pitchFamily="34" charset="0"/>
              <a:buChar char="•"/>
            </a:pPr>
            <a:r>
              <a:rPr lang="en-IN" dirty="0" smtClean="0">
                <a:latin typeface="Calibri"/>
                <a:ea typeface="Calibri"/>
                <a:cs typeface="Calibri"/>
                <a:sym typeface="Calibri"/>
              </a:rPr>
              <a:t>Phalanges – Phalanges are the bones of the fingers. There are 3 phalanges in each finger, except, for the thumb which has two phalanges only</a:t>
            </a:r>
            <a:r>
              <a:rPr lang="en-IN" dirty="0" smtClean="0">
                <a:latin typeface="Calibri"/>
                <a:ea typeface="Calibri"/>
                <a:cs typeface="Calibri"/>
                <a:sym typeface="Calibri"/>
              </a:rPr>
              <a:t>.</a:t>
            </a:r>
            <a:endParaRPr lang="en-IN" dirty="0" smtClean="0">
              <a:latin typeface="Calibri"/>
              <a:ea typeface="Calibri"/>
              <a:cs typeface="Calibri"/>
              <a:sym typeface="Calibri"/>
            </a:endParaRPr>
          </a:p>
        </p:txBody>
      </p:sp>
      <p:pic>
        <p:nvPicPr>
          <p:cNvPr id="5" name="Picture 4"/>
          <p:cNvPicPr/>
          <p:nvPr/>
        </p:nvPicPr>
        <p:blipFill>
          <a:blip r:embed="rId4"/>
          <a:srcRect l="20093"/>
          <a:stretch>
            <a:fillRect/>
          </a:stretch>
        </p:blipFill>
        <p:spPr bwMode="auto">
          <a:xfrm>
            <a:off x="7239000" y="647699"/>
            <a:ext cx="162877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smtClean="0">
                <a:solidFill>
                  <a:srgbClr val="FF0000"/>
                </a:solidFill>
              </a:rPr>
              <a:t>Hind limb</a:t>
            </a: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63150" y="970975"/>
            <a:ext cx="6690100" cy="2889600"/>
          </a:xfrm>
          <a:prstGeom prst="rect">
            <a:avLst/>
          </a:prstGeom>
          <a:noFill/>
          <a:ln>
            <a:noFill/>
          </a:ln>
        </p:spPr>
        <p:txBody>
          <a:bodyPr spcFirstLastPara="1" wrap="square" lIns="91425" tIns="91425" rIns="91425" bIns="91425" anchor="t" anchorCtr="0">
            <a:noAutofit/>
          </a:bodyPr>
          <a:lstStyle/>
          <a:p>
            <a:pPr lvl="0">
              <a:buSzPts val="1400"/>
              <a:buFont typeface="Arial" pitchFamily="34" charset="0"/>
              <a:buChar char="•"/>
            </a:pPr>
            <a:r>
              <a:rPr lang="en-IN" dirty="0" smtClean="0">
                <a:latin typeface="Calibri"/>
                <a:ea typeface="Calibri"/>
                <a:cs typeface="Calibri"/>
                <a:sym typeface="Calibri"/>
              </a:rPr>
              <a:t>The bones of the legs and thighs are part of the appendicular skeletal system which supports the muscles of the lower limbs. These muscles help in walking, running, standing and jumping. These bones should be strong enough in order to support the body’s </a:t>
            </a:r>
            <a:r>
              <a:rPr lang="en-IN" dirty="0" smtClean="0">
                <a:latin typeface="Calibri"/>
                <a:ea typeface="Calibri"/>
                <a:cs typeface="Calibri"/>
                <a:sym typeface="Calibri"/>
              </a:rPr>
              <a:t>weight.</a:t>
            </a:r>
            <a:endParaRPr lang="en-IN" b="1" dirty="0" smtClean="0">
              <a:latin typeface="Calibri"/>
              <a:ea typeface="Calibri"/>
              <a:cs typeface="Calibri"/>
              <a:sym typeface="Calibri"/>
            </a:endParaRPr>
          </a:p>
          <a:p>
            <a:pPr lvl="0">
              <a:buSzPts val="1400"/>
              <a:buFont typeface="Arial" pitchFamily="34" charset="0"/>
              <a:buChar char="•"/>
            </a:pPr>
            <a:r>
              <a:rPr lang="en-IN" b="1" dirty="0" err="1" smtClean="0">
                <a:latin typeface="Calibri"/>
                <a:ea typeface="Calibri"/>
                <a:cs typeface="Calibri"/>
                <a:sym typeface="Calibri"/>
              </a:rPr>
              <a:t>Hindlimb</a:t>
            </a:r>
            <a:r>
              <a:rPr lang="en-IN" b="1" dirty="0" smtClean="0">
                <a:latin typeface="Calibri"/>
                <a:ea typeface="Calibri"/>
                <a:cs typeface="Calibri"/>
                <a:sym typeface="Calibri"/>
              </a:rPr>
              <a:t>-</a:t>
            </a:r>
            <a:r>
              <a:rPr lang="en-IN" dirty="0" smtClean="0">
                <a:latin typeface="Calibri"/>
                <a:ea typeface="Calibri"/>
                <a:cs typeface="Calibri"/>
                <a:sym typeface="Calibri"/>
              </a:rPr>
              <a:t> </a:t>
            </a:r>
            <a:r>
              <a:rPr lang="en-IN" dirty="0" smtClean="0">
                <a:latin typeface="Calibri"/>
                <a:ea typeface="Calibri"/>
                <a:cs typeface="Calibri"/>
                <a:sym typeface="Calibri"/>
              </a:rPr>
              <a:t>The bones of leg are Femur , tibia and fibula, </a:t>
            </a:r>
            <a:r>
              <a:rPr lang="en-IN" dirty="0" err="1" smtClean="0">
                <a:latin typeface="Calibri"/>
                <a:ea typeface="Calibri"/>
                <a:cs typeface="Calibri"/>
                <a:sym typeface="Calibri"/>
              </a:rPr>
              <a:t>tarsals</a:t>
            </a:r>
            <a:r>
              <a:rPr lang="en-IN" dirty="0" smtClean="0">
                <a:latin typeface="Calibri"/>
                <a:ea typeface="Calibri"/>
                <a:cs typeface="Calibri"/>
                <a:sym typeface="Calibri"/>
              </a:rPr>
              <a:t> (7), metatarsals (5) and phalanges (14) A cup shaped bone called patella cover the knee ventrally</a:t>
            </a:r>
            <a:r>
              <a:rPr lang="en-IN" dirty="0" smtClean="0">
                <a:latin typeface="Calibri"/>
                <a:ea typeface="Calibri"/>
                <a:cs typeface="Calibri"/>
                <a:sym typeface="Calibri"/>
              </a:rPr>
              <a:t>.</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The Femur or thigh bone is the largest and heaviest bone in the human body. </a:t>
            </a:r>
          </a:p>
          <a:p>
            <a:pPr lvl="0">
              <a:buSzPts val="1400"/>
              <a:buFont typeface="Arial" pitchFamily="34" charset="0"/>
              <a:buChar char="•"/>
            </a:pPr>
            <a:r>
              <a:rPr lang="en-IN" dirty="0" smtClean="0">
                <a:latin typeface="Calibri"/>
                <a:ea typeface="Calibri"/>
                <a:cs typeface="Calibri"/>
                <a:sym typeface="Calibri"/>
              </a:rPr>
              <a:t>The Tibia and Fibula are the two long bones in the lower leg. They are two separate bones but are closely linked at the knee and the ankle.</a:t>
            </a:r>
          </a:p>
          <a:p>
            <a:pPr lvl="0">
              <a:buSzPts val="1400"/>
              <a:buFont typeface="Arial" pitchFamily="34" charset="0"/>
              <a:buChar char="•"/>
            </a:pPr>
            <a:r>
              <a:rPr lang="en-IN" dirty="0" smtClean="0">
                <a:latin typeface="Calibri"/>
                <a:ea typeface="Calibri"/>
                <a:cs typeface="Calibri"/>
                <a:sym typeface="Calibri"/>
              </a:rPr>
              <a:t>The top of Tibia connects to the knee joint and bottom connects to the ankle joint. Although Tibia carries all the body weight, it needs the support of Fibula.</a:t>
            </a:r>
          </a:p>
          <a:p>
            <a:pPr lvl="0">
              <a:buSzPts val="1400"/>
              <a:buFont typeface="Arial" pitchFamily="34" charset="0"/>
              <a:buChar char="•"/>
            </a:pPr>
            <a:r>
              <a:rPr lang="en-IN" dirty="0" smtClean="0">
                <a:latin typeface="Calibri"/>
                <a:ea typeface="Calibri"/>
                <a:cs typeface="Calibri"/>
                <a:sym typeface="Calibri"/>
              </a:rPr>
              <a:t>The </a:t>
            </a:r>
            <a:r>
              <a:rPr lang="en-IN" dirty="0" smtClean="0">
                <a:latin typeface="Calibri"/>
                <a:ea typeface="Calibri"/>
                <a:cs typeface="Calibri"/>
                <a:sym typeface="Calibri"/>
              </a:rPr>
              <a:t>foot is a firm platform which supports the weight of the body. It is formed of many bones such as the </a:t>
            </a:r>
            <a:r>
              <a:rPr lang="en-IN" dirty="0" err="1" smtClean="0">
                <a:latin typeface="Calibri"/>
                <a:ea typeface="Calibri"/>
                <a:cs typeface="Calibri"/>
                <a:sym typeface="Calibri"/>
              </a:rPr>
              <a:t>tarsals</a:t>
            </a:r>
            <a:r>
              <a:rPr lang="en-IN" dirty="0" smtClean="0">
                <a:latin typeface="Calibri"/>
                <a:ea typeface="Calibri"/>
                <a:cs typeface="Calibri"/>
                <a:sym typeface="Calibri"/>
              </a:rPr>
              <a:t>, metatarsals and phalanges.</a:t>
            </a:r>
          </a:p>
          <a:p>
            <a:pPr marL="342900" lvl="0" indent="-161925">
              <a:buSzPts val="1400"/>
              <a:buFont typeface="+mj-lt"/>
              <a:buAutoNum type="alphaLcPeriod"/>
            </a:pPr>
            <a:r>
              <a:rPr lang="en-IN" dirty="0" err="1" smtClean="0">
                <a:latin typeface="Calibri"/>
                <a:ea typeface="Calibri"/>
                <a:cs typeface="Calibri"/>
                <a:sym typeface="Calibri"/>
              </a:rPr>
              <a:t>Tarsals</a:t>
            </a:r>
            <a:r>
              <a:rPr lang="en-IN" dirty="0" smtClean="0">
                <a:latin typeface="Calibri"/>
                <a:ea typeface="Calibri"/>
                <a:cs typeface="Calibri"/>
                <a:sym typeface="Calibri"/>
              </a:rPr>
              <a:t> : </a:t>
            </a:r>
            <a:r>
              <a:rPr lang="en-IN" dirty="0" smtClean="0">
                <a:latin typeface="Calibri"/>
                <a:ea typeface="Calibri"/>
                <a:cs typeface="Calibri"/>
                <a:sym typeface="Calibri"/>
              </a:rPr>
              <a:t>A set of 8 irregular bones situated proximally in the foot in the ankle area.</a:t>
            </a:r>
          </a:p>
          <a:p>
            <a:pPr marL="342900" lvl="0" indent="-161925">
              <a:buSzPts val="1400"/>
              <a:buFont typeface="+mj-lt"/>
              <a:buAutoNum type="alphaLcPeriod"/>
            </a:pPr>
            <a:r>
              <a:rPr lang="en-IN" dirty="0" smtClean="0">
                <a:latin typeface="Calibri"/>
                <a:ea typeface="Calibri"/>
                <a:cs typeface="Calibri"/>
                <a:sym typeface="Calibri"/>
              </a:rPr>
              <a:t>Metatarsals: A set of 5 bones each one for a digit. These bones connect </a:t>
            </a:r>
            <a:r>
              <a:rPr lang="en-IN" dirty="0" err="1" smtClean="0">
                <a:latin typeface="Calibri"/>
                <a:ea typeface="Calibri"/>
                <a:cs typeface="Calibri"/>
                <a:sym typeface="Calibri"/>
              </a:rPr>
              <a:t>tarsals</a:t>
            </a:r>
            <a:r>
              <a:rPr lang="en-IN" dirty="0" smtClean="0">
                <a:latin typeface="Calibri"/>
                <a:ea typeface="Calibri"/>
                <a:cs typeface="Calibri"/>
                <a:sym typeface="Calibri"/>
              </a:rPr>
              <a:t> with the phalanges.</a:t>
            </a:r>
          </a:p>
          <a:p>
            <a:pPr marL="342900" lvl="0" indent="-161925">
              <a:buSzPts val="1400"/>
              <a:buFont typeface="+mj-lt"/>
              <a:buAutoNum type="alphaLcPeriod"/>
            </a:pPr>
            <a:r>
              <a:rPr lang="en-IN" dirty="0" smtClean="0">
                <a:latin typeface="Calibri"/>
                <a:ea typeface="Calibri"/>
                <a:cs typeface="Calibri"/>
                <a:sym typeface="Calibri"/>
              </a:rPr>
              <a:t>Phalanges: Each toe has 3 phalanges namely the proximal, intermediate and distal.</a:t>
            </a:r>
          </a:p>
          <a:p>
            <a:pPr lvl="0">
              <a:buSzPts val="1400"/>
              <a:buFont typeface="Arial" pitchFamily="34" charset="0"/>
              <a:buChar char="•"/>
            </a:pPr>
            <a:endParaRPr lang="en-IN" dirty="0" smtClean="0">
              <a:latin typeface="Calibri"/>
              <a:ea typeface="Calibri"/>
              <a:cs typeface="Calibri"/>
              <a:sym typeface="Calibri"/>
            </a:endParaRPr>
          </a:p>
        </p:txBody>
      </p:sp>
      <p:pic>
        <p:nvPicPr>
          <p:cNvPr id="7" name="Picture 6"/>
          <p:cNvPicPr/>
          <p:nvPr/>
        </p:nvPicPr>
        <p:blipFill>
          <a:blip r:embed="rId4"/>
          <a:srcRect l="-1156"/>
          <a:stretch>
            <a:fillRect/>
          </a:stretch>
        </p:blipFill>
        <p:spPr bwMode="auto">
          <a:xfrm>
            <a:off x="6953250" y="581025"/>
            <a:ext cx="20193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smtClean="0">
                <a:solidFill>
                  <a:srgbClr val="FF0000"/>
                </a:solidFill>
              </a:rPr>
              <a:t>Pectoral </a:t>
            </a:r>
            <a:r>
              <a:rPr lang="en-IN" sz="2200" b="1" dirty="0" smtClean="0">
                <a:solidFill>
                  <a:srgbClr val="FF0000"/>
                </a:solidFill>
              </a:rPr>
              <a:t>girdle</a:t>
            </a: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63150" y="1171000"/>
            <a:ext cx="4727950" cy="2889600"/>
          </a:xfrm>
          <a:prstGeom prst="rect">
            <a:avLst/>
          </a:prstGeom>
          <a:noFill/>
          <a:ln>
            <a:noFill/>
          </a:ln>
        </p:spPr>
        <p:txBody>
          <a:bodyPr spcFirstLastPara="1" wrap="square" lIns="91425" tIns="91425" rIns="91425" bIns="91425" anchor="t" anchorCtr="0">
            <a:noAutofit/>
          </a:bodyPr>
          <a:lstStyle/>
          <a:p>
            <a:pPr>
              <a:buSzPts val="1400"/>
              <a:buFont typeface="Arial" pitchFamily="34" charset="0"/>
              <a:buChar char="•"/>
            </a:pPr>
            <a:r>
              <a:rPr lang="en-IN" b="1" dirty="0" smtClean="0">
                <a:latin typeface="Calibri"/>
                <a:ea typeface="Calibri"/>
                <a:cs typeface="Calibri"/>
                <a:sym typeface="Calibri"/>
              </a:rPr>
              <a:t>Pectoral girdle- </a:t>
            </a:r>
            <a:endParaRPr lang="en-IN" b="1" dirty="0" smtClean="0">
              <a:latin typeface="Calibri"/>
              <a:ea typeface="Calibri"/>
              <a:cs typeface="Calibri"/>
              <a:sym typeface="Calibri"/>
            </a:endParaRPr>
          </a:p>
          <a:p>
            <a:pPr>
              <a:buSzPts val="1400"/>
              <a:buFont typeface="Arial" pitchFamily="34" charset="0"/>
              <a:buChar char="•"/>
            </a:pPr>
            <a:r>
              <a:rPr lang="en-IN" dirty="0" smtClean="0">
                <a:latin typeface="Calibri"/>
                <a:ea typeface="Calibri"/>
                <a:cs typeface="Calibri"/>
                <a:sym typeface="Calibri"/>
              </a:rPr>
              <a:t>It’s </a:t>
            </a:r>
            <a:r>
              <a:rPr lang="en-IN" dirty="0" smtClean="0">
                <a:latin typeface="Calibri"/>
                <a:ea typeface="Calibri"/>
                <a:cs typeface="Calibri"/>
                <a:sym typeface="Calibri"/>
              </a:rPr>
              <a:t>bones help in the articulation of the upper limbs with the axial skeleton. </a:t>
            </a:r>
            <a:endParaRPr lang="en-IN" dirty="0" smtClean="0">
              <a:latin typeface="Calibri"/>
              <a:ea typeface="Calibri"/>
              <a:cs typeface="Calibri"/>
              <a:sym typeface="Calibri"/>
            </a:endParaRPr>
          </a:p>
          <a:p>
            <a:pPr>
              <a:buSzPts val="1400"/>
              <a:buFont typeface="Arial" pitchFamily="34" charset="0"/>
              <a:buChar char="•"/>
            </a:pPr>
            <a:r>
              <a:rPr lang="en-IN" dirty="0" smtClean="0">
                <a:latin typeface="Calibri"/>
                <a:ea typeface="Calibri"/>
                <a:cs typeface="Calibri"/>
                <a:sym typeface="Calibri"/>
              </a:rPr>
              <a:t>Each </a:t>
            </a:r>
            <a:r>
              <a:rPr lang="en-IN" dirty="0" smtClean="0">
                <a:latin typeface="Calibri"/>
                <a:ea typeface="Calibri"/>
                <a:cs typeface="Calibri"/>
                <a:sym typeface="Calibri"/>
              </a:rPr>
              <a:t>of pectoral girdle is formed of two halves</a:t>
            </a:r>
            <a:r>
              <a:rPr lang="en-IN" dirty="0" smtClean="0">
                <a:latin typeface="Calibri"/>
                <a:ea typeface="Calibri"/>
                <a:cs typeface="Calibri"/>
                <a:sym typeface="Calibri"/>
              </a:rPr>
              <a:t>.</a:t>
            </a:r>
          </a:p>
          <a:p>
            <a:pPr>
              <a:buSzPts val="1400"/>
              <a:buFont typeface="Arial" pitchFamily="34" charset="0"/>
              <a:buChar char="•"/>
            </a:pPr>
            <a:r>
              <a:rPr lang="en-IN" dirty="0" smtClean="0">
                <a:latin typeface="Calibri"/>
                <a:ea typeface="Calibri"/>
                <a:cs typeface="Calibri"/>
                <a:sym typeface="Calibri"/>
              </a:rPr>
              <a:t> </a:t>
            </a:r>
            <a:r>
              <a:rPr lang="en-IN" dirty="0" smtClean="0">
                <a:latin typeface="Calibri"/>
                <a:ea typeface="Calibri"/>
                <a:cs typeface="Calibri"/>
                <a:sym typeface="Calibri"/>
              </a:rPr>
              <a:t>Each half of pectoral girdle consists of a clavicle and a scapula. </a:t>
            </a:r>
          </a:p>
        </p:txBody>
      </p:sp>
      <p:pic>
        <p:nvPicPr>
          <p:cNvPr id="10244" name="Picture 4" descr="Acromion process is part of"/>
          <p:cNvPicPr>
            <a:picLocks noChangeAspect="1" noChangeArrowheads="1"/>
          </p:cNvPicPr>
          <p:nvPr/>
        </p:nvPicPr>
        <p:blipFill>
          <a:blip r:embed="rId4"/>
          <a:srcRect/>
          <a:stretch>
            <a:fillRect/>
          </a:stretch>
        </p:blipFill>
        <p:spPr bwMode="auto">
          <a:xfrm>
            <a:off x="5060950" y="1000125"/>
            <a:ext cx="2968625" cy="2828925"/>
          </a:xfrm>
          <a:prstGeom prst="rect">
            <a:avLst/>
          </a:prstGeom>
          <a:noFill/>
        </p:spPr>
      </p:pic>
      <p:sp>
        <p:nvSpPr>
          <p:cNvPr id="7" name="TextBox 6"/>
          <p:cNvSpPr txBox="1"/>
          <p:nvPr/>
        </p:nvSpPr>
        <p:spPr>
          <a:xfrm>
            <a:off x="5600700" y="3952875"/>
            <a:ext cx="1409700" cy="261610"/>
          </a:xfrm>
          <a:prstGeom prst="rect">
            <a:avLst/>
          </a:prstGeom>
          <a:noFill/>
        </p:spPr>
        <p:txBody>
          <a:bodyPr wrap="square" rtlCol="0">
            <a:spAutoFit/>
          </a:bodyPr>
          <a:lstStyle/>
          <a:p>
            <a:r>
              <a:rPr lang="en-IN" sz="1100" b="1" dirty="0" smtClean="0"/>
              <a:t>Pectoral girdle</a:t>
            </a:r>
            <a:endParaRPr lang="en-IN" sz="11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smtClean="0">
                <a:solidFill>
                  <a:srgbClr val="FF0000"/>
                </a:solidFill>
              </a:rPr>
              <a:t>Pelvic girdle</a:t>
            </a: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25050" y="828099"/>
            <a:ext cx="4727950" cy="3334325"/>
          </a:xfrm>
          <a:prstGeom prst="rect">
            <a:avLst/>
          </a:prstGeom>
          <a:noFill/>
          <a:ln>
            <a:noFill/>
          </a:ln>
        </p:spPr>
        <p:txBody>
          <a:bodyPr spcFirstLastPara="1" wrap="square" lIns="91425" tIns="91425" rIns="91425" bIns="91425" anchor="t" anchorCtr="0">
            <a:noAutofit/>
          </a:bodyPr>
          <a:lstStyle/>
          <a:p>
            <a:pPr lvl="0">
              <a:buSzPts val="1400"/>
              <a:buFont typeface="Arial" pitchFamily="34" charset="0"/>
              <a:buChar char="•"/>
            </a:pPr>
            <a:r>
              <a:rPr lang="en-IN" b="1" dirty="0" smtClean="0">
                <a:latin typeface="Calibri"/>
                <a:ea typeface="Calibri"/>
                <a:cs typeface="Calibri"/>
                <a:sym typeface="Calibri"/>
              </a:rPr>
              <a:t>Pelvic </a:t>
            </a:r>
            <a:r>
              <a:rPr lang="en-IN" b="1" dirty="0" smtClean="0">
                <a:latin typeface="Calibri"/>
                <a:ea typeface="Calibri"/>
                <a:cs typeface="Calibri"/>
                <a:sym typeface="Calibri"/>
              </a:rPr>
              <a:t>girdle- </a:t>
            </a:r>
            <a:r>
              <a:rPr lang="en-IN" dirty="0" smtClean="0">
                <a:latin typeface="Calibri"/>
                <a:ea typeface="Calibri"/>
                <a:cs typeface="Calibri"/>
                <a:sym typeface="Calibri"/>
              </a:rPr>
              <a:t>It consists of two coxal bones.  Each coxal bone is formed by the fusion of three bones – </a:t>
            </a:r>
            <a:r>
              <a:rPr lang="en-IN" dirty="0" err="1" smtClean="0">
                <a:latin typeface="Calibri"/>
                <a:ea typeface="Calibri"/>
                <a:cs typeface="Calibri"/>
                <a:sym typeface="Calibri"/>
              </a:rPr>
              <a:t>ilium</a:t>
            </a:r>
            <a:r>
              <a:rPr lang="en-IN" dirty="0" smtClean="0">
                <a:latin typeface="Calibri"/>
                <a:ea typeface="Calibri"/>
                <a:cs typeface="Calibri"/>
                <a:sym typeface="Calibri"/>
              </a:rPr>
              <a:t> , </a:t>
            </a:r>
            <a:r>
              <a:rPr lang="en-IN" dirty="0" smtClean="0">
                <a:latin typeface="Calibri"/>
                <a:ea typeface="Calibri"/>
                <a:cs typeface="Calibri"/>
                <a:sym typeface="Calibri"/>
              </a:rPr>
              <a:t>ischium and pubis. At the point of fusion of the above bones is a cavity called acetabulum to which the thigh bone articulates. The two halves of the pelvic girdle meet ventrally to form the pubic symphysis containing fibrous cartilage</a:t>
            </a:r>
            <a:r>
              <a:rPr lang="en-IN" dirty="0" smtClean="0">
                <a:latin typeface="Calibri"/>
                <a:ea typeface="Calibri"/>
                <a:cs typeface="Calibri"/>
                <a:sym typeface="Calibri"/>
              </a:rPr>
              <a:t>.</a:t>
            </a:r>
          </a:p>
          <a:p>
            <a:pPr lvl="0">
              <a:buSzPts val="1400"/>
            </a:pPr>
            <a:endParaRPr lang="en-IN" dirty="0" smtClean="0">
              <a:latin typeface="Calibri"/>
              <a:ea typeface="Calibri"/>
              <a:cs typeface="Calibri"/>
              <a:sym typeface="Calibri"/>
            </a:endParaRPr>
          </a:p>
          <a:p>
            <a:pPr lvl="0">
              <a:buSzPts val="1400"/>
              <a:buFont typeface="Arial" pitchFamily="34" charset="0"/>
              <a:buChar char="•"/>
            </a:pPr>
            <a:r>
              <a:rPr lang="en-IN" b="1" dirty="0" smtClean="0">
                <a:latin typeface="Calibri"/>
                <a:ea typeface="Calibri"/>
                <a:cs typeface="Calibri"/>
                <a:sym typeface="Calibri"/>
              </a:rPr>
              <a:t>Functions of Pelvic Girdle</a:t>
            </a:r>
          </a:p>
          <a:p>
            <a:pPr marL="266700" lvl="0" indent="-85725">
              <a:buSzPts val="1400"/>
              <a:buFont typeface="Arial" pitchFamily="34" charset="0"/>
              <a:buChar char="•"/>
            </a:pPr>
            <a:r>
              <a:rPr lang="en-IN" dirty="0" smtClean="0">
                <a:latin typeface="Calibri"/>
                <a:ea typeface="Calibri"/>
                <a:cs typeface="Calibri"/>
                <a:sym typeface="Calibri"/>
              </a:rPr>
              <a:t>It transfers the weight of the body from the axial skeleton to the appendicular components, especially during the movement.</a:t>
            </a:r>
          </a:p>
          <a:p>
            <a:pPr marL="266700" lvl="0" indent="-85725">
              <a:buSzPts val="1400"/>
              <a:buFont typeface="Arial" pitchFamily="34" charset="0"/>
              <a:buChar char="•"/>
            </a:pPr>
            <a:r>
              <a:rPr lang="en-IN" dirty="0" smtClean="0">
                <a:latin typeface="Calibri"/>
                <a:ea typeface="Calibri"/>
                <a:cs typeface="Calibri"/>
                <a:sym typeface="Calibri"/>
              </a:rPr>
              <a:t>Provides attachment from a number of muscles and ligaments enabling movement</a:t>
            </a:r>
            <a:r>
              <a:rPr lang="en-IN" dirty="0" smtClean="0">
                <a:latin typeface="Calibri"/>
                <a:ea typeface="Calibri"/>
                <a:cs typeface="Calibri"/>
                <a:sym typeface="Calibri"/>
              </a:rPr>
              <a:t>.</a:t>
            </a:r>
            <a:endParaRPr lang="en-IN" dirty="0" smtClean="0">
              <a:latin typeface="Calibri"/>
              <a:ea typeface="Calibri"/>
              <a:cs typeface="Calibri"/>
              <a:sym typeface="Calibri"/>
            </a:endParaRPr>
          </a:p>
        </p:txBody>
      </p:sp>
      <p:pic>
        <p:nvPicPr>
          <p:cNvPr id="10242" name="Picture 2" descr="What is pelvic girdle pain? - HSE.ie"/>
          <p:cNvPicPr>
            <a:picLocks noChangeAspect="1" noChangeArrowheads="1"/>
          </p:cNvPicPr>
          <p:nvPr/>
        </p:nvPicPr>
        <p:blipFill>
          <a:blip r:embed="rId4"/>
          <a:srcRect/>
          <a:stretch>
            <a:fillRect/>
          </a:stretch>
        </p:blipFill>
        <p:spPr bwMode="auto">
          <a:xfrm>
            <a:off x="5019674" y="647699"/>
            <a:ext cx="3686175" cy="353377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smtClean="0">
                <a:solidFill>
                  <a:srgbClr val="FF0000"/>
                </a:solidFill>
              </a:rPr>
              <a:t>Skeletal </a:t>
            </a:r>
            <a:r>
              <a:rPr lang="en-IN" sz="2200" b="1" dirty="0" smtClean="0">
                <a:solidFill>
                  <a:srgbClr val="FF0000"/>
                </a:solidFill>
              </a:rPr>
              <a:t>system</a:t>
            </a: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82006" y="1111129"/>
            <a:ext cx="4812508" cy="2889600"/>
          </a:xfrm>
          <a:prstGeom prst="rect">
            <a:avLst/>
          </a:prstGeom>
          <a:noFill/>
          <a:ln>
            <a:noFill/>
          </a:ln>
        </p:spPr>
        <p:txBody>
          <a:bodyPr spcFirstLastPara="1" wrap="square" lIns="91425" tIns="91425" rIns="91425" bIns="91425" anchor="t" anchorCtr="0">
            <a:noAutofit/>
          </a:bodyPr>
          <a:lstStyle/>
          <a:p>
            <a:pPr lvl="0">
              <a:buSzPts val="1400"/>
              <a:buFont typeface="Arial" pitchFamily="34" charset="0"/>
              <a:buChar char="•"/>
            </a:pPr>
            <a:r>
              <a:rPr lang="en-IN" dirty="0" smtClean="0">
                <a:latin typeface="Calibri"/>
                <a:ea typeface="Calibri"/>
                <a:cs typeface="Calibri"/>
                <a:sym typeface="Calibri"/>
              </a:rPr>
              <a:t>Skeletal system consists </a:t>
            </a:r>
            <a:r>
              <a:rPr lang="en-IN" dirty="0" smtClean="0">
                <a:latin typeface="Calibri"/>
                <a:ea typeface="Calibri"/>
                <a:cs typeface="Calibri"/>
                <a:sym typeface="Calibri"/>
              </a:rPr>
              <a:t>of a framework of bone and a few cartilages. </a:t>
            </a:r>
          </a:p>
          <a:p>
            <a:pPr lvl="0">
              <a:buSzPts val="1400"/>
              <a:buFont typeface="Arial" pitchFamily="34" charset="0"/>
              <a:buChar char="•"/>
            </a:pPr>
            <a:r>
              <a:rPr lang="en-IN" dirty="0" smtClean="0">
                <a:latin typeface="Calibri"/>
                <a:ea typeface="Calibri"/>
                <a:cs typeface="Calibri"/>
                <a:sym typeface="Calibri"/>
              </a:rPr>
              <a:t>Bone and cartilage are specialised connective tissues. </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The </a:t>
            </a:r>
            <a:r>
              <a:rPr lang="en-IN" dirty="0" smtClean="0">
                <a:latin typeface="Calibri"/>
                <a:ea typeface="Calibri"/>
                <a:cs typeface="Calibri"/>
                <a:sym typeface="Calibri"/>
              </a:rPr>
              <a:t>former has a very hard matrix due </a:t>
            </a:r>
            <a:r>
              <a:rPr lang="en-IN" dirty="0" smtClean="0">
                <a:latin typeface="Calibri"/>
                <a:ea typeface="Calibri"/>
                <a:cs typeface="Calibri"/>
                <a:sym typeface="Calibri"/>
              </a:rPr>
              <a:t>the </a:t>
            </a:r>
            <a:r>
              <a:rPr lang="en-IN" dirty="0" smtClean="0">
                <a:latin typeface="Calibri"/>
                <a:ea typeface="Calibri"/>
                <a:cs typeface="Calibri"/>
                <a:sym typeface="Calibri"/>
              </a:rPr>
              <a:t>calcium salts in it and the latter has slightly </a:t>
            </a:r>
            <a:r>
              <a:rPr lang="en-IN" dirty="0" smtClean="0">
                <a:latin typeface="Calibri"/>
                <a:ea typeface="Calibri"/>
                <a:cs typeface="Calibri"/>
                <a:sym typeface="Calibri"/>
              </a:rPr>
              <a:t>pliable </a:t>
            </a:r>
            <a:r>
              <a:rPr lang="en-IN" dirty="0" smtClean="0">
                <a:latin typeface="Calibri"/>
                <a:ea typeface="Calibri"/>
                <a:cs typeface="Calibri"/>
                <a:sym typeface="Calibri"/>
              </a:rPr>
              <a:t>matrix due to </a:t>
            </a:r>
            <a:r>
              <a:rPr lang="en-IN" dirty="0" err="1" smtClean="0">
                <a:latin typeface="Calibri"/>
                <a:ea typeface="Calibri"/>
                <a:cs typeface="Calibri"/>
                <a:sym typeface="Calibri"/>
              </a:rPr>
              <a:t>chondroitin</a:t>
            </a:r>
            <a:r>
              <a:rPr lang="en-IN" dirty="0" smtClean="0">
                <a:latin typeface="Calibri"/>
                <a:ea typeface="Calibri"/>
                <a:cs typeface="Calibri"/>
                <a:sym typeface="Calibri"/>
              </a:rPr>
              <a:t> </a:t>
            </a:r>
            <a:r>
              <a:rPr lang="en-IN" dirty="0" smtClean="0">
                <a:latin typeface="Calibri"/>
                <a:ea typeface="Calibri"/>
                <a:cs typeface="Calibri"/>
                <a:sym typeface="Calibri"/>
              </a:rPr>
              <a:t>salts.</a:t>
            </a:r>
          </a:p>
          <a:p>
            <a:pPr lvl="0">
              <a:buSzPts val="1400"/>
              <a:buFont typeface="Arial" pitchFamily="34" charset="0"/>
              <a:buChar char="•"/>
            </a:pPr>
            <a:r>
              <a:rPr lang="en-IN" dirty="0" smtClean="0">
                <a:latin typeface="Calibri"/>
                <a:ea typeface="Calibri"/>
                <a:cs typeface="Calibri"/>
                <a:sym typeface="Calibri"/>
              </a:rPr>
              <a:t>In </a:t>
            </a:r>
            <a:r>
              <a:rPr lang="en-IN" dirty="0" smtClean="0">
                <a:latin typeface="Calibri"/>
                <a:ea typeface="Calibri"/>
                <a:cs typeface="Calibri"/>
                <a:sym typeface="Calibri"/>
              </a:rPr>
              <a:t>human being: this system is made up of 206 bones and a </a:t>
            </a:r>
            <a:r>
              <a:rPr lang="en-IN" dirty="0" smtClean="0">
                <a:latin typeface="Calibri"/>
                <a:ea typeface="Calibri"/>
                <a:cs typeface="Calibri"/>
                <a:sym typeface="Calibri"/>
              </a:rPr>
              <a:t>few </a:t>
            </a:r>
            <a:r>
              <a:rPr lang="en-IN" dirty="0" smtClean="0">
                <a:latin typeface="Calibri"/>
                <a:ea typeface="Calibri"/>
                <a:cs typeface="Calibri"/>
                <a:sym typeface="Calibri"/>
              </a:rPr>
              <a:t>cartilages</a:t>
            </a:r>
            <a:r>
              <a:rPr lang="en-IN" dirty="0" smtClean="0">
                <a:latin typeface="Calibri"/>
                <a:ea typeface="Calibri"/>
                <a:cs typeface="Calibri"/>
                <a:sym typeface="Calibri"/>
              </a:rPr>
              <a:t>.</a:t>
            </a:r>
          </a:p>
          <a:p>
            <a:pPr lvl="0">
              <a:buSzPts val="1400"/>
              <a:buFont typeface="Arial" pitchFamily="34" charset="0"/>
              <a:buChar char="•"/>
            </a:pPr>
            <a:r>
              <a:rPr lang="en-IN" dirty="0" smtClean="0">
                <a:latin typeface="Calibri"/>
                <a:ea typeface="Calibri"/>
                <a:cs typeface="Calibri"/>
                <a:sym typeface="Calibri"/>
              </a:rPr>
              <a:t>It </a:t>
            </a:r>
            <a:r>
              <a:rPr lang="en-IN" dirty="0" smtClean="0">
                <a:latin typeface="Calibri"/>
                <a:ea typeface="Calibri"/>
                <a:cs typeface="Calibri"/>
                <a:sym typeface="Calibri"/>
              </a:rPr>
              <a:t>is grouped into two principal division the axial and the appendicular skeleton. </a:t>
            </a:r>
          </a:p>
        </p:txBody>
      </p:sp>
      <p:pic>
        <p:nvPicPr>
          <p:cNvPr id="24578" name="Picture 2" descr="Skeleton - Structure and Function Mini-Poster"/>
          <p:cNvPicPr>
            <a:picLocks noChangeAspect="1" noChangeArrowheads="1"/>
          </p:cNvPicPr>
          <p:nvPr/>
        </p:nvPicPr>
        <p:blipFill>
          <a:blip r:embed="rId4"/>
          <a:srcRect/>
          <a:stretch>
            <a:fillRect/>
          </a:stretch>
        </p:blipFill>
        <p:spPr bwMode="auto">
          <a:xfrm>
            <a:off x="4861249" y="410547"/>
            <a:ext cx="3374196" cy="450195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Locomotion and Movement : Chapter Notes - Class 11 Biology ..."/>
          <p:cNvPicPr>
            <a:picLocks noChangeAspect="1" noChangeArrowheads="1"/>
          </p:cNvPicPr>
          <p:nvPr/>
        </p:nvPicPr>
        <p:blipFill>
          <a:blip r:embed="rId2"/>
          <a:srcRect/>
          <a:stretch>
            <a:fillRect/>
          </a:stretch>
        </p:blipFill>
        <p:spPr bwMode="auto">
          <a:xfrm>
            <a:off x="1884784" y="283028"/>
            <a:ext cx="5542383" cy="465286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smtClean="0">
                <a:solidFill>
                  <a:srgbClr val="FF0000"/>
                </a:solidFill>
              </a:rPr>
              <a:t>Axial skeletal </a:t>
            </a:r>
            <a:r>
              <a:rPr lang="en-IN" sz="2200" b="1" dirty="0" smtClean="0">
                <a:solidFill>
                  <a:srgbClr val="FF0000"/>
                </a:solidFill>
              </a:rPr>
              <a:t>system</a:t>
            </a: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54014" y="1167111"/>
            <a:ext cx="7677006" cy="2889600"/>
          </a:xfrm>
          <a:prstGeom prst="rect">
            <a:avLst/>
          </a:prstGeom>
          <a:noFill/>
          <a:ln>
            <a:noFill/>
          </a:ln>
        </p:spPr>
        <p:txBody>
          <a:bodyPr spcFirstLastPara="1" wrap="square" lIns="91425" tIns="91425" rIns="91425" bIns="91425" anchor="t" anchorCtr="0">
            <a:noAutofit/>
          </a:bodyPr>
          <a:lstStyle/>
          <a:p>
            <a:pPr lvl="0">
              <a:buSzPts val="1400"/>
              <a:buFont typeface="Arial" pitchFamily="34" charset="0"/>
              <a:buChar char="•"/>
            </a:pPr>
            <a:r>
              <a:rPr lang="en-IN" dirty="0" smtClean="0">
                <a:latin typeface="Calibri"/>
                <a:ea typeface="Calibri"/>
                <a:cs typeface="Calibri"/>
                <a:sym typeface="Calibri"/>
              </a:rPr>
              <a:t> In </a:t>
            </a:r>
            <a:r>
              <a:rPr lang="en-IN" dirty="0" smtClean="0">
                <a:latin typeface="Calibri"/>
                <a:ea typeface="Calibri"/>
                <a:cs typeface="Calibri"/>
                <a:sym typeface="Calibri"/>
              </a:rPr>
              <a:t>human being it is consisted of 80 bones distributed along the main axis of </a:t>
            </a:r>
            <a:r>
              <a:rPr lang="en-IN" dirty="0" smtClean="0">
                <a:latin typeface="Calibri"/>
                <a:ea typeface="Calibri"/>
                <a:cs typeface="Calibri"/>
                <a:sym typeface="Calibri"/>
              </a:rPr>
              <a:t>the body</a:t>
            </a:r>
            <a:r>
              <a:rPr lang="en-IN" dirty="0" smtClean="0">
                <a:latin typeface="Calibri"/>
                <a:ea typeface="Calibri"/>
                <a:cs typeface="Calibri"/>
                <a:sym typeface="Calibri"/>
              </a:rPr>
              <a:t>. </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The </a:t>
            </a:r>
            <a:r>
              <a:rPr lang="en-IN" dirty="0" smtClean="0">
                <a:latin typeface="Calibri"/>
                <a:ea typeface="Calibri"/>
                <a:cs typeface="Calibri"/>
                <a:sym typeface="Calibri"/>
              </a:rPr>
              <a:t>skull, vertebral column, sternum and ribs constitute axial skeleton. </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Skull </a:t>
            </a:r>
            <a:r>
              <a:rPr lang="en-IN" dirty="0" smtClean="0">
                <a:latin typeface="Calibri"/>
                <a:ea typeface="Calibri"/>
                <a:cs typeface="Calibri"/>
                <a:sym typeface="Calibri"/>
              </a:rPr>
              <a:t>Bone – It includes 8 cranial bones, 14 facial bones, 6 auditory </a:t>
            </a:r>
            <a:r>
              <a:rPr lang="en-IN" dirty="0" err="1" smtClean="0">
                <a:latin typeface="Calibri"/>
                <a:ea typeface="Calibri"/>
                <a:cs typeface="Calibri"/>
                <a:sym typeface="Calibri"/>
              </a:rPr>
              <a:t>ossicles</a:t>
            </a:r>
            <a:r>
              <a:rPr lang="en-IN" dirty="0" smtClean="0">
                <a:latin typeface="Calibri"/>
                <a:ea typeface="Calibri"/>
                <a:cs typeface="Calibri"/>
                <a:sym typeface="Calibri"/>
              </a:rPr>
              <a:t>, and the Hyoid Bone</a:t>
            </a:r>
          </a:p>
          <a:p>
            <a:pPr lvl="0">
              <a:buSzPts val="1400"/>
              <a:buFont typeface="Arial" pitchFamily="34" charset="0"/>
              <a:buChar char="•"/>
            </a:pPr>
            <a:r>
              <a:rPr lang="en-IN" dirty="0" smtClean="0">
                <a:latin typeface="Calibri"/>
                <a:ea typeface="Calibri"/>
                <a:cs typeface="Calibri"/>
                <a:sym typeface="Calibri"/>
              </a:rPr>
              <a:t>The bone of the Thoracic Cage – It includes 25 bones of the thorax- a breastbone and 24 ribs.</a:t>
            </a:r>
          </a:p>
          <a:p>
            <a:pPr lvl="0">
              <a:buSzPts val="1400"/>
              <a:buFont typeface="Arial" pitchFamily="34" charset="0"/>
              <a:buChar char="•"/>
            </a:pPr>
            <a:r>
              <a:rPr lang="en-IN" dirty="0" smtClean="0">
                <a:latin typeface="Calibri"/>
                <a:ea typeface="Calibri"/>
                <a:cs typeface="Calibri"/>
                <a:sym typeface="Calibri"/>
              </a:rPr>
              <a:t>The bone of the Vertebral column- It includes 24 vertebrae bones, the sacrum bone, and the coccyx bone.</a:t>
            </a:r>
          </a:p>
          <a:p>
            <a:pPr lvl="0">
              <a:buSzPts val="1400"/>
              <a:buFont typeface="Arial" pitchFamily="34" charset="0"/>
              <a:buChar char="•"/>
            </a:pPr>
            <a:endParaRPr lang="en-IN" dirty="0" smtClean="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smtClean="0">
                <a:solidFill>
                  <a:srgbClr val="FF0000"/>
                </a:solidFill>
              </a:rPr>
              <a:t>The Skull</a:t>
            </a:r>
          </a:p>
        </p:txBody>
      </p:sp>
      <p:sp>
        <p:nvSpPr>
          <p:cNvPr id="64" name="Google Shape;64;p14"/>
          <p:cNvSpPr txBox="1"/>
          <p:nvPr/>
        </p:nvSpPr>
        <p:spPr>
          <a:xfrm>
            <a:off x="254015" y="803217"/>
            <a:ext cx="3823464" cy="2889600"/>
          </a:xfrm>
          <a:prstGeom prst="rect">
            <a:avLst/>
          </a:prstGeom>
          <a:noFill/>
          <a:ln>
            <a:noFill/>
          </a:ln>
        </p:spPr>
        <p:txBody>
          <a:bodyPr spcFirstLastPara="1" wrap="square" lIns="91425" tIns="91425" rIns="91425" bIns="91425" anchor="t" anchorCtr="0">
            <a:noAutofit/>
          </a:bodyPr>
          <a:lstStyle/>
          <a:p>
            <a:pPr lvl="0">
              <a:buSzPts val="1400"/>
            </a:pPr>
            <a:r>
              <a:rPr lang="en-IN" b="1" dirty="0" smtClean="0">
                <a:latin typeface="Calibri"/>
                <a:ea typeface="Calibri"/>
                <a:cs typeface="Calibri"/>
                <a:sym typeface="Calibri"/>
              </a:rPr>
              <a:t>The Skull</a:t>
            </a:r>
          </a:p>
          <a:p>
            <a:pPr lvl="0">
              <a:buSzPts val="1400"/>
              <a:buFont typeface="Arial" pitchFamily="34" charset="0"/>
              <a:buChar char="•"/>
            </a:pPr>
            <a:r>
              <a:rPr lang="en-IN" b="1" dirty="0" smtClean="0">
                <a:latin typeface="Calibri"/>
                <a:ea typeface="Calibri"/>
                <a:cs typeface="Calibri"/>
                <a:sym typeface="Calibri"/>
              </a:rPr>
              <a:t> </a:t>
            </a:r>
            <a:r>
              <a:rPr lang="en-IN" dirty="0" smtClean="0">
                <a:latin typeface="Calibri"/>
                <a:ea typeface="Calibri"/>
                <a:cs typeface="Calibri"/>
                <a:sym typeface="Calibri"/>
              </a:rPr>
              <a:t>It is consisted of two sets of bones – cranial and facial </a:t>
            </a:r>
            <a:r>
              <a:rPr lang="en-IN" dirty="0" smtClean="0">
                <a:latin typeface="Calibri"/>
                <a:ea typeface="Calibri"/>
                <a:cs typeface="Calibri"/>
                <a:sym typeface="Calibri"/>
              </a:rPr>
              <a:t>bones.</a:t>
            </a:r>
          </a:p>
          <a:p>
            <a:pPr lvl="0">
              <a:buSzPts val="1400"/>
              <a:buFont typeface="Arial" pitchFamily="34" charset="0"/>
              <a:buChar char="•"/>
            </a:pPr>
            <a:r>
              <a:rPr lang="en-IN" b="1" dirty="0" smtClean="0">
                <a:latin typeface="Calibri"/>
                <a:ea typeface="Calibri"/>
                <a:cs typeface="Calibri"/>
                <a:sym typeface="Calibri"/>
              </a:rPr>
              <a:t>Cranial </a:t>
            </a:r>
            <a:r>
              <a:rPr lang="en-IN" b="1" dirty="0" smtClean="0">
                <a:latin typeface="Calibri"/>
                <a:ea typeface="Calibri"/>
                <a:cs typeface="Calibri"/>
                <a:sym typeface="Calibri"/>
              </a:rPr>
              <a:t>bones </a:t>
            </a:r>
            <a:r>
              <a:rPr lang="en-IN" dirty="0" smtClean="0">
                <a:latin typeface="Calibri"/>
                <a:ea typeface="Calibri"/>
                <a:cs typeface="Calibri"/>
                <a:sym typeface="Calibri"/>
              </a:rPr>
              <a:t>are 8 in number. These bones are- Frontal bone (1), Parietal (2), Temporal (2), </a:t>
            </a:r>
            <a:r>
              <a:rPr lang="en-IN" dirty="0" smtClean="0">
                <a:latin typeface="Calibri"/>
                <a:ea typeface="Calibri"/>
                <a:cs typeface="Calibri"/>
                <a:sym typeface="Calibri"/>
              </a:rPr>
              <a:t>Occipital (1</a:t>
            </a:r>
            <a:r>
              <a:rPr lang="en-IN" dirty="0" smtClean="0">
                <a:latin typeface="Calibri"/>
                <a:ea typeface="Calibri"/>
                <a:cs typeface="Calibri"/>
                <a:sym typeface="Calibri"/>
              </a:rPr>
              <a:t>), Sphenoid (1), </a:t>
            </a:r>
            <a:r>
              <a:rPr lang="en-IN" dirty="0" err="1" smtClean="0">
                <a:latin typeface="Calibri"/>
                <a:ea typeface="Calibri"/>
                <a:cs typeface="Calibri"/>
                <a:sym typeface="Calibri"/>
              </a:rPr>
              <a:t>Ethmoid</a:t>
            </a:r>
            <a:r>
              <a:rPr lang="en-IN" dirty="0" smtClean="0">
                <a:latin typeface="Calibri"/>
                <a:ea typeface="Calibri"/>
                <a:cs typeface="Calibri"/>
                <a:sym typeface="Calibri"/>
              </a:rPr>
              <a:t> (</a:t>
            </a:r>
            <a:r>
              <a:rPr lang="en-IN" dirty="0" smtClean="0">
                <a:latin typeface="Calibri"/>
                <a:ea typeface="Calibri"/>
                <a:cs typeface="Calibri"/>
                <a:sym typeface="Calibri"/>
              </a:rPr>
              <a:t>1)</a:t>
            </a:r>
          </a:p>
          <a:p>
            <a:pPr lvl="0">
              <a:buSzPts val="1400"/>
              <a:buFont typeface="Arial" pitchFamily="34" charset="0"/>
              <a:buChar char="•"/>
            </a:pPr>
            <a:r>
              <a:rPr lang="en-IN" b="1" dirty="0" smtClean="0">
                <a:latin typeface="Calibri"/>
                <a:ea typeface="Calibri"/>
                <a:cs typeface="Calibri"/>
                <a:sym typeface="Calibri"/>
              </a:rPr>
              <a:t>The </a:t>
            </a:r>
            <a:r>
              <a:rPr lang="en-IN" b="1" dirty="0" smtClean="0">
                <a:latin typeface="Calibri"/>
                <a:ea typeface="Calibri"/>
                <a:cs typeface="Calibri"/>
                <a:sym typeface="Calibri"/>
              </a:rPr>
              <a:t>facial </a:t>
            </a:r>
            <a:r>
              <a:rPr lang="en-IN" b="1" dirty="0" smtClean="0">
                <a:latin typeface="Calibri"/>
                <a:ea typeface="Calibri"/>
                <a:cs typeface="Calibri"/>
                <a:sym typeface="Calibri"/>
              </a:rPr>
              <a:t>bones </a:t>
            </a:r>
            <a:r>
              <a:rPr lang="en-IN" dirty="0" smtClean="0">
                <a:latin typeface="Calibri"/>
                <a:ea typeface="Calibri"/>
                <a:cs typeface="Calibri"/>
                <a:sym typeface="Calibri"/>
              </a:rPr>
              <a:t>:The </a:t>
            </a:r>
            <a:r>
              <a:rPr lang="en-IN" dirty="0" smtClean="0">
                <a:latin typeface="Calibri"/>
                <a:ea typeface="Calibri"/>
                <a:cs typeface="Calibri"/>
                <a:sym typeface="Calibri"/>
              </a:rPr>
              <a:t>facial </a:t>
            </a:r>
            <a:r>
              <a:rPr lang="en-IN" dirty="0" smtClean="0">
                <a:latin typeface="Calibri"/>
                <a:ea typeface="Calibri"/>
                <a:cs typeface="Calibri"/>
                <a:sym typeface="Calibri"/>
              </a:rPr>
              <a:t>region </a:t>
            </a:r>
            <a:r>
              <a:rPr lang="en-IN" dirty="0" smtClean="0">
                <a:latin typeface="Calibri"/>
                <a:ea typeface="Calibri"/>
                <a:cs typeface="Calibri"/>
                <a:sym typeface="Calibri"/>
              </a:rPr>
              <a:t>is made up of 14 skeletal elements which form the front part of the skull. These bones  </a:t>
            </a:r>
            <a:r>
              <a:rPr lang="en-IN" dirty="0" smtClean="0">
                <a:latin typeface="Calibri"/>
                <a:ea typeface="Calibri"/>
                <a:cs typeface="Calibri"/>
                <a:sym typeface="Calibri"/>
              </a:rPr>
              <a:t>are- </a:t>
            </a:r>
            <a:r>
              <a:rPr lang="en-IN" dirty="0" err="1" smtClean="0">
                <a:latin typeface="Calibri"/>
                <a:ea typeface="Calibri"/>
                <a:cs typeface="Calibri"/>
                <a:sym typeface="Calibri"/>
              </a:rPr>
              <a:t>Interconchal</a:t>
            </a:r>
            <a:r>
              <a:rPr lang="en-IN" dirty="0" smtClean="0">
                <a:latin typeface="Calibri"/>
                <a:ea typeface="Calibri"/>
                <a:cs typeface="Calibri"/>
                <a:sym typeface="Calibri"/>
              </a:rPr>
              <a:t> (2), </a:t>
            </a:r>
            <a:r>
              <a:rPr lang="en-IN" dirty="0" err="1" smtClean="0">
                <a:latin typeface="Calibri"/>
                <a:ea typeface="Calibri"/>
                <a:cs typeface="Calibri"/>
                <a:sym typeface="Calibri"/>
              </a:rPr>
              <a:t>Lacrimal</a:t>
            </a:r>
            <a:r>
              <a:rPr lang="en-IN" dirty="0" smtClean="0">
                <a:latin typeface="Calibri"/>
                <a:ea typeface="Calibri"/>
                <a:cs typeface="Calibri"/>
                <a:sym typeface="Calibri"/>
              </a:rPr>
              <a:t> (2), Nasal (2), </a:t>
            </a:r>
            <a:r>
              <a:rPr lang="en-IN" dirty="0" err="1" smtClean="0">
                <a:latin typeface="Calibri"/>
                <a:ea typeface="Calibri"/>
                <a:cs typeface="Calibri"/>
                <a:sym typeface="Calibri"/>
              </a:rPr>
              <a:t>Vomer</a:t>
            </a:r>
            <a:r>
              <a:rPr lang="en-IN" dirty="0" smtClean="0">
                <a:latin typeface="Calibri"/>
                <a:ea typeface="Calibri"/>
                <a:cs typeface="Calibri"/>
                <a:sym typeface="Calibri"/>
              </a:rPr>
              <a:t> (1), </a:t>
            </a:r>
            <a:r>
              <a:rPr lang="en-IN" dirty="0" err="1" smtClean="0">
                <a:latin typeface="Calibri"/>
                <a:ea typeface="Calibri"/>
                <a:cs typeface="Calibri"/>
                <a:sym typeface="Calibri"/>
              </a:rPr>
              <a:t>Zygomatic</a:t>
            </a:r>
            <a:r>
              <a:rPr lang="en-IN" dirty="0" smtClean="0">
                <a:latin typeface="Calibri"/>
                <a:ea typeface="Calibri"/>
                <a:cs typeface="Calibri"/>
                <a:sym typeface="Calibri"/>
              </a:rPr>
              <a:t> (2), Palatine (2), Maxillary (2), </a:t>
            </a:r>
            <a:r>
              <a:rPr lang="en-IN" dirty="0" err="1" smtClean="0">
                <a:latin typeface="Calibri"/>
                <a:ea typeface="Calibri"/>
                <a:cs typeface="Calibri"/>
                <a:sym typeface="Calibri"/>
              </a:rPr>
              <a:t>Mandibular</a:t>
            </a:r>
            <a:r>
              <a:rPr lang="en-IN" dirty="0" smtClean="0">
                <a:latin typeface="Calibri"/>
                <a:ea typeface="Calibri"/>
                <a:cs typeface="Calibri"/>
                <a:sym typeface="Calibri"/>
              </a:rPr>
              <a:t> </a:t>
            </a:r>
            <a:r>
              <a:rPr lang="en-IN" dirty="0" smtClean="0">
                <a:latin typeface="Calibri"/>
                <a:ea typeface="Calibri"/>
                <a:cs typeface="Calibri"/>
                <a:sym typeface="Calibri"/>
              </a:rPr>
              <a:t>(1</a:t>
            </a:r>
            <a:r>
              <a:rPr lang="en-IN" dirty="0" smtClean="0">
                <a:latin typeface="Calibri"/>
                <a:ea typeface="Calibri"/>
                <a:cs typeface="Calibri"/>
                <a:sym typeface="Calibri"/>
              </a:rPr>
              <a:t>).</a:t>
            </a:r>
          </a:p>
          <a:p>
            <a:pPr lvl="0">
              <a:buSzPts val="1400"/>
              <a:buFont typeface="Arial" pitchFamily="34" charset="0"/>
              <a:buChar char="•"/>
            </a:pPr>
            <a:r>
              <a:rPr lang="en-IN" dirty="0" smtClean="0">
                <a:latin typeface="Calibri"/>
                <a:ea typeface="Calibri"/>
                <a:cs typeface="Calibri"/>
                <a:sym typeface="Calibri"/>
              </a:rPr>
              <a:t> </a:t>
            </a:r>
            <a:r>
              <a:rPr lang="en-IN" dirty="0" smtClean="0">
                <a:latin typeface="Calibri"/>
                <a:ea typeface="Calibri"/>
                <a:cs typeface="Calibri"/>
                <a:sym typeface="Calibri"/>
              </a:rPr>
              <a:t>Despite of these bones there is a “U” shaped bone known as Hyoid bone. It supports the tongue </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Each </a:t>
            </a:r>
            <a:r>
              <a:rPr lang="en-IN" dirty="0" smtClean="0">
                <a:latin typeface="Calibri"/>
                <a:ea typeface="Calibri"/>
                <a:cs typeface="Calibri"/>
                <a:sym typeface="Calibri"/>
              </a:rPr>
              <a:t>of middle ears also contains 3 bones the </a:t>
            </a:r>
            <a:r>
              <a:rPr lang="en-IN" dirty="0" err="1" smtClean="0">
                <a:latin typeface="Calibri"/>
                <a:ea typeface="Calibri"/>
                <a:cs typeface="Calibri"/>
                <a:sym typeface="Calibri"/>
              </a:rPr>
              <a:t>Malleus</a:t>
            </a:r>
            <a:r>
              <a:rPr lang="en-IN" dirty="0" smtClean="0">
                <a:latin typeface="Calibri"/>
                <a:ea typeface="Calibri"/>
                <a:cs typeface="Calibri"/>
                <a:sym typeface="Calibri"/>
              </a:rPr>
              <a:t>, </a:t>
            </a:r>
            <a:r>
              <a:rPr lang="en-IN" dirty="0" err="1" smtClean="0">
                <a:latin typeface="Calibri"/>
                <a:ea typeface="Calibri"/>
                <a:cs typeface="Calibri"/>
                <a:sym typeface="Calibri"/>
              </a:rPr>
              <a:t>Incus</a:t>
            </a:r>
            <a:r>
              <a:rPr lang="en-IN" dirty="0" smtClean="0">
                <a:latin typeface="Calibri"/>
                <a:ea typeface="Calibri"/>
                <a:cs typeface="Calibri"/>
                <a:sym typeface="Calibri"/>
              </a:rPr>
              <a:t> and </a:t>
            </a:r>
            <a:r>
              <a:rPr lang="en-IN" dirty="0" smtClean="0">
                <a:latin typeface="Calibri"/>
                <a:ea typeface="Calibri"/>
                <a:cs typeface="Calibri"/>
                <a:sym typeface="Calibri"/>
              </a:rPr>
              <a:t>Stapes</a:t>
            </a:r>
            <a:r>
              <a:rPr lang="en-IN" dirty="0" smtClean="0">
                <a:latin typeface="Calibri"/>
                <a:ea typeface="Calibri"/>
                <a:cs typeface="Calibri"/>
                <a:sym typeface="Calibri"/>
              </a:rPr>
              <a:t>. These bones are said as ear  </a:t>
            </a:r>
            <a:r>
              <a:rPr lang="en-IN" dirty="0" err="1" smtClean="0">
                <a:latin typeface="Calibri"/>
                <a:ea typeface="Calibri"/>
                <a:cs typeface="Calibri"/>
                <a:sym typeface="Calibri"/>
              </a:rPr>
              <a:t>ossicles</a:t>
            </a:r>
            <a:r>
              <a:rPr lang="en-IN" dirty="0" smtClean="0">
                <a:latin typeface="Calibri"/>
                <a:ea typeface="Calibri"/>
                <a:cs typeface="Calibri"/>
                <a:sym typeface="Calibri"/>
              </a:rPr>
              <a:t>. Thus in two ears total 6 bones are found. </a:t>
            </a:r>
          </a:p>
        </p:txBody>
      </p:sp>
      <p:pic>
        <p:nvPicPr>
          <p:cNvPr id="18434" name="Picture 2" descr="38.1C: Human Axial Skeleton - Biology LibreTexts"/>
          <p:cNvPicPr>
            <a:picLocks noChangeAspect="1" noChangeArrowheads="1"/>
          </p:cNvPicPr>
          <p:nvPr/>
        </p:nvPicPr>
        <p:blipFill>
          <a:blip r:embed="rId4"/>
          <a:srcRect/>
          <a:stretch>
            <a:fillRect/>
          </a:stretch>
        </p:blipFill>
        <p:spPr bwMode="auto">
          <a:xfrm>
            <a:off x="4200266" y="214604"/>
            <a:ext cx="4290591" cy="2591011"/>
          </a:xfrm>
          <a:prstGeom prst="rect">
            <a:avLst/>
          </a:prstGeom>
          <a:noFill/>
        </p:spPr>
      </p:pic>
      <p:pic>
        <p:nvPicPr>
          <p:cNvPr id="18436" name="Picture 4" descr="File:Figure 38 01 05.jpg - Wikimedia Commons"/>
          <p:cNvPicPr>
            <a:picLocks noChangeAspect="1" noChangeArrowheads="1"/>
          </p:cNvPicPr>
          <p:nvPr/>
        </p:nvPicPr>
        <p:blipFill>
          <a:blip r:embed="rId5"/>
          <a:srcRect/>
          <a:stretch>
            <a:fillRect/>
          </a:stretch>
        </p:blipFill>
        <p:spPr bwMode="auto">
          <a:xfrm>
            <a:off x="4318151" y="2846172"/>
            <a:ext cx="4023415" cy="22973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lvl="0">
              <a:buSzPts val="2200"/>
            </a:pPr>
            <a:r>
              <a:rPr lang="en-IN" sz="2200" b="1" dirty="0" smtClean="0">
                <a:solidFill>
                  <a:srgbClr val="FF0000"/>
                </a:solidFill>
              </a:rPr>
              <a:t>Vertebral </a:t>
            </a:r>
            <a:r>
              <a:rPr lang="en-IN" sz="2200" b="1" dirty="0" smtClean="0">
                <a:solidFill>
                  <a:srgbClr val="FF0000"/>
                </a:solidFill>
              </a:rPr>
              <a:t>Column</a:t>
            </a:r>
            <a:endParaRPr lang="en-IN" sz="2200" b="1" dirty="0" smtClean="0">
              <a:solidFill>
                <a:srgbClr val="FF0000"/>
              </a:solidFill>
            </a:endParaRPr>
          </a:p>
        </p:txBody>
      </p:sp>
      <p:sp>
        <p:nvSpPr>
          <p:cNvPr id="64" name="Google Shape;64;p14"/>
          <p:cNvSpPr txBox="1"/>
          <p:nvPr/>
        </p:nvSpPr>
        <p:spPr>
          <a:xfrm>
            <a:off x="225050" y="1028125"/>
            <a:ext cx="8688300" cy="2889600"/>
          </a:xfrm>
          <a:prstGeom prst="rect">
            <a:avLst/>
          </a:prstGeom>
          <a:noFill/>
          <a:ln>
            <a:noFill/>
          </a:ln>
        </p:spPr>
        <p:txBody>
          <a:bodyPr spcFirstLastPara="1" wrap="square" lIns="91425" tIns="91425" rIns="91425" bIns="91425" anchor="t" anchorCtr="0">
            <a:noAutofit/>
          </a:bodyPr>
          <a:lstStyle/>
          <a:p>
            <a:pPr lvl="0">
              <a:buSzPts val="1400"/>
              <a:buFont typeface="Arial" pitchFamily="34" charset="0"/>
              <a:buChar char="•"/>
            </a:pPr>
            <a:r>
              <a:rPr lang="en-IN" dirty="0" smtClean="0">
                <a:latin typeface="Calibri" pitchFamily="34" charset="0"/>
                <a:ea typeface="Calibri"/>
                <a:cs typeface="Calibri"/>
                <a:sym typeface="Calibri"/>
              </a:rPr>
              <a:t>It </a:t>
            </a:r>
            <a:r>
              <a:rPr lang="en-IN" dirty="0" smtClean="0">
                <a:latin typeface="Calibri" pitchFamily="34" charset="0"/>
                <a:ea typeface="Calibri"/>
                <a:cs typeface="Calibri"/>
                <a:sym typeface="Calibri"/>
              </a:rPr>
              <a:t>is our backbone which extends in the mid axis of the back (posterior) part of our trunk from head to the lower (inferior) extremity of trunk. </a:t>
            </a:r>
            <a:endParaRPr lang="en-IN" dirty="0" smtClean="0">
              <a:latin typeface="Calibri" pitchFamily="34" charset="0"/>
              <a:ea typeface="Calibri"/>
              <a:cs typeface="Calibri"/>
              <a:sym typeface="Calibri"/>
            </a:endParaRPr>
          </a:p>
          <a:p>
            <a:pPr lvl="0">
              <a:buSzPts val="1400"/>
              <a:buFont typeface="Arial" pitchFamily="34" charset="0"/>
              <a:buChar char="•"/>
            </a:pPr>
            <a:r>
              <a:rPr lang="en-IN" dirty="0" smtClean="0">
                <a:latin typeface="Calibri" pitchFamily="34" charset="0"/>
                <a:ea typeface="Calibri"/>
                <a:cs typeface="Calibri"/>
                <a:sym typeface="Calibri"/>
              </a:rPr>
              <a:t>Together </a:t>
            </a:r>
            <a:r>
              <a:rPr lang="en-IN" dirty="0" smtClean="0">
                <a:latin typeface="Calibri" pitchFamily="34" charset="0"/>
                <a:ea typeface="Calibri"/>
                <a:cs typeface="Calibri"/>
                <a:sym typeface="Calibri"/>
              </a:rPr>
              <a:t>with the sternum and rib, it forms the supporting frame work of our trunk. </a:t>
            </a:r>
            <a:endParaRPr lang="en-IN" dirty="0" smtClean="0">
              <a:latin typeface="Calibri" pitchFamily="34" charset="0"/>
              <a:ea typeface="Calibri"/>
              <a:cs typeface="Calibri"/>
              <a:sym typeface="Calibri"/>
            </a:endParaRPr>
          </a:p>
          <a:p>
            <a:pPr lvl="0">
              <a:buSzPts val="1400"/>
              <a:buFont typeface="Arial" pitchFamily="34" charset="0"/>
              <a:buChar char="•"/>
            </a:pPr>
            <a:r>
              <a:rPr lang="en-IN" dirty="0" smtClean="0">
                <a:latin typeface="Calibri" pitchFamily="34" charset="0"/>
                <a:ea typeface="Calibri"/>
                <a:cs typeface="Calibri"/>
                <a:sym typeface="Calibri"/>
              </a:rPr>
              <a:t>It </a:t>
            </a:r>
            <a:r>
              <a:rPr lang="en-IN" dirty="0" smtClean="0">
                <a:latin typeface="Calibri" pitchFamily="34" charset="0"/>
                <a:ea typeface="Calibri"/>
                <a:cs typeface="Calibri"/>
                <a:sym typeface="Calibri"/>
              </a:rPr>
              <a:t>support and rotate the head, suspends the viscera, protect vital organs, provides attachment to limb girdles, facilitates some movement of the trunk and houses the spinal cord. </a:t>
            </a:r>
            <a:endParaRPr lang="en-IN" dirty="0" smtClean="0">
              <a:latin typeface="Calibri" pitchFamily="34" charset="0"/>
              <a:ea typeface="Calibri"/>
              <a:cs typeface="Calibri"/>
              <a:sym typeface="Calibri"/>
            </a:endParaRPr>
          </a:p>
          <a:p>
            <a:pPr lvl="0">
              <a:buSzPts val="1400"/>
              <a:buFont typeface="Arial" pitchFamily="34" charset="0"/>
              <a:buChar char="•"/>
            </a:pPr>
            <a:r>
              <a:rPr lang="en-IN" dirty="0" smtClean="0">
                <a:latin typeface="Calibri" pitchFamily="34" charset="0"/>
                <a:ea typeface="Calibri"/>
                <a:cs typeface="Calibri"/>
                <a:sym typeface="Calibri"/>
              </a:rPr>
              <a:t>Vertebral </a:t>
            </a:r>
            <a:r>
              <a:rPr lang="en-IN" dirty="0" smtClean="0">
                <a:latin typeface="Calibri" pitchFamily="34" charset="0"/>
                <a:ea typeface="Calibri"/>
                <a:cs typeface="Calibri"/>
                <a:sym typeface="Calibri"/>
              </a:rPr>
              <a:t>column make two-fifth of total weight of body. </a:t>
            </a:r>
            <a:endParaRPr lang="en-IN" dirty="0" smtClean="0">
              <a:latin typeface="Calibri" pitchFamily="34" charset="0"/>
              <a:ea typeface="Calibri"/>
              <a:cs typeface="Calibri"/>
              <a:sym typeface="Calibri"/>
            </a:endParaRPr>
          </a:p>
          <a:p>
            <a:pPr lvl="0">
              <a:buSzPts val="1400"/>
              <a:buFont typeface="Arial" pitchFamily="34" charset="0"/>
              <a:buChar char="•"/>
            </a:pPr>
            <a:r>
              <a:rPr lang="en-IN" dirty="0" smtClean="0">
                <a:latin typeface="Calibri" pitchFamily="34" charset="0"/>
                <a:ea typeface="Calibri"/>
                <a:cs typeface="Calibri"/>
                <a:sym typeface="Calibri"/>
              </a:rPr>
              <a:t>The </a:t>
            </a:r>
            <a:r>
              <a:rPr lang="en-IN" dirty="0" smtClean="0">
                <a:latin typeface="Calibri" pitchFamily="34" charset="0"/>
                <a:ea typeface="Calibri"/>
                <a:cs typeface="Calibri"/>
                <a:sym typeface="Calibri"/>
              </a:rPr>
              <a:t>length of human vertebral column is 71 cm. (28 Inc.) in adult male and about. 61 cm (24 m) in an average adult female</a:t>
            </a:r>
            <a:r>
              <a:rPr lang="en-IN" dirty="0" smtClean="0">
                <a:latin typeface="Calibri" pitchFamily="34" charset="0"/>
                <a:ea typeface="Calibri"/>
                <a:cs typeface="Calibri"/>
                <a:sym typeface="Calibri"/>
              </a:rPr>
              <a:t>.</a:t>
            </a:r>
          </a:p>
          <a:p>
            <a:pPr lvl="0">
              <a:buSzPts val="1400"/>
              <a:buFont typeface="Arial" pitchFamily="34" charset="0"/>
              <a:buChar char="•"/>
            </a:pPr>
            <a:r>
              <a:rPr lang="en-IN" dirty="0" smtClean="0">
                <a:latin typeface="Calibri" pitchFamily="34" charset="0"/>
              </a:rPr>
              <a:t>Our vertebral column is formed by 26 'serially arranged units called vertebrae and is dorsally placed. </a:t>
            </a:r>
            <a:endParaRPr lang="en-IN" dirty="0" smtClean="0">
              <a:latin typeface="Calibri" pitchFamily="34" charset="0"/>
            </a:endParaRPr>
          </a:p>
          <a:p>
            <a:pPr lvl="0">
              <a:buSzPts val="1400"/>
              <a:buFont typeface="Arial" pitchFamily="34" charset="0"/>
              <a:buChar char="•"/>
            </a:pPr>
            <a:r>
              <a:rPr lang="en-IN" dirty="0" smtClean="0">
                <a:latin typeface="Calibri" pitchFamily="34" charset="0"/>
              </a:rPr>
              <a:t>It </a:t>
            </a:r>
            <a:r>
              <a:rPr lang="en-IN" dirty="0" smtClean="0">
                <a:latin typeface="Calibri" pitchFamily="34" charset="0"/>
              </a:rPr>
              <a:t>extends from the base of the skull and constitutes the main framework of the trunk</a:t>
            </a:r>
            <a:r>
              <a:rPr lang="en-IN" dirty="0" smtClean="0">
                <a:latin typeface="Calibri" pitchFamily="34" charset="0"/>
              </a:rPr>
              <a:t>.</a:t>
            </a:r>
          </a:p>
          <a:p>
            <a:pPr lvl="0">
              <a:buSzPts val="1400"/>
              <a:buFont typeface="Arial" pitchFamily="34" charset="0"/>
              <a:buChar char="•"/>
            </a:pPr>
            <a:r>
              <a:rPr lang="en-IN" dirty="0" smtClean="0">
                <a:latin typeface="Calibri" pitchFamily="34" charset="0"/>
              </a:rPr>
              <a:t>Each </a:t>
            </a:r>
            <a:r>
              <a:rPr lang="en-IN" dirty="0" smtClean="0">
                <a:latin typeface="Calibri" pitchFamily="34" charset="0"/>
              </a:rPr>
              <a:t>vertebra has a central hollow portion (neural canal) through which the spinal cord passes. </a:t>
            </a:r>
            <a:endParaRPr lang="en-IN" dirty="0" smtClean="0">
              <a:latin typeface="Calibri" pitchFamily="34" charset="0"/>
            </a:endParaRPr>
          </a:p>
          <a:p>
            <a:pPr lvl="0">
              <a:buSzPts val="1400"/>
              <a:buFont typeface="Arial" pitchFamily="34" charset="0"/>
              <a:buChar char="•"/>
            </a:pPr>
            <a:r>
              <a:rPr lang="en-IN" dirty="0" smtClean="0">
                <a:latin typeface="Calibri" pitchFamily="34" charset="0"/>
              </a:rPr>
              <a:t>First </a:t>
            </a:r>
            <a:r>
              <a:rPr lang="en-IN" dirty="0" smtClean="0">
                <a:latin typeface="Calibri" pitchFamily="34" charset="0"/>
              </a:rPr>
              <a:t>vertebra is the atlas and it articulates with the occipital </a:t>
            </a:r>
            <a:r>
              <a:rPr lang="en-IN" dirty="0" err="1" smtClean="0">
                <a:latin typeface="Calibri" pitchFamily="34" charset="0"/>
              </a:rPr>
              <a:t>condyles</a:t>
            </a:r>
            <a:r>
              <a:rPr lang="en-IN" dirty="0" smtClean="0">
                <a:latin typeface="Calibri" pitchFamily="34" charset="0"/>
              </a:rPr>
              <a:t>. </a:t>
            </a:r>
            <a:endParaRPr lang="en-IN" dirty="0" smtClean="0">
              <a:latin typeface="Calibri" pitchFamily="34" charset="0"/>
            </a:endParaRPr>
          </a:p>
          <a:p>
            <a:pPr lvl="0">
              <a:buSzPts val="1400"/>
              <a:buFont typeface="Arial" pitchFamily="34" charset="0"/>
              <a:buChar char="•"/>
            </a:pPr>
            <a:r>
              <a:rPr lang="en-IN" dirty="0" smtClean="0">
                <a:latin typeface="Calibri" pitchFamily="34" charset="0"/>
              </a:rPr>
              <a:t>The </a:t>
            </a:r>
            <a:r>
              <a:rPr lang="en-IN" dirty="0" smtClean="0">
                <a:latin typeface="Calibri" pitchFamily="34" charset="0"/>
              </a:rPr>
              <a:t>vertebral column is differentiated into cervical (7), thoracic (12), lumbar (5); sacral (1- fused) and </a:t>
            </a:r>
            <a:r>
              <a:rPr lang="en-IN" dirty="0" err="1" smtClean="0">
                <a:latin typeface="Calibri" pitchFamily="34" charset="0"/>
              </a:rPr>
              <a:t>coccygeal</a:t>
            </a:r>
            <a:r>
              <a:rPr lang="en-IN" dirty="0" smtClean="0">
                <a:latin typeface="Calibri" pitchFamily="34" charset="0"/>
              </a:rPr>
              <a:t> (1-fused) regions starting from the skull. </a:t>
            </a:r>
            <a:endParaRPr lang="en-IN" dirty="0" smtClean="0">
              <a:latin typeface="Calibri" pitchFamily="34" charset="0"/>
            </a:endParaRPr>
          </a:p>
          <a:p>
            <a:pPr lvl="0">
              <a:buSzPts val="1400"/>
              <a:buFont typeface="Arial" pitchFamily="34" charset="0"/>
              <a:buChar char="•"/>
            </a:pPr>
            <a:r>
              <a:rPr lang="en-IN" dirty="0" smtClean="0">
                <a:latin typeface="Calibri" pitchFamily="34" charset="0"/>
              </a:rPr>
              <a:t>The </a:t>
            </a:r>
            <a:r>
              <a:rPr lang="en-IN" dirty="0" smtClean="0">
                <a:latin typeface="Calibri" pitchFamily="34" charset="0"/>
              </a:rPr>
              <a:t>number of cervical vertebrae are seven in almost all mammals including human beings. </a:t>
            </a:r>
            <a:endParaRPr lang="en-IN" dirty="0" smtClean="0">
              <a:latin typeface="Calibri" pitchFamily="34" charset="0"/>
            </a:endParaRPr>
          </a:p>
          <a:p>
            <a:pPr>
              <a:buSzPts val="1400"/>
              <a:buFont typeface="Arial" pitchFamily="34" charset="0"/>
              <a:buChar char="•"/>
            </a:pPr>
            <a:r>
              <a:rPr lang="en-IN" dirty="0" smtClean="0">
                <a:latin typeface="Calibri" pitchFamily="34" charset="0"/>
                <a:ea typeface="Calibri"/>
                <a:cs typeface="Calibri"/>
                <a:sym typeface="Calibri"/>
              </a:rPr>
              <a:t>The vertebral column protects the spinal cord, supports the head and serves as the point of attachment for the ribs and musculature of the back.</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descr="Bones-of-the-Spine-for-EMS - Handley La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3012" name="AutoShape 4" descr="Bones-of-the-Spine-for-EMS - Handley La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3014" name="AutoShape 6" descr="Bones-of-the-Spine-for-EMS - Handley La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3015" name="Picture 7" descr="C:\Users\user\Desktop\Bones-of-the-Spine-for-EMS (1).jpg"/>
          <p:cNvPicPr>
            <a:picLocks noChangeAspect="1" noChangeArrowheads="1"/>
          </p:cNvPicPr>
          <p:nvPr/>
        </p:nvPicPr>
        <p:blipFill>
          <a:blip r:embed="rId2"/>
          <a:srcRect/>
          <a:stretch>
            <a:fillRect/>
          </a:stretch>
        </p:blipFill>
        <p:spPr bwMode="auto">
          <a:xfrm>
            <a:off x="433112" y="179569"/>
            <a:ext cx="4640912" cy="4963931"/>
          </a:xfrm>
          <a:prstGeom prst="rect">
            <a:avLst/>
          </a:prstGeom>
          <a:noFill/>
        </p:spPr>
      </p:pic>
      <p:sp>
        <p:nvSpPr>
          <p:cNvPr id="43017" name="AutoShape 9" descr="Posterior view of vertebrae anato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3019" name="AutoShape 11" descr="Posterior view of vertebrae anato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3020" name="Picture 12" descr="C:\Users\user\Desktop\Posterior-view-of-vertebrae-anatomy.jpg"/>
          <p:cNvPicPr>
            <a:picLocks noChangeAspect="1" noChangeArrowheads="1"/>
          </p:cNvPicPr>
          <p:nvPr/>
        </p:nvPicPr>
        <p:blipFill>
          <a:blip r:embed="rId3"/>
          <a:srcRect/>
          <a:stretch>
            <a:fillRect/>
          </a:stretch>
        </p:blipFill>
        <p:spPr bwMode="auto">
          <a:xfrm>
            <a:off x="5109386" y="552451"/>
            <a:ext cx="3765672" cy="40767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0550" y="4199975"/>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buSzPts val="2200"/>
            </a:pPr>
            <a:r>
              <a:rPr lang="en-IN" sz="2200" b="1" dirty="0" smtClean="0">
                <a:solidFill>
                  <a:srgbClr val="FF0000"/>
                </a:solidFill>
              </a:rPr>
              <a:t>Ribs </a:t>
            </a:r>
            <a:r>
              <a:rPr lang="en-IN" sz="2200" b="1" dirty="0" smtClean="0">
                <a:solidFill>
                  <a:srgbClr val="FF0000"/>
                </a:solidFill>
              </a:rPr>
              <a:t>and Sternum</a:t>
            </a:r>
            <a:endParaRPr sz="2200" b="1" i="0" u="none" strike="noStrike" cap="none">
              <a:solidFill>
                <a:srgbClr val="FF0000"/>
              </a:solidFill>
              <a:latin typeface="Arial"/>
              <a:ea typeface="Arial"/>
              <a:cs typeface="Arial"/>
              <a:sym typeface="Arial"/>
            </a:endParaRPr>
          </a:p>
        </p:txBody>
      </p:sp>
      <p:sp>
        <p:nvSpPr>
          <p:cNvPr id="64" name="Google Shape;64;p14"/>
          <p:cNvSpPr txBox="1"/>
          <p:nvPr/>
        </p:nvSpPr>
        <p:spPr>
          <a:xfrm>
            <a:off x="244100" y="923350"/>
            <a:ext cx="8690350" cy="2889600"/>
          </a:xfrm>
          <a:prstGeom prst="rect">
            <a:avLst/>
          </a:prstGeom>
          <a:noFill/>
          <a:ln>
            <a:noFill/>
          </a:ln>
        </p:spPr>
        <p:txBody>
          <a:bodyPr spcFirstLastPara="1" wrap="square" lIns="91425" tIns="91425" rIns="91425" bIns="91425" anchor="t" anchorCtr="0">
            <a:noAutofit/>
          </a:bodyPr>
          <a:lstStyle/>
          <a:p>
            <a:pPr lvl="0">
              <a:buSzPts val="1400"/>
              <a:buFont typeface="Arial" pitchFamily="34" charset="0"/>
              <a:buChar char="•"/>
            </a:pPr>
            <a:r>
              <a:rPr lang="en-IN" dirty="0" smtClean="0">
                <a:latin typeface="Calibri"/>
                <a:ea typeface="Calibri"/>
                <a:cs typeface="Calibri"/>
                <a:sym typeface="Calibri"/>
              </a:rPr>
              <a:t>The ribs' are curved bars, which movably articulate with the thoracic vertebrae at the back and while with the sternum in front. All collectively forming a bony cage, the thoracic </a:t>
            </a:r>
            <a:r>
              <a:rPr lang="en-IN" dirty="0" smtClean="0">
                <a:latin typeface="Calibri"/>
                <a:ea typeface="Calibri"/>
                <a:cs typeface="Calibri"/>
                <a:sym typeface="Calibri"/>
              </a:rPr>
              <a:t>basket.</a:t>
            </a:r>
          </a:p>
          <a:p>
            <a:pPr lvl="0">
              <a:buSzPts val="1400"/>
              <a:buFont typeface="Arial" pitchFamily="34" charset="0"/>
              <a:buChar char="•"/>
            </a:pPr>
            <a:r>
              <a:rPr lang="en-IN" dirty="0" smtClean="0">
                <a:latin typeface="Calibri"/>
                <a:ea typeface="Calibri"/>
                <a:cs typeface="Calibri"/>
                <a:sym typeface="Calibri"/>
              </a:rPr>
              <a:t>There </a:t>
            </a:r>
            <a:r>
              <a:rPr lang="en-IN" dirty="0" smtClean="0">
                <a:latin typeface="Calibri"/>
                <a:ea typeface="Calibri"/>
                <a:cs typeface="Calibri"/>
                <a:sym typeface="Calibri"/>
              </a:rPr>
              <a:t>are 12 pairs of ribs. </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Each </a:t>
            </a:r>
            <a:r>
              <a:rPr lang="en-IN" dirty="0" smtClean="0">
                <a:latin typeface="Calibri"/>
                <a:ea typeface="Calibri"/>
                <a:cs typeface="Calibri"/>
                <a:sym typeface="Calibri"/>
              </a:rPr>
              <a:t>rib is a thin flat bone connected dorsally to the vertebral column and ventrally to the sternum. </a:t>
            </a:r>
            <a:endParaRPr lang="en-IN" dirty="0" smtClean="0">
              <a:latin typeface="Calibri"/>
              <a:ea typeface="Calibri"/>
              <a:cs typeface="Calibri"/>
              <a:sym typeface="Calibri"/>
            </a:endParaRPr>
          </a:p>
          <a:p>
            <a:pPr>
              <a:buSzPts val="1400"/>
              <a:buFont typeface="Arial" pitchFamily="34" charset="0"/>
              <a:buChar char="•"/>
            </a:pPr>
            <a:r>
              <a:rPr lang="en-IN" b="1" dirty="0" smtClean="0">
                <a:latin typeface="Calibri"/>
                <a:ea typeface="Calibri"/>
                <a:cs typeface="Calibri"/>
                <a:sym typeface="Calibri"/>
              </a:rPr>
              <a:t>Sternum</a:t>
            </a:r>
            <a:r>
              <a:rPr lang="en-IN" dirty="0" smtClean="0">
                <a:latin typeface="Calibri"/>
                <a:ea typeface="Calibri"/>
                <a:cs typeface="Calibri"/>
                <a:sym typeface="Calibri"/>
              </a:rPr>
              <a:t> (breast bone) is a long flat bone lying in the middle of the front part of the chest.</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It </a:t>
            </a:r>
            <a:r>
              <a:rPr lang="en-IN" dirty="0" smtClean="0">
                <a:latin typeface="Calibri"/>
                <a:ea typeface="Calibri"/>
                <a:cs typeface="Calibri"/>
                <a:sym typeface="Calibri"/>
              </a:rPr>
              <a:t>has two articulation surfaces on its dorsal end and is hence called </a:t>
            </a:r>
            <a:r>
              <a:rPr lang="en-IN" dirty="0" err="1" smtClean="0">
                <a:latin typeface="Calibri"/>
                <a:ea typeface="Calibri"/>
                <a:cs typeface="Calibri"/>
                <a:sym typeface="Calibri"/>
              </a:rPr>
              <a:t>bicephalic</a:t>
            </a:r>
            <a:r>
              <a:rPr lang="en-IN" dirty="0" smtClean="0">
                <a:latin typeface="Calibri"/>
                <a:ea typeface="Calibri"/>
                <a:cs typeface="Calibri"/>
                <a:sym typeface="Calibri"/>
              </a:rPr>
              <a:t>. </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First </a:t>
            </a:r>
            <a:r>
              <a:rPr lang="en-IN" dirty="0" smtClean="0">
                <a:latin typeface="Calibri"/>
                <a:ea typeface="Calibri"/>
                <a:cs typeface="Calibri"/>
                <a:sym typeface="Calibri"/>
              </a:rPr>
              <a:t>seven pairs of ribs are called true ribs. </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Dorsally</a:t>
            </a:r>
            <a:r>
              <a:rPr lang="en-IN" dirty="0" smtClean="0">
                <a:latin typeface="Calibri"/>
                <a:ea typeface="Calibri"/>
                <a:cs typeface="Calibri"/>
                <a:sym typeface="Calibri"/>
              </a:rPr>
              <a:t>, they are attached to the thoracic vertebrae and ventrally connected to the sternum with the help of hyaline cartilage. </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The </a:t>
            </a:r>
            <a:r>
              <a:rPr lang="en-IN" dirty="0" smtClean="0">
                <a:latin typeface="Calibri"/>
                <a:ea typeface="Calibri"/>
                <a:cs typeface="Calibri"/>
                <a:sym typeface="Calibri"/>
              </a:rPr>
              <a:t>8th, 9th and 10th- pairs of ribs do not articulate directly with the sternum but join the seventh rib with the help of hyaline cartilage. These are called </a:t>
            </a:r>
            <a:r>
              <a:rPr lang="en-IN" dirty="0" err="1" smtClean="0">
                <a:latin typeface="Calibri"/>
                <a:ea typeface="Calibri"/>
                <a:cs typeface="Calibri"/>
                <a:sym typeface="Calibri"/>
              </a:rPr>
              <a:t>vertebrochondral</a:t>
            </a:r>
            <a:r>
              <a:rPr lang="en-IN" dirty="0" smtClean="0">
                <a:latin typeface="Calibri"/>
                <a:ea typeface="Calibri"/>
                <a:cs typeface="Calibri"/>
                <a:sym typeface="Calibri"/>
              </a:rPr>
              <a:t> (false) ribs. </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Last </a:t>
            </a:r>
            <a:r>
              <a:rPr lang="en-IN" dirty="0" smtClean="0">
                <a:latin typeface="Calibri"/>
                <a:ea typeface="Calibri"/>
                <a:cs typeface="Calibri"/>
                <a:sym typeface="Calibri"/>
              </a:rPr>
              <a:t>2 pairs (11th and 12th) of ribs are not connected ventrally and are therefore, called floating ribs. Thoracic vertebrae, ribs and sternum together form the rib cage. </a:t>
            </a:r>
            <a:endParaRPr lang="en-IN" dirty="0" smtClean="0">
              <a:latin typeface="Calibri"/>
              <a:ea typeface="Calibri"/>
              <a:cs typeface="Calibri"/>
              <a:sym typeface="Calibri"/>
            </a:endParaRPr>
          </a:p>
          <a:p>
            <a:pPr lvl="0">
              <a:buSzPts val="1400"/>
              <a:buFont typeface="Arial" pitchFamily="34" charset="0"/>
              <a:buChar char="•"/>
            </a:pPr>
            <a:r>
              <a:rPr lang="en-IN" dirty="0" smtClean="0">
                <a:latin typeface="Calibri"/>
                <a:ea typeface="Calibri"/>
                <a:cs typeface="Calibri"/>
                <a:sym typeface="Calibri"/>
              </a:rPr>
              <a:t>The ribs serve three important functions</a:t>
            </a:r>
          </a:p>
          <a:p>
            <a:pPr lvl="0">
              <a:buSzPts val="1400"/>
            </a:pPr>
            <a:r>
              <a:rPr lang="en-IN" dirty="0" smtClean="0">
                <a:latin typeface="Calibri"/>
                <a:ea typeface="Calibri"/>
                <a:cs typeface="Calibri"/>
                <a:sym typeface="Calibri"/>
              </a:rPr>
              <a:t>a)   They protect the heart, large blood vessels and lungs.</a:t>
            </a:r>
          </a:p>
          <a:p>
            <a:pPr lvl="0">
              <a:buSzPts val="1400"/>
            </a:pPr>
            <a:r>
              <a:rPr lang="en-IN" dirty="0" smtClean="0">
                <a:latin typeface="Calibri"/>
                <a:ea typeface="Calibri"/>
                <a:cs typeface="Calibri"/>
                <a:sym typeface="Calibri"/>
              </a:rPr>
              <a:t>b)   They bear respiratory muscle (external and internal </a:t>
            </a:r>
            <a:r>
              <a:rPr lang="en-IN" dirty="0" err="1" smtClean="0">
                <a:latin typeface="Calibri"/>
                <a:ea typeface="Calibri"/>
                <a:cs typeface="Calibri"/>
                <a:sym typeface="Calibri"/>
              </a:rPr>
              <a:t>intercostal</a:t>
            </a:r>
            <a:r>
              <a:rPr lang="en-IN" dirty="0" smtClean="0">
                <a:latin typeface="Calibri"/>
                <a:ea typeface="Calibri"/>
                <a:cs typeface="Calibri"/>
                <a:sym typeface="Calibri"/>
              </a:rPr>
              <a:t> muscle).</a:t>
            </a:r>
          </a:p>
          <a:p>
            <a:pPr lvl="0">
              <a:buSzPts val="1400"/>
            </a:pPr>
            <a:r>
              <a:rPr lang="en-IN" dirty="0" smtClean="0">
                <a:latin typeface="Calibri"/>
                <a:ea typeface="Calibri"/>
                <a:cs typeface="Calibri"/>
                <a:sym typeface="Calibri"/>
              </a:rPr>
              <a:t>c)   Lower two pair of ribs protect the kidney. (11th and 12th)</a:t>
            </a:r>
          </a:p>
          <a:p>
            <a:pPr lvl="0">
              <a:buSzPts val="1400"/>
              <a:buFont typeface="Arial" pitchFamily="34" charset="0"/>
              <a:buChar char="•"/>
            </a:pPr>
            <a:endParaRPr lang="en-IN" dirty="0" smtClean="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ib Cage Anatomy, Labeled Vector Illustration Diagram. Medical ..."/>
          <p:cNvPicPr>
            <a:picLocks noChangeAspect="1" noChangeArrowheads="1"/>
          </p:cNvPicPr>
          <p:nvPr/>
        </p:nvPicPr>
        <p:blipFill>
          <a:blip r:embed="rId2"/>
          <a:srcRect l="8055" b="4221"/>
          <a:stretch>
            <a:fillRect/>
          </a:stretch>
        </p:blipFill>
        <p:spPr bwMode="auto">
          <a:xfrm>
            <a:off x="1891334" y="1"/>
            <a:ext cx="4965025" cy="489005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1114</Words>
  <Application>Microsoft Office PowerPoint</Application>
  <PresentationFormat>On-screen Show (16:9)</PresentationFormat>
  <Paragraphs>87</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RUDRA</cp:lastModifiedBy>
  <cp:revision>9</cp:revision>
  <dcterms:modified xsi:type="dcterms:W3CDTF">2020-08-22T10:44:01Z</dcterms:modified>
</cp:coreProperties>
</file>