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60" r:id="rId2"/>
    <p:sldId id="257" r:id="rId3"/>
    <p:sldId id="261" r:id="rId4"/>
    <p:sldId id="262" r:id="rId5"/>
    <p:sldId id="267" r:id="rId6"/>
    <p:sldId id="263" r:id="rId7"/>
    <p:sldId id="268" r:id="rId8"/>
    <p:sldId id="269" r:id="rId9"/>
    <p:sldId id="264" r:id="rId10"/>
    <p:sldId id="265" r:id="rId11"/>
    <p:sldId id="266" r:id="rId12"/>
    <p:sldId id="258" r:id="rId13"/>
    <p:sldId id="259"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360" y="17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CNS,HUMAN BRAIN-FORE BRAIN, MID BRAIN, HIND BRAIN </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4" y="2571738"/>
            <a:ext cx="6091401"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21</a:t>
            </a:r>
            <a:endParaRPr b="1"/>
          </a:p>
          <a:p>
            <a:r>
              <a:rPr lang="en" b="1" dirty="0"/>
              <a:t>CHAPTER NAME </a:t>
            </a:r>
            <a:r>
              <a:rPr lang="en" b="1" dirty="0" smtClean="0"/>
              <a:t>:</a:t>
            </a:r>
            <a:r>
              <a:rPr lang="en-IN" b="1" dirty="0" smtClean="0"/>
              <a:t>NEURAL CONTROL AND COORDINATION </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Hindbrain</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82006" y="915185"/>
            <a:ext cx="4289994"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Hindbrain, also called </a:t>
            </a:r>
            <a:r>
              <a:rPr lang="en-IN" dirty="0" err="1" smtClean="0">
                <a:latin typeface="Calibri"/>
                <a:ea typeface="Calibri"/>
                <a:cs typeface="Calibri"/>
                <a:sym typeface="Calibri"/>
              </a:rPr>
              <a:t>rhombencephalon</a:t>
            </a:r>
            <a:r>
              <a:rPr lang="en-IN" dirty="0" smtClean="0">
                <a:latin typeface="Calibri"/>
                <a:ea typeface="Calibri"/>
                <a:cs typeface="Calibri"/>
                <a:sym typeface="Calibri"/>
              </a:rPr>
              <a:t>, region of the developing vertebrate brain that is composed of the </a:t>
            </a:r>
            <a:r>
              <a:rPr lang="en-IN" b="1" dirty="0" smtClean="0">
                <a:latin typeface="Calibri"/>
                <a:ea typeface="Calibri"/>
                <a:cs typeface="Calibri"/>
                <a:sym typeface="Calibri"/>
              </a:rPr>
              <a:t>medulla oblongata, the </a:t>
            </a:r>
            <a:r>
              <a:rPr lang="en-IN" b="1" dirty="0" err="1" smtClean="0">
                <a:latin typeface="Calibri"/>
                <a:ea typeface="Calibri"/>
                <a:cs typeface="Calibri"/>
                <a:sym typeface="Calibri"/>
              </a:rPr>
              <a:t>pons</a:t>
            </a:r>
            <a:r>
              <a:rPr lang="en-IN" b="1" dirty="0" smtClean="0">
                <a:latin typeface="Calibri"/>
                <a:ea typeface="Calibri"/>
                <a:cs typeface="Calibri"/>
                <a:sym typeface="Calibri"/>
              </a:rPr>
              <a:t>, and the </a:t>
            </a:r>
            <a:r>
              <a:rPr lang="en-IN" b="1" dirty="0" smtClean="0">
                <a:latin typeface="Calibri"/>
                <a:ea typeface="Calibri"/>
                <a:cs typeface="Calibri"/>
                <a:sym typeface="Calibri"/>
              </a:rPr>
              <a:t>cerebellum.</a:t>
            </a: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hindbrain coordinates functions that are fundamental to survival, including respiratory rhythm, motor activity, sleep, and wakefulness.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is one of the three major developmental divisions of the brain</a:t>
            </a:r>
            <a:endParaRPr sz="1400" b="0" i="0" u="none" strike="noStrike" cap="none">
              <a:solidFill>
                <a:srgbClr val="000000"/>
              </a:solidFill>
              <a:latin typeface="Calibri"/>
              <a:ea typeface="Calibri"/>
              <a:cs typeface="Calibri"/>
              <a:sym typeface="Calibri"/>
            </a:endParaRPr>
          </a:p>
        </p:txBody>
      </p:sp>
      <p:sp>
        <p:nvSpPr>
          <p:cNvPr id="6146" name="AutoShape 2" descr="File:Brain bulbar region.svg - Wikimedia Common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6147" name="Picture 3" descr="C:\Users\user\Desktop\1200px-Brain_bulbar_region.svg.png"/>
          <p:cNvPicPr>
            <a:picLocks noChangeAspect="1" noChangeArrowheads="1"/>
          </p:cNvPicPr>
          <p:nvPr/>
        </p:nvPicPr>
        <p:blipFill>
          <a:blip r:embed="rId4"/>
          <a:srcRect/>
          <a:stretch>
            <a:fillRect/>
          </a:stretch>
        </p:blipFill>
        <p:spPr bwMode="auto">
          <a:xfrm>
            <a:off x="4926563" y="535684"/>
            <a:ext cx="3788229" cy="4082969"/>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Cerebellum</a:t>
            </a:r>
            <a:endParaRPr lang="en-IN" sz="2200" b="1" dirty="0" smtClean="0">
              <a:solidFill>
                <a:srgbClr val="FF0000"/>
              </a:solidFill>
            </a:endParaRPr>
          </a:p>
        </p:txBody>
      </p:sp>
      <p:sp>
        <p:nvSpPr>
          <p:cNvPr id="64" name="Google Shape;64;p14"/>
          <p:cNvSpPr txBox="1"/>
          <p:nvPr/>
        </p:nvSpPr>
        <p:spPr>
          <a:xfrm>
            <a:off x="300667" y="924516"/>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cerebellum is the second largest part of the brain, located in the posterior portion of the medulla and </a:t>
            </a:r>
            <a:r>
              <a:rPr lang="en-IN" dirty="0" err="1" smtClean="0">
                <a:latin typeface="Calibri"/>
                <a:ea typeface="Calibri"/>
                <a:cs typeface="Calibri"/>
                <a:sym typeface="Calibri"/>
              </a:rPr>
              <a:t>pons</a:t>
            </a:r>
            <a:r>
              <a:rPr lang="en-IN" dirty="0" smtClean="0">
                <a:latin typeface="Calibri"/>
                <a:ea typeface="Calibri"/>
                <a:cs typeface="Calibri"/>
                <a:sym typeface="Calibri"/>
              </a:rPr>
              <a:t>.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cerebellum and cerebrum are separated by </a:t>
            </a:r>
            <a:r>
              <a:rPr lang="en-IN" dirty="0" err="1" smtClean="0">
                <a:latin typeface="Calibri"/>
                <a:ea typeface="Calibri"/>
                <a:cs typeface="Calibri"/>
                <a:sym typeface="Calibri"/>
              </a:rPr>
              <a:t>cerebellar</a:t>
            </a:r>
            <a:r>
              <a:rPr lang="en-IN" dirty="0" smtClean="0">
                <a:latin typeface="Calibri"/>
                <a:ea typeface="Calibri"/>
                <a:cs typeface="Calibri"/>
                <a:sym typeface="Calibri"/>
              </a:rPr>
              <a:t> </a:t>
            </a:r>
            <a:r>
              <a:rPr lang="en-IN" dirty="0" err="1" smtClean="0">
                <a:latin typeface="Calibri"/>
                <a:ea typeface="Calibri"/>
                <a:cs typeface="Calibri"/>
                <a:sym typeface="Calibri"/>
              </a:rPr>
              <a:t>tentorium</a:t>
            </a:r>
            <a:r>
              <a:rPr lang="en-IN" dirty="0" smtClean="0">
                <a:latin typeface="Calibri"/>
                <a:ea typeface="Calibri"/>
                <a:cs typeface="Calibri"/>
                <a:sym typeface="Calibri"/>
              </a:rPr>
              <a:t> and transverse </a:t>
            </a:r>
            <a:r>
              <a:rPr lang="en-IN" dirty="0" smtClean="0">
                <a:latin typeface="Calibri"/>
                <a:ea typeface="Calibri"/>
                <a:cs typeface="Calibri"/>
                <a:sym typeface="Calibri"/>
              </a:rPr>
              <a:t>fissure.</a:t>
            </a:r>
          </a:p>
          <a:p>
            <a:pPr lvl="0">
              <a:buSzPts val="1400"/>
              <a:buFont typeface="Arial" pitchFamily="34" charset="0"/>
              <a:buChar char="•"/>
            </a:pPr>
            <a:r>
              <a:rPr lang="en-IN" dirty="0" smtClean="0">
                <a:latin typeface="Calibri"/>
                <a:ea typeface="Calibri"/>
                <a:cs typeface="Calibri"/>
                <a:sym typeface="Calibri"/>
              </a:rPr>
              <a:t>Cortex </a:t>
            </a:r>
            <a:r>
              <a:rPr lang="en-IN" dirty="0" smtClean="0">
                <a:latin typeface="Calibri"/>
                <a:ea typeface="Calibri"/>
                <a:cs typeface="Calibri"/>
                <a:sym typeface="Calibri"/>
              </a:rPr>
              <a:t>is the outer surface of the cerebellum, and its parallel ridges are called the folia.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Apart </a:t>
            </a:r>
            <a:r>
              <a:rPr lang="en-IN" dirty="0" smtClean="0">
                <a:latin typeface="Calibri"/>
                <a:ea typeface="Calibri"/>
                <a:cs typeface="Calibri"/>
                <a:sym typeface="Calibri"/>
              </a:rPr>
              <a:t>from this, the cerebellum has the </a:t>
            </a:r>
            <a:r>
              <a:rPr lang="en-IN" dirty="0" err="1" smtClean="0">
                <a:latin typeface="Calibri"/>
                <a:ea typeface="Calibri"/>
                <a:cs typeface="Calibri"/>
                <a:sym typeface="Calibri"/>
              </a:rPr>
              <a:t>cerebellar</a:t>
            </a:r>
            <a:r>
              <a:rPr lang="en-IN" dirty="0" smtClean="0">
                <a:latin typeface="Calibri"/>
                <a:ea typeface="Calibri"/>
                <a:cs typeface="Calibri"/>
                <a:sym typeface="Calibri"/>
              </a:rPr>
              <a:t> peduncles, </a:t>
            </a:r>
            <a:r>
              <a:rPr lang="en-IN" dirty="0" err="1" smtClean="0">
                <a:latin typeface="Calibri"/>
                <a:ea typeface="Calibri"/>
                <a:cs typeface="Calibri"/>
                <a:sym typeface="Calibri"/>
              </a:rPr>
              <a:t>cerebellar</a:t>
            </a:r>
            <a:r>
              <a:rPr lang="en-IN" dirty="0" smtClean="0">
                <a:latin typeface="Calibri"/>
                <a:ea typeface="Calibri"/>
                <a:cs typeface="Calibri"/>
                <a:sym typeface="Calibri"/>
              </a:rPr>
              <a:t> nuclei, anterior and posterior lobes.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cerebellum consists of two hemispheres, the outer grey cortex and the inner white medulla.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is mainly responsible for coordinating and maintaining the body balance during walking, running, riding, swimming, and precision control of the voluntary movements.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main functions of the cerebellum include:</a:t>
            </a:r>
          </a:p>
          <a:p>
            <a:pPr marL="400050" lvl="0" indent="-130175">
              <a:buSzPts val="1400"/>
              <a:buFont typeface="+mj-lt"/>
              <a:buAutoNum type="romanLcPeriod"/>
            </a:pPr>
            <a:r>
              <a:rPr lang="en-IN" dirty="0" smtClean="0">
                <a:latin typeface="Calibri"/>
                <a:ea typeface="Calibri"/>
                <a:cs typeface="Calibri"/>
                <a:sym typeface="Calibri"/>
              </a:rPr>
              <a:t>It senses equilibrium.</a:t>
            </a:r>
          </a:p>
          <a:p>
            <a:pPr marL="400050" lvl="0" indent="-130175">
              <a:buSzPts val="1400"/>
              <a:buFont typeface="+mj-lt"/>
              <a:buAutoNum type="romanLcPeriod"/>
            </a:pPr>
            <a:r>
              <a:rPr lang="en-IN" dirty="0" smtClean="0">
                <a:latin typeface="Calibri"/>
                <a:ea typeface="Calibri"/>
                <a:cs typeface="Calibri"/>
                <a:sym typeface="Calibri"/>
              </a:rPr>
              <a:t>Transfers information.</a:t>
            </a:r>
          </a:p>
          <a:p>
            <a:pPr marL="400050" lvl="0" indent="-130175">
              <a:buSzPts val="1400"/>
              <a:buFont typeface="+mj-lt"/>
              <a:buAutoNum type="romanLcPeriod"/>
            </a:pPr>
            <a:r>
              <a:rPr lang="en-IN" dirty="0" smtClean="0">
                <a:latin typeface="Calibri"/>
                <a:ea typeface="Calibri"/>
                <a:cs typeface="Calibri"/>
                <a:sym typeface="Calibri"/>
              </a:rPr>
              <a:t>Coordinates eye movement.</a:t>
            </a:r>
          </a:p>
          <a:p>
            <a:pPr marL="400050" lvl="0" indent="-130175">
              <a:buSzPts val="1400"/>
              <a:buFont typeface="+mj-lt"/>
              <a:buAutoNum type="romanLcPeriod"/>
            </a:pPr>
            <a:r>
              <a:rPr lang="en-IN" dirty="0" smtClean="0">
                <a:latin typeface="Calibri"/>
                <a:ea typeface="Calibri"/>
                <a:cs typeface="Calibri"/>
                <a:sym typeface="Calibri"/>
              </a:rPr>
              <a:t>It enables precision control of the voluntary body movements.</a:t>
            </a:r>
          </a:p>
          <a:p>
            <a:pPr marL="400050" lvl="0" indent="-130175">
              <a:buSzPts val="1400"/>
              <a:buFont typeface="+mj-lt"/>
              <a:buAutoNum type="romanLcPeriod"/>
            </a:pPr>
            <a:r>
              <a:rPr lang="en-IN" dirty="0" smtClean="0">
                <a:latin typeface="Calibri"/>
                <a:ea typeface="Calibri"/>
                <a:cs typeface="Calibri"/>
                <a:sym typeface="Calibri"/>
              </a:rPr>
              <a:t>Predicts the future position of the body during a particular movement.</a:t>
            </a:r>
          </a:p>
          <a:p>
            <a:pPr marL="400050" lvl="0" indent="-130175">
              <a:buSzPts val="1400"/>
              <a:buFont typeface="+mj-lt"/>
              <a:buAutoNum type="romanLcPeriod"/>
            </a:pPr>
            <a:r>
              <a:rPr lang="en-IN" dirty="0" smtClean="0">
                <a:latin typeface="Calibri"/>
                <a:ea typeface="Calibri"/>
                <a:cs typeface="Calibri"/>
                <a:sym typeface="Calibri"/>
              </a:rPr>
              <a:t>Both anterior and posterior lobes are concerned with the skeletal movements.</a:t>
            </a:r>
          </a:p>
          <a:p>
            <a:pPr marL="400050" lvl="0" indent="-130175">
              <a:buSzPts val="1400"/>
              <a:buFont typeface="+mj-lt"/>
              <a:buAutoNum type="romanLcPeriod"/>
            </a:pPr>
            <a:r>
              <a:rPr lang="en-IN" dirty="0" smtClean="0">
                <a:latin typeface="Calibri"/>
                <a:ea typeface="Calibri"/>
                <a:cs typeface="Calibri"/>
                <a:sym typeface="Calibri"/>
              </a:rPr>
              <a:t>The cerebellum is also essential for making fine adjustments to motor actions.</a:t>
            </a:r>
          </a:p>
          <a:p>
            <a:pPr marL="400050" lvl="0" indent="-130175">
              <a:buSzPts val="1400"/>
              <a:buFont typeface="+mj-lt"/>
              <a:buAutoNum type="romanLcPeriod"/>
            </a:pPr>
            <a:r>
              <a:rPr lang="en-IN" dirty="0" smtClean="0">
                <a:latin typeface="Calibri"/>
                <a:ea typeface="Calibri"/>
                <a:cs typeface="Calibri"/>
                <a:sym typeface="Calibri"/>
              </a:rPr>
              <a:t>Coordinates and maintains body balance and posture during walking, running, riding, swimming.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medulla oblongata and </a:t>
            </a:r>
            <a:r>
              <a:rPr lang="en-IN" sz="2200" b="1" dirty="0" smtClean="0">
                <a:solidFill>
                  <a:srgbClr val="FF0000"/>
                </a:solidFill>
              </a:rPr>
              <a:t>the </a:t>
            </a:r>
            <a:r>
              <a:rPr lang="en-IN" sz="2200" b="1" dirty="0" err="1" smtClean="0">
                <a:solidFill>
                  <a:srgbClr val="FF0000"/>
                </a:solidFill>
              </a:rPr>
              <a:t>pons</a:t>
            </a: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91336" y="1008492"/>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b="1" dirty="0" smtClean="0">
                <a:latin typeface="Calibri"/>
                <a:ea typeface="Calibri"/>
                <a:cs typeface="Calibri"/>
                <a:sym typeface="Calibri"/>
              </a:rPr>
              <a:t>Medulla Oblongata</a:t>
            </a:r>
          </a:p>
          <a:p>
            <a:pPr lvl="0">
              <a:buSzPts val="1400"/>
              <a:buFont typeface="Arial" pitchFamily="34" charset="0"/>
              <a:buChar char="•"/>
            </a:pPr>
            <a:r>
              <a:rPr lang="en-IN" dirty="0" smtClean="0">
                <a:latin typeface="Calibri"/>
                <a:ea typeface="Calibri"/>
                <a:cs typeface="Calibri"/>
                <a:sym typeface="Calibri"/>
              </a:rPr>
              <a:t>The medulla oblongata is a small structure present in the lowest region of the brain.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mainly controls the body’s autonomic functions such as heartbeat, breathing, and digestion.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plays a primary role in connecting the spinal cord, </a:t>
            </a:r>
            <a:r>
              <a:rPr lang="en-IN" dirty="0" err="1" smtClean="0">
                <a:latin typeface="Calibri"/>
                <a:ea typeface="Calibri"/>
                <a:cs typeface="Calibri"/>
                <a:sym typeface="Calibri"/>
              </a:rPr>
              <a:t>pons</a:t>
            </a:r>
            <a:r>
              <a:rPr lang="en-IN" dirty="0" smtClean="0">
                <a:latin typeface="Calibri"/>
                <a:ea typeface="Calibri"/>
                <a:cs typeface="Calibri"/>
                <a:sym typeface="Calibri"/>
              </a:rPr>
              <a:t> and the cerebral cortex.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Also</a:t>
            </a:r>
            <a:r>
              <a:rPr lang="en-IN" dirty="0" smtClean="0">
                <a:latin typeface="Calibri"/>
                <a:ea typeface="Calibri"/>
                <a:cs typeface="Calibri"/>
                <a:sym typeface="Calibri"/>
              </a:rPr>
              <a:t>, it helps us in maintaining our posture and controlling our reflexes.</a:t>
            </a:r>
          </a:p>
          <a:p>
            <a:pPr lvl="0">
              <a:buSzPts val="1400"/>
            </a:pPr>
            <a:r>
              <a:rPr lang="en-IN" b="1" dirty="0" smtClean="0">
                <a:latin typeface="Calibri"/>
                <a:ea typeface="Calibri"/>
                <a:cs typeface="Calibri"/>
                <a:sym typeface="Calibri"/>
              </a:rPr>
              <a:t>Pons</a:t>
            </a:r>
          </a:p>
          <a:p>
            <a:pPr lvl="0">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pons</a:t>
            </a:r>
            <a:r>
              <a:rPr lang="en-IN" dirty="0" smtClean="0">
                <a:latin typeface="Calibri"/>
                <a:ea typeface="Calibri"/>
                <a:cs typeface="Calibri"/>
                <a:sym typeface="Calibri"/>
              </a:rPr>
              <a:t> is the primary structure of the brain stem present between the midbrain and medulla oblongata.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serves as a relay signals between the lower cerebellum, spinal cord, the midbrain, cerebrum and other higher parts of the brain.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main functions of the </a:t>
            </a:r>
            <a:r>
              <a:rPr lang="en-IN" dirty="0" err="1" smtClean="0">
                <a:latin typeface="Calibri"/>
                <a:ea typeface="Calibri"/>
                <a:cs typeface="Calibri"/>
                <a:sym typeface="Calibri"/>
              </a:rPr>
              <a:t>pons</a:t>
            </a:r>
            <a:r>
              <a:rPr lang="en-IN" dirty="0" smtClean="0">
                <a:latin typeface="Calibri"/>
                <a:ea typeface="Calibri"/>
                <a:cs typeface="Calibri"/>
                <a:sym typeface="Calibri"/>
              </a:rPr>
              <a:t> include:</a:t>
            </a:r>
          </a:p>
          <a:p>
            <a:pPr marL="400050" lvl="0" indent="-130175">
              <a:buSzPts val="1400"/>
              <a:buFont typeface="+mj-lt"/>
              <a:buAutoNum type="romanLcPeriod"/>
            </a:pPr>
            <a:r>
              <a:rPr lang="en-IN" dirty="0" smtClean="0">
                <a:latin typeface="Calibri"/>
                <a:ea typeface="Calibri"/>
                <a:cs typeface="Calibri"/>
                <a:sym typeface="Calibri"/>
              </a:rPr>
              <a:t>Controlling sleep cycles.</a:t>
            </a:r>
          </a:p>
          <a:p>
            <a:pPr marL="400050" lvl="0" indent="-130175">
              <a:buSzPts val="1400"/>
              <a:buFont typeface="+mj-lt"/>
              <a:buAutoNum type="romanLcPeriod"/>
            </a:pPr>
            <a:r>
              <a:rPr lang="en-IN" dirty="0" smtClean="0">
                <a:latin typeface="Calibri"/>
                <a:ea typeface="Calibri"/>
                <a:cs typeface="Calibri"/>
                <a:sym typeface="Calibri"/>
              </a:rPr>
              <a:t>Regulating the magnitude and frequency of the respiration.</a:t>
            </a:r>
          </a:p>
          <a:p>
            <a:pPr marL="400050" lvl="0" indent="-130175">
              <a:buSzPts val="1400"/>
              <a:buFont typeface="+mj-lt"/>
              <a:buAutoNum type="romanLcPeriod"/>
            </a:pPr>
            <a:r>
              <a:rPr lang="en-IN" dirty="0" smtClean="0">
                <a:latin typeface="Calibri"/>
                <a:ea typeface="Calibri"/>
                <a:cs typeface="Calibri"/>
                <a:sym typeface="Calibri"/>
              </a:rPr>
              <a:t>Transfers information between the cerebellum and motor cortex.</a:t>
            </a:r>
          </a:p>
          <a:p>
            <a:pPr marL="400050" lvl="0" indent="-130175">
              <a:buSzPts val="1400"/>
              <a:buFont typeface="+mj-lt"/>
              <a:buAutoNum type="romanLcPeriod"/>
            </a:pPr>
            <a:r>
              <a:rPr lang="en-IN" dirty="0" smtClean="0">
                <a:latin typeface="Calibri"/>
                <a:ea typeface="Calibri"/>
                <a:cs typeface="Calibri"/>
                <a:sym typeface="Calibri"/>
              </a:rPr>
              <a:t>Pons is also involved in sensations, such as the sense of taste, hearing, and balance.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rPr>
              <a:t>Introduction-The Human Brain</a:t>
            </a:r>
          </a:p>
          <a:p>
            <a:pPr>
              <a:buSzPts val="2200"/>
            </a:pPr>
            <a:r>
              <a:rPr lang="en-IN" sz="2200" b="1" i="0" u="none" strike="noStrike" cap="none" dirty="0" smtClean="0">
                <a:solidFill>
                  <a:srgbClr val="FF0000"/>
                </a:solidFill>
                <a:latin typeface="Arial"/>
                <a:ea typeface="Arial"/>
                <a:cs typeface="Arial"/>
                <a:sym typeface="Arial"/>
              </a:rPr>
              <a:t> </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63344" y="1055144"/>
            <a:ext cx="5279039"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brain is the central information processing organ of our body, and acts as the ‘command and control system’.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controls the voluntary movements, balance of the body, functioning of vital involuntary organs (e.g., lungs, heart, kidneys, etc.), thermoregulation, hunger and thirst, circadian (24-hour) rhythms of our body, activities of several endocrine glands and human behaviour.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is also the site for processing of vision, hearing, speech, memory, intelligence, emotions and thoughts.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On </a:t>
            </a:r>
            <a:r>
              <a:rPr lang="en-IN" dirty="0" smtClean="0">
                <a:latin typeface="Calibri"/>
                <a:ea typeface="Calibri"/>
                <a:cs typeface="Calibri"/>
                <a:sym typeface="Calibri"/>
              </a:rPr>
              <a:t>average, an adult brain weighs between 1.0 kg – 1.5 kg.  It is mainly composed of neurons – the fundamental unit of the brain and nervous system.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Recent </a:t>
            </a:r>
            <a:r>
              <a:rPr lang="en-IN" dirty="0" smtClean="0">
                <a:latin typeface="Calibri"/>
                <a:ea typeface="Calibri"/>
                <a:cs typeface="Calibri"/>
                <a:sym typeface="Calibri"/>
              </a:rPr>
              <a:t>estimates have suggested that the brain contains anywhere between 86 billion to 100 billion neurons.</a:t>
            </a:r>
          </a:p>
          <a:p>
            <a:pPr lvl="0">
              <a:buSzPts val="1400"/>
              <a:buFont typeface="Arial" pitchFamily="34" charset="0"/>
              <a:buChar char="•"/>
            </a:pPr>
            <a:r>
              <a:rPr lang="en-IN" dirty="0" smtClean="0">
                <a:latin typeface="Calibri"/>
                <a:ea typeface="Calibri"/>
                <a:cs typeface="Calibri"/>
                <a:sym typeface="Calibri"/>
              </a:rPr>
              <a:t>The brain, along with the spinal cord, constitutes the central nervous system. It is responsible for thoughts, interpretation and origin of control for body movements.</a:t>
            </a:r>
          </a:p>
          <a:p>
            <a:pPr lvl="0">
              <a:buSzPts val="1400"/>
              <a:buFont typeface="Arial" pitchFamily="34" charset="0"/>
              <a:buChar char="•"/>
            </a:pPr>
            <a:endParaRPr sz="1400" b="0" i="0" u="none" strike="noStrike" cap="none">
              <a:solidFill>
                <a:srgbClr val="000000"/>
              </a:solidFill>
              <a:latin typeface="Calibri"/>
              <a:ea typeface="Calibri"/>
              <a:cs typeface="Calibri"/>
              <a:sym typeface="Calibri"/>
            </a:endParaRPr>
          </a:p>
        </p:txBody>
      </p:sp>
      <p:pic>
        <p:nvPicPr>
          <p:cNvPr id="19458" name="Picture 2" descr="The Brain - Human Diseases: The Anatomy and Physiology"/>
          <p:cNvPicPr>
            <a:picLocks noChangeAspect="1" noChangeArrowheads="1"/>
          </p:cNvPicPr>
          <p:nvPr/>
        </p:nvPicPr>
        <p:blipFill>
          <a:blip r:embed="rId4"/>
          <a:srcRect/>
          <a:stretch>
            <a:fillRect/>
          </a:stretch>
        </p:blipFill>
        <p:spPr bwMode="auto">
          <a:xfrm>
            <a:off x="5477069" y="952208"/>
            <a:ext cx="3666931" cy="329565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Where is the Brain located</a:t>
            </a:r>
            <a:r>
              <a:rPr lang="en-IN" sz="2200" b="1" dirty="0" smtClean="0">
                <a:solidFill>
                  <a:srgbClr val="FF0000"/>
                </a:solidFill>
              </a:rPr>
              <a:t>?</a:t>
            </a:r>
            <a:endParaRPr lang="en-IN" sz="2200" b="1" dirty="0" smtClean="0">
              <a:solidFill>
                <a:srgbClr val="FF0000"/>
              </a:solidFill>
            </a:endParaRPr>
          </a:p>
        </p:txBody>
      </p:sp>
      <p:sp>
        <p:nvSpPr>
          <p:cNvPr id="64" name="Google Shape;64;p14"/>
          <p:cNvSpPr txBox="1"/>
          <p:nvPr/>
        </p:nvSpPr>
        <p:spPr>
          <a:xfrm>
            <a:off x="244683" y="1036484"/>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brain is enclosed within the skull, which provides frontal, lateral and dorsal protection.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skull consists of 22 bones, 14 of which form the facial bones and the remaining 8 forms the cranial bones. Anatomically, the brain is contained within the cranium and is surrounded by the cerebrospinal fluid.</a:t>
            </a:r>
          </a:p>
          <a:p>
            <a:pPr lvl="0">
              <a:buSzPts val="1400"/>
              <a:buFont typeface="Arial" pitchFamily="34" charset="0"/>
              <a:buChar char="•"/>
            </a:pPr>
            <a:r>
              <a:rPr lang="en-IN" dirty="0" smtClean="0">
                <a:latin typeface="Calibri"/>
                <a:ea typeface="Calibri"/>
                <a:cs typeface="Calibri"/>
                <a:sym typeface="Calibri"/>
              </a:rPr>
              <a:t>The Cerebrospinal Fluid (CSF) is a fluid that circulates within the skull and spinal cord, filling up hollow spaces on the surface of the brain.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Every </a:t>
            </a:r>
            <a:r>
              <a:rPr lang="en-IN" dirty="0" smtClean="0">
                <a:latin typeface="Calibri"/>
                <a:ea typeface="Calibri"/>
                <a:cs typeface="Calibri"/>
                <a:sym typeface="Calibri"/>
              </a:rPr>
              <a:t>day, the specialised </a:t>
            </a:r>
            <a:r>
              <a:rPr lang="en-IN" dirty="0" err="1" smtClean="0">
                <a:latin typeface="Calibri"/>
                <a:ea typeface="Calibri"/>
                <a:cs typeface="Calibri"/>
                <a:sym typeface="Calibri"/>
              </a:rPr>
              <a:t>ependymal</a:t>
            </a:r>
            <a:r>
              <a:rPr lang="en-IN" dirty="0" smtClean="0">
                <a:latin typeface="Calibri"/>
                <a:ea typeface="Calibri"/>
                <a:cs typeface="Calibri"/>
                <a:sym typeface="Calibri"/>
              </a:rPr>
              <a:t> cells produce around 500mL of cerebrospinal fluid.</a:t>
            </a:r>
          </a:p>
          <a:p>
            <a:pPr lvl="0">
              <a:buSzPts val="1400"/>
              <a:buFont typeface="Arial" pitchFamily="34" charset="0"/>
              <a:buChar char="•"/>
            </a:pPr>
            <a:r>
              <a:rPr lang="en-IN" dirty="0" smtClean="0">
                <a:latin typeface="Calibri"/>
                <a:ea typeface="Calibri"/>
                <a:cs typeface="Calibri"/>
                <a:sym typeface="Calibri"/>
              </a:rPr>
              <a:t>The primary function of the CSF is to act as a buffer for the brain, cushioning mechanical shocks and dampening minor jolts.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also provides basic immunological protection to the brain.</a:t>
            </a:r>
          </a:p>
          <a:p>
            <a:pPr lvl="0">
              <a:buSzPts val="1400"/>
              <a:buFont typeface="Arial" pitchFamily="34" charset="0"/>
              <a:buChar char="•"/>
            </a:pPr>
            <a:r>
              <a:rPr lang="en-IN" dirty="0" smtClean="0">
                <a:latin typeface="Calibri"/>
                <a:ea typeface="Calibri"/>
                <a:cs typeface="Calibri"/>
                <a:sym typeface="Calibri"/>
              </a:rPr>
              <a:t>Furthermore, CSF provides buoyancy for the brain. i.e., the brain is suspended in a layer of CSF, wherein, the weight of the brain is nearly negated.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If </a:t>
            </a:r>
            <a:r>
              <a:rPr lang="en-IN" dirty="0" smtClean="0">
                <a:latin typeface="Calibri"/>
                <a:ea typeface="Calibri"/>
                <a:cs typeface="Calibri"/>
                <a:sym typeface="Calibri"/>
              </a:rPr>
              <a:t>the brain is not suspended in CSF, it would be impeded by its weight, consequently cutting off the blood supply in the lower half of the brain. It would lead to the death of neurons in the affected area.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Parts of Human </a:t>
            </a:r>
            <a:r>
              <a:rPr lang="en-IN" sz="2200" b="1" dirty="0" smtClean="0">
                <a:solidFill>
                  <a:srgbClr val="FF0000"/>
                </a:solidFill>
              </a:rPr>
              <a:t>Brain</a:t>
            </a:r>
            <a:endParaRPr lang="en-IN" sz="2200" b="1" dirty="0" smtClean="0">
              <a:solidFill>
                <a:srgbClr val="FF0000"/>
              </a:solidFill>
            </a:endParaRPr>
          </a:p>
        </p:txBody>
      </p:sp>
      <p:sp>
        <p:nvSpPr>
          <p:cNvPr id="64" name="Google Shape;64;p14"/>
          <p:cNvSpPr txBox="1"/>
          <p:nvPr/>
        </p:nvSpPr>
        <p:spPr>
          <a:xfrm>
            <a:off x="282005" y="840541"/>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Following </a:t>
            </a:r>
            <a:r>
              <a:rPr lang="en-IN" dirty="0" smtClean="0">
                <a:latin typeface="Calibri"/>
                <a:ea typeface="Calibri"/>
                <a:cs typeface="Calibri"/>
                <a:sym typeface="Calibri"/>
              </a:rPr>
              <a:t>are the major parts of the human brain:</a:t>
            </a:r>
          </a:p>
          <a:p>
            <a:pPr lvl="0">
              <a:buSzPts val="1400"/>
            </a:pPr>
            <a:r>
              <a:rPr lang="en-IN" b="1" dirty="0" smtClean="0">
                <a:latin typeface="Calibri"/>
                <a:ea typeface="Calibri"/>
                <a:cs typeface="Calibri"/>
                <a:sym typeface="Calibri"/>
              </a:rPr>
              <a:t>1.Forebrain</a:t>
            </a:r>
            <a:r>
              <a:rPr lang="en-IN" dirty="0" smtClean="0">
                <a:latin typeface="Calibri"/>
                <a:ea typeface="Calibri"/>
                <a:cs typeface="Calibri"/>
                <a:sym typeface="Calibri"/>
              </a:rPr>
              <a:t> </a:t>
            </a:r>
            <a:r>
              <a:rPr lang="en-IN" dirty="0" smtClean="0">
                <a:latin typeface="Calibri"/>
                <a:ea typeface="Calibri"/>
                <a:cs typeface="Calibri"/>
                <a:sym typeface="Calibri"/>
              </a:rPr>
              <a:t>– Largest part of the brain</a:t>
            </a:r>
          </a:p>
          <a:p>
            <a:pPr lvl="0">
              <a:buSzPts val="1400"/>
            </a:pPr>
            <a:r>
              <a:rPr lang="en-IN" dirty="0" smtClean="0">
                <a:latin typeface="Calibri"/>
                <a:ea typeface="Calibri"/>
                <a:cs typeface="Calibri"/>
                <a:sym typeface="Calibri"/>
              </a:rPr>
              <a:t>It is the anterior part of the brain. The forebrain parts include:</a:t>
            </a:r>
          </a:p>
          <a:p>
            <a:pPr marL="400050" lvl="0" indent="-222250">
              <a:buSzPts val="1400"/>
              <a:buFont typeface="+mj-lt"/>
              <a:buAutoNum type="romanLcPeriod"/>
            </a:pPr>
            <a:r>
              <a:rPr lang="en-IN" dirty="0" smtClean="0">
                <a:latin typeface="Calibri"/>
                <a:ea typeface="Calibri"/>
                <a:cs typeface="Calibri"/>
                <a:sym typeface="Calibri"/>
              </a:rPr>
              <a:t>Cerebrum</a:t>
            </a:r>
          </a:p>
          <a:p>
            <a:pPr marL="400050" lvl="0" indent="-222250">
              <a:buSzPts val="1400"/>
              <a:buFont typeface="+mj-lt"/>
              <a:buAutoNum type="romanLcPeriod"/>
            </a:pPr>
            <a:r>
              <a:rPr lang="en-IN" dirty="0" smtClean="0">
                <a:latin typeface="Calibri"/>
                <a:ea typeface="Calibri"/>
                <a:cs typeface="Calibri"/>
                <a:sym typeface="Calibri"/>
              </a:rPr>
              <a:t>Hypothalamus</a:t>
            </a:r>
          </a:p>
          <a:p>
            <a:pPr marL="400050" lvl="0" indent="-222250">
              <a:buSzPts val="1400"/>
              <a:buFont typeface="+mj-lt"/>
              <a:buAutoNum type="romanLcPeriod"/>
            </a:pPr>
            <a:r>
              <a:rPr lang="en-IN" dirty="0" smtClean="0">
                <a:latin typeface="Calibri"/>
                <a:ea typeface="Calibri"/>
                <a:cs typeface="Calibri"/>
                <a:sym typeface="Calibri"/>
              </a:rPr>
              <a:t>Thalamus</a:t>
            </a:r>
          </a:p>
          <a:p>
            <a:pPr lvl="0">
              <a:buSzPts val="1400"/>
            </a:pPr>
            <a:r>
              <a:rPr lang="en-IN" dirty="0" smtClean="0">
                <a:latin typeface="Calibri"/>
                <a:ea typeface="Calibri"/>
                <a:cs typeface="Calibri"/>
                <a:sym typeface="Calibri"/>
              </a:rPr>
              <a:t>Forebrain Function: Controls the reproductive functions, body temperature, emotions, hunger and sleep.</a:t>
            </a:r>
          </a:p>
          <a:p>
            <a:pPr lvl="0">
              <a:buSzPts val="1400"/>
            </a:pPr>
            <a:r>
              <a:rPr lang="en-IN" dirty="0" smtClean="0">
                <a:latin typeface="Calibri"/>
                <a:ea typeface="Calibri"/>
                <a:cs typeface="Calibri"/>
                <a:sym typeface="Calibri"/>
              </a:rPr>
              <a:t>Fact: The largest among the forebrain parts is the cerebrum. It is also the largest part of all vertebrate brains</a:t>
            </a:r>
            <a:r>
              <a:rPr lang="en-IN" dirty="0" smtClean="0">
                <a:latin typeface="Calibri"/>
                <a:ea typeface="Calibri"/>
                <a:cs typeface="Calibri"/>
                <a:sym typeface="Calibri"/>
              </a:rPr>
              <a:t>.</a:t>
            </a:r>
          </a:p>
          <a:p>
            <a:pPr lvl="0">
              <a:buSzPts val="1400"/>
            </a:pPr>
            <a:endParaRPr lang="en-IN" dirty="0" smtClean="0">
              <a:latin typeface="Calibri"/>
              <a:ea typeface="Calibri"/>
              <a:cs typeface="Calibri"/>
              <a:sym typeface="Calibri"/>
            </a:endParaRPr>
          </a:p>
          <a:p>
            <a:pPr lvl="0">
              <a:buSzPts val="1400"/>
            </a:pPr>
            <a:r>
              <a:rPr lang="en-IN" b="1" dirty="0" smtClean="0">
                <a:latin typeface="Calibri"/>
                <a:ea typeface="Calibri"/>
                <a:cs typeface="Calibri"/>
                <a:sym typeface="Calibri"/>
              </a:rPr>
              <a:t>2.Midbrain</a:t>
            </a:r>
            <a:r>
              <a:rPr lang="en-IN" dirty="0" smtClean="0">
                <a:latin typeface="Calibri"/>
                <a:ea typeface="Calibri"/>
                <a:cs typeface="Calibri"/>
                <a:sym typeface="Calibri"/>
              </a:rPr>
              <a:t>: Smallest and central part of the </a:t>
            </a:r>
            <a:r>
              <a:rPr lang="en-IN" dirty="0" smtClean="0">
                <a:latin typeface="Calibri"/>
                <a:ea typeface="Calibri"/>
                <a:cs typeface="Calibri"/>
                <a:sym typeface="Calibri"/>
              </a:rPr>
              <a:t>brain.</a:t>
            </a:r>
          </a:p>
          <a:p>
            <a:pPr lvl="0">
              <a:buSzPts val="1400"/>
            </a:pPr>
            <a:endParaRPr lang="en-IN" dirty="0" smtClean="0">
              <a:latin typeface="Calibri"/>
              <a:ea typeface="Calibri"/>
              <a:cs typeface="Calibri"/>
              <a:sym typeface="Calibri"/>
            </a:endParaRPr>
          </a:p>
          <a:p>
            <a:pPr lvl="0">
              <a:buSzPts val="1400"/>
            </a:pPr>
            <a:r>
              <a:rPr lang="en-IN" b="1" dirty="0" smtClean="0">
                <a:latin typeface="Calibri"/>
                <a:ea typeface="Calibri"/>
                <a:cs typeface="Calibri"/>
                <a:sym typeface="Calibri"/>
              </a:rPr>
              <a:t>3.Hindbrain</a:t>
            </a:r>
            <a:r>
              <a:rPr lang="en-IN" dirty="0" smtClean="0">
                <a:latin typeface="Calibri"/>
                <a:ea typeface="Calibri"/>
                <a:cs typeface="Calibri"/>
                <a:sym typeface="Calibri"/>
              </a:rPr>
              <a:t>: The lower part of the brain</a:t>
            </a:r>
          </a:p>
          <a:p>
            <a:pPr lvl="0">
              <a:buSzPts val="1400"/>
            </a:pPr>
            <a:r>
              <a:rPr lang="en-IN" dirty="0" smtClean="0">
                <a:latin typeface="Calibri"/>
                <a:ea typeface="Calibri"/>
                <a:cs typeface="Calibri"/>
                <a:sym typeface="Calibri"/>
              </a:rPr>
              <a:t>The hindbrain is composed of:</a:t>
            </a:r>
          </a:p>
          <a:p>
            <a:pPr marL="400050" lvl="0" indent="-222250">
              <a:buSzPts val="1400"/>
              <a:buFont typeface="+mj-lt"/>
              <a:buAutoNum type="romanLcPeriod"/>
            </a:pPr>
            <a:r>
              <a:rPr lang="en-IN" dirty="0" smtClean="0">
                <a:latin typeface="Calibri"/>
                <a:ea typeface="Calibri"/>
                <a:cs typeface="Calibri"/>
                <a:sym typeface="Calibri"/>
              </a:rPr>
              <a:t>Cerebellum</a:t>
            </a:r>
          </a:p>
          <a:p>
            <a:pPr marL="400050" lvl="0" indent="-222250">
              <a:buSzPts val="1400"/>
              <a:buFont typeface="+mj-lt"/>
              <a:buAutoNum type="romanLcPeriod"/>
            </a:pPr>
            <a:r>
              <a:rPr lang="en-IN" dirty="0" smtClean="0">
                <a:latin typeface="Calibri"/>
                <a:ea typeface="Calibri"/>
                <a:cs typeface="Calibri"/>
                <a:sym typeface="Calibri"/>
              </a:rPr>
              <a:t>Medulla</a:t>
            </a:r>
          </a:p>
          <a:p>
            <a:pPr marL="400050" lvl="0" indent="-222250">
              <a:buSzPts val="1400"/>
              <a:buFont typeface="+mj-lt"/>
              <a:buAutoNum type="romanLcPeriod"/>
            </a:pPr>
            <a:r>
              <a:rPr lang="en-IN" dirty="0" smtClean="0">
                <a:latin typeface="Calibri"/>
                <a:ea typeface="Calibri"/>
                <a:cs typeface="Calibri"/>
                <a:sym typeface="Calibri"/>
              </a:rPr>
              <a:t>Pons</a:t>
            </a:r>
          </a:p>
          <a:p>
            <a:pPr lvl="0">
              <a:buSzPts val="1400"/>
            </a:pPr>
            <a:r>
              <a:rPr lang="en-IN" dirty="0" smtClean="0">
                <a:latin typeface="Calibri"/>
                <a:ea typeface="Calibri"/>
                <a:cs typeface="Calibri"/>
                <a:sym typeface="Calibri"/>
              </a:rPr>
              <a:t>Hindbrain functions: The three regions of the hindbrain coordinates all processes necessary for survival. These induce breathing, heartbeat, sleep, wakefulness and motor learning.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arts of Brain and Its Functions | Brain anatomy, Brain parts and ..."/>
          <p:cNvPicPr>
            <a:picLocks noChangeAspect="1" noChangeArrowheads="1"/>
          </p:cNvPicPr>
          <p:nvPr/>
        </p:nvPicPr>
        <p:blipFill>
          <a:blip r:embed="rId2"/>
          <a:srcRect/>
          <a:stretch>
            <a:fillRect/>
          </a:stretch>
        </p:blipFill>
        <p:spPr bwMode="auto">
          <a:xfrm>
            <a:off x="1209936" y="696070"/>
            <a:ext cx="6667500" cy="4038601"/>
          </a:xfrm>
          <a:prstGeom prst="rect">
            <a:avLst/>
          </a:prstGeom>
          <a:noFill/>
        </p:spPr>
      </p:pic>
      <p:sp>
        <p:nvSpPr>
          <p:cNvPr id="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Parts of Human </a:t>
            </a:r>
            <a:r>
              <a:rPr lang="en-IN" sz="2200" b="1" dirty="0" smtClean="0">
                <a:solidFill>
                  <a:srgbClr val="FF0000"/>
                </a:solidFill>
              </a:rPr>
              <a:t>Brain</a:t>
            </a:r>
            <a:endParaRPr lang="en-IN" sz="2200" b="1" dirty="0" smtClean="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Cerebrum</a:t>
            </a:r>
            <a:endParaRPr lang="en-IN" sz="2200" b="1" dirty="0" smtClean="0">
              <a:solidFill>
                <a:srgbClr val="FF0000"/>
              </a:solidFill>
            </a:endParaRPr>
          </a:p>
        </p:txBody>
      </p:sp>
      <p:sp>
        <p:nvSpPr>
          <p:cNvPr id="64" name="Google Shape;64;p14"/>
          <p:cNvSpPr txBox="1"/>
          <p:nvPr/>
        </p:nvSpPr>
        <p:spPr>
          <a:xfrm>
            <a:off x="272676" y="868532"/>
            <a:ext cx="6006826"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cerebrum is the largest part of the brain. It consists of the cerebral cortex and other </a:t>
            </a:r>
            <a:r>
              <a:rPr lang="en-IN" dirty="0" err="1" smtClean="0">
                <a:latin typeface="Calibri"/>
                <a:ea typeface="Calibri"/>
                <a:cs typeface="Calibri"/>
                <a:sym typeface="Calibri"/>
              </a:rPr>
              <a:t>subcortical</a:t>
            </a:r>
            <a:r>
              <a:rPr lang="en-IN" dirty="0" smtClean="0">
                <a:latin typeface="Calibri"/>
                <a:ea typeface="Calibri"/>
                <a:cs typeface="Calibri"/>
                <a:sym typeface="Calibri"/>
              </a:rPr>
              <a:t> structures. It is composed of two cerebral hemispheres that are joined together by heavy, dense bands of fibre called the corpus </a:t>
            </a:r>
            <a:r>
              <a:rPr lang="en-IN" dirty="0" err="1" smtClean="0">
                <a:latin typeface="Calibri"/>
                <a:ea typeface="Calibri"/>
                <a:cs typeface="Calibri"/>
                <a:sym typeface="Calibri"/>
              </a:rPr>
              <a:t>callosum</a:t>
            </a:r>
            <a:r>
              <a:rPr lang="en-IN" dirty="0" smtClean="0">
                <a:latin typeface="Calibri"/>
                <a:ea typeface="Calibri"/>
                <a:cs typeface="Calibri"/>
                <a:sym typeface="Calibri"/>
              </a:rPr>
              <a:t>. The cerebrum is further divided into four sections or lobes:</a:t>
            </a:r>
          </a:p>
          <a:p>
            <a:pPr marL="400050" lvl="0" indent="-222250">
              <a:buSzPts val="1400"/>
              <a:buFont typeface="+mj-lt"/>
              <a:buAutoNum type="romanLcPeriod"/>
            </a:pPr>
            <a:r>
              <a:rPr lang="en-IN" dirty="0" smtClean="0">
                <a:latin typeface="Calibri"/>
                <a:ea typeface="Calibri"/>
                <a:cs typeface="Calibri"/>
                <a:sym typeface="Calibri"/>
              </a:rPr>
              <a:t>Frontal lobe: It is associated with parts of speech, planning, reasoning, problem-solving and movements.</a:t>
            </a:r>
          </a:p>
          <a:p>
            <a:pPr marL="400050" lvl="0" indent="-222250">
              <a:buSzPts val="1400"/>
              <a:buFont typeface="+mj-lt"/>
              <a:buAutoNum type="romanLcPeriod"/>
            </a:pPr>
            <a:r>
              <a:rPr lang="en-IN" dirty="0" smtClean="0">
                <a:latin typeface="Calibri"/>
                <a:ea typeface="Calibri"/>
                <a:cs typeface="Calibri"/>
                <a:sym typeface="Calibri"/>
              </a:rPr>
              <a:t>Parietal lobe: Help in movements, the perception of stimuli and orientation.</a:t>
            </a:r>
          </a:p>
          <a:p>
            <a:pPr marL="400050" lvl="0" indent="-222250">
              <a:buSzPts val="1400"/>
              <a:buFont typeface="+mj-lt"/>
              <a:buAutoNum type="romanLcPeriod"/>
            </a:pPr>
            <a:r>
              <a:rPr lang="en-IN" dirty="0" smtClean="0">
                <a:latin typeface="Calibri"/>
                <a:ea typeface="Calibri"/>
                <a:cs typeface="Calibri"/>
                <a:sym typeface="Calibri"/>
              </a:rPr>
              <a:t>Occipital lobe: It is related to visual processing.</a:t>
            </a:r>
          </a:p>
          <a:p>
            <a:pPr marL="400050" lvl="0" indent="-222250">
              <a:buSzPts val="1400"/>
              <a:buFont typeface="+mj-lt"/>
              <a:buAutoNum type="romanLcPeriod"/>
            </a:pPr>
            <a:r>
              <a:rPr lang="en-IN" dirty="0" smtClean="0">
                <a:latin typeface="Calibri"/>
                <a:ea typeface="Calibri"/>
                <a:cs typeface="Calibri"/>
                <a:sym typeface="Calibri"/>
              </a:rPr>
              <a:t>Temporal lobe: This region is related to perception and recognition of memory, auditory stimuli, and speech.</a:t>
            </a:r>
          </a:p>
          <a:p>
            <a:pPr lvl="0">
              <a:buSzPts val="1400"/>
              <a:buFont typeface="Arial" pitchFamily="34" charset="0"/>
              <a:buChar char="•"/>
            </a:pPr>
            <a:r>
              <a:rPr lang="en-IN" dirty="0" smtClean="0">
                <a:latin typeface="Calibri"/>
                <a:ea typeface="Calibri"/>
                <a:cs typeface="Calibri"/>
                <a:sym typeface="Calibri"/>
              </a:rPr>
              <a:t>The brain consists of two types of tissues: Grey matter and White matter.</a:t>
            </a:r>
          </a:p>
          <a:p>
            <a:pPr marL="400050" lvl="0" indent="-222250">
              <a:buSzPts val="1400"/>
              <a:buFont typeface="+mj-lt"/>
              <a:buAutoNum type="romanLcPeriod"/>
            </a:pPr>
            <a:r>
              <a:rPr lang="en-IN" dirty="0" smtClean="0">
                <a:latin typeface="Calibri"/>
                <a:ea typeface="Calibri"/>
                <a:cs typeface="Calibri"/>
                <a:sym typeface="Calibri"/>
              </a:rPr>
              <a:t>Grey matter mainly consists of various types of cells, which make up the bulk of the brain.</a:t>
            </a:r>
          </a:p>
          <a:p>
            <a:pPr marL="400050" lvl="0" indent="-222250">
              <a:buSzPts val="1400"/>
              <a:buFont typeface="+mj-lt"/>
              <a:buAutoNum type="romanLcPeriod"/>
            </a:pPr>
            <a:r>
              <a:rPr lang="en-IN" dirty="0" smtClean="0">
                <a:latin typeface="Calibri"/>
                <a:ea typeface="Calibri"/>
                <a:cs typeface="Calibri"/>
                <a:sym typeface="Calibri"/>
              </a:rPr>
              <a:t>White matter is primarily composed of axons, which connect various grey matter areas of the brain with each other.</a:t>
            </a:r>
          </a:p>
          <a:p>
            <a:pPr lvl="0">
              <a:buSzPts val="1400"/>
              <a:buFont typeface="Arial" pitchFamily="34" charset="0"/>
              <a:buChar char="•"/>
            </a:pPr>
            <a:r>
              <a:rPr lang="en-IN" dirty="0" smtClean="0">
                <a:latin typeface="Calibri"/>
                <a:ea typeface="Calibri"/>
                <a:cs typeface="Calibri"/>
                <a:sym typeface="Calibri"/>
              </a:rPr>
              <a:t>The exterior portion of the cerebrum is called the cortex or the cerebral mantle. The cortex is extremely convoluted, due to which, it has a large surface area. </a:t>
            </a:r>
          </a:p>
        </p:txBody>
      </p:sp>
      <p:pic>
        <p:nvPicPr>
          <p:cNvPr id="10242" name="Picture 2" descr="The Brain. Protective Structures of the Brain. Cerebrospinal Fluid"/>
          <p:cNvPicPr>
            <a:picLocks noChangeAspect="1" noChangeArrowheads="1"/>
          </p:cNvPicPr>
          <p:nvPr/>
        </p:nvPicPr>
        <p:blipFill>
          <a:blip r:embed="rId4"/>
          <a:srcRect/>
          <a:stretch>
            <a:fillRect/>
          </a:stretch>
        </p:blipFill>
        <p:spPr bwMode="auto">
          <a:xfrm>
            <a:off x="6139543" y="1298698"/>
            <a:ext cx="3004456" cy="285423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err="1" smtClean="0">
                <a:solidFill>
                  <a:srgbClr val="FF0000"/>
                </a:solidFill>
                <a:latin typeface="Arial"/>
                <a:ea typeface="Arial"/>
                <a:cs typeface="Arial"/>
                <a:sym typeface="Arial"/>
              </a:rPr>
              <a:t>Contd</a:t>
            </a:r>
            <a:r>
              <a:rPr lang="en-IN" sz="2200" b="1" i="0" u="none" strike="noStrike" cap="none" dirty="0" smtClean="0">
                <a:solidFill>
                  <a:srgbClr val="FF0000"/>
                </a:solidFill>
                <a:latin typeface="Arial"/>
                <a:ea typeface="Arial"/>
                <a:cs typeface="Arial"/>
                <a:sym typeface="Arial"/>
              </a:rPr>
              <a:t> ..</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54014" y="840542"/>
            <a:ext cx="5353684"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cerebrum also includes:</a:t>
            </a:r>
          </a:p>
          <a:p>
            <a:pPr marL="400050" lvl="0" indent="-130175">
              <a:buSzPts val="1400"/>
              <a:buFont typeface="+mj-lt"/>
              <a:buAutoNum type="romanLcPeriod"/>
            </a:pPr>
            <a:r>
              <a:rPr lang="en-IN" dirty="0" smtClean="0">
                <a:latin typeface="Calibri"/>
                <a:ea typeface="Calibri"/>
                <a:cs typeface="Calibri"/>
                <a:sym typeface="Calibri"/>
              </a:rPr>
              <a:t>Sensory areas: To receive the messages.</a:t>
            </a:r>
          </a:p>
          <a:p>
            <a:pPr marL="400050" lvl="0" indent="-130175">
              <a:buSzPts val="1400"/>
              <a:buFont typeface="+mj-lt"/>
              <a:buAutoNum type="romanLcPeriod"/>
            </a:pPr>
            <a:r>
              <a:rPr lang="en-IN" dirty="0" smtClean="0">
                <a:latin typeface="Calibri"/>
                <a:ea typeface="Calibri"/>
                <a:cs typeface="Calibri"/>
                <a:sym typeface="Calibri"/>
              </a:rPr>
              <a:t>Association areas: These areas integrate the incoming sensory information. It also forms a connection between sensory and motor areas.</a:t>
            </a:r>
          </a:p>
          <a:p>
            <a:pPr marL="400050" lvl="0" indent="-130175">
              <a:buSzPts val="1400"/>
              <a:buFont typeface="+mj-lt"/>
              <a:buAutoNum type="romanLcPeriod"/>
            </a:pPr>
            <a:r>
              <a:rPr lang="en-IN" dirty="0" smtClean="0">
                <a:latin typeface="Calibri"/>
                <a:ea typeface="Calibri"/>
                <a:cs typeface="Calibri"/>
                <a:sym typeface="Calibri"/>
              </a:rPr>
              <a:t>Motor areas: This area is responsible for the action of the voluntary muscles.</a:t>
            </a:r>
          </a:p>
          <a:p>
            <a:pPr lvl="0">
              <a:buSzPts val="1400"/>
            </a:pPr>
            <a:r>
              <a:rPr lang="en-IN" b="1" dirty="0" smtClean="0">
                <a:latin typeface="Calibri"/>
                <a:ea typeface="Calibri"/>
                <a:cs typeface="Calibri"/>
                <a:sym typeface="Calibri"/>
              </a:rPr>
              <a:t>Cerebrum </a:t>
            </a:r>
            <a:r>
              <a:rPr lang="en-IN" b="1" dirty="0" smtClean="0">
                <a:latin typeface="Calibri"/>
                <a:ea typeface="Calibri"/>
                <a:cs typeface="Calibri"/>
                <a:sym typeface="Calibri"/>
              </a:rPr>
              <a:t>Function</a:t>
            </a:r>
          </a:p>
          <a:p>
            <a:pPr lvl="0">
              <a:buSzPts val="1400"/>
            </a:pPr>
            <a:r>
              <a:rPr lang="en-IN" dirty="0" smtClean="0">
                <a:latin typeface="Calibri"/>
                <a:ea typeface="Calibri"/>
                <a:cs typeface="Calibri"/>
                <a:sym typeface="Calibri"/>
              </a:rPr>
              <a:t>The cerebrum is responsible for thinking, intelligence,  consciousness and memory. It is also responsible for interpreting touch, hearing and vision.</a:t>
            </a:r>
          </a:p>
          <a:p>
            <a:pPr lvl="0">
              <a:buSzPts val="1400"/>
            </a:pPr>
            <a:r>
              <a:rPr lang="en-IN" b="1" dirty="0" smtClean="0">
                <a:latin typeface="Calibri"/>
                <a:ea typeface="Calibri"/>
                <a:cs typeface="Calibri"/>
                <a:sym typeface="Calibri"/>
              </a:rPr>
              <a:t>Thalamus</a:t>
            </a:r>
          </a:p>
          <a:p>
            <a:pPr lvl="0">
              <a:buSzPts val="1400"/>
            </a:pPr>
            <a:r>
              <a:rPr lang="en-IN" dirty="0" smtClean="0">
                <a:latin typeface="Calibri"/>
                <a:ea typeface="Calibri"/>
                <a:cs typeface="Calibri"/>
                <a:sym typeface="Calibri"/>
              </a:rPr>
              <a:t>The thalamus is a small structure, located right above the brain stem responsible for relaying sensory information from the sense organs. It is also responsible for transmitting motor information for movement and coordination. Thalamus is found in the limbic system within the cerebrum. This limbic system is mainly responsible for the formation of new memories and storing past experiences.</a:t>
            </a:r>
          </a:p>
        </p:txBody>
      </p:sp>
      <p:sp>
        <p:nvSpPr>
          <p:cNvPr id="38914" name="AutoShape 2" descr="Pons location in the hea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38916" name="AutoShape 4" descr="Pons location in the hea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38917" name="Picture 5" descr="C:\Users\user\Desktop\Pons-location-in-the-head.jpg"/>
          <p:cNvPicPr>
            <a:picLocks noChangeAspect="1" noChangeArrowheads="1"/>
          </p:cNvPicPr>
          <p:nvPr/>
        </p:nvPicPr>
        <p:blipFill>
          <a:blip r:embed="rId4"/>
          <a:srcRect/>
          <a:stretch>
            <a:fillRect/>
          </a:stretch>
        </p:blipFill>
        <p:spPr bwMode="auto">
          <a:xfrm>
            <a:off x="5654351" y="1296955"/>
            <a:ext cx="3273237" cy="2914899"/>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Hypothalamus</a:t>
            </a:r>
            <a:endParaRPr lang="en-IN" sz="2200" b="1" dirty="0" smtClean="0">
              <a:solidFill>
                <a:srgbClr val="FF0000"/>
              </a:solidFill>
            </a:endParaRPr>
          </a:p>
        </p:txBody>
      </p:sp>
      <p:sp>
        <p:nvSpPr>
          <p:cNvPr id="64" name="Google Shape;64;p14"/>
          <p:cNvSpPr txBox="1"/>
          <p:nvPr/>
        </p:nvSpPr>
        <p:spPr>
          <a:xfrm>
            <a:off x="226022" y="1055146"/>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The </a:t>
            </a:r>
            <a:r>
              <a:rPr lang="en-IN" dirty="0" smtClean="0">
                <a:latin typeface="Calibri"/>
                <a:ea typeface="Calibri"/>
                <a:cs typeface="Calibri"/>
                <a:sym typeface="Calibri"/>
              </a:rPr>
              <a:t>hypothalamus is a small and essential part of the brain, located precisely below the thalamus. It is considered the primary region of the brain, as it is involved in the following functions:</a:t>
            </a:r>
          </a:p>
          <a:p>
            <a:pPr lvl="0">
              <a:buSzPts val="1400"/>
              <a:buFont typeface="Arial" pitchFamily="34" charset="0"/>
              <a:buChar char="•"/>
            </a:pPr>
            <a:r>
              <a:rPr lang="en-IN" dirty="0" smtClean="0">
                <a:latin typeface="Calibri"/>
                <a:ea typeface="Calibri"/>
                <a:cs typeface="Calibri"/>
                <a:sym typeface="Calibri"/>
              </a:rPr>
              <a:t>Receives impulses</a:t>
            </a:r>
          </a:p>
          <a:p>
            <a:pPr lvl="0">
              <a:buSzPts val="1400"/>
              <a:buFont typeface="Arial" pitchFamily="34" charset="0"/>
              <a:buChar char="•"/>
            </a:pPr>
            <a:r>
              <a:rPr lang="en-IN" dirty="0" smtClean="0">
                <a:latin typeface="Calibri"/>
                <a:ea typeface="Calibri"/>
                <a:cs typeface="Calibri"/>
                <a:sym typeface="Calibri"/>
              </a:rPr>
              <a:t>Regulates body temperature</a:t>
            </a:r>
          </a:p>
          <a:p>
            <a:pPr lvl="0">
              <a:buSzPts val="1400"/>
              <a:buFont typeface="Arial" pitchFamily="34" charset="0"/>
              <a:buChar char="•"/>
            </a:pPr>
            <a:r>
              <a:rPr lang="en-IN" dirty="0" smtClean="0">
                <a:latin typeface="Calibri"/>
                <a:ea typeface="Calibri"/>
                <a:cs typeface="Calibri"/>
                <a:sym typeface="Calibri"/>
              </a:rPr>
              <a:t>Controls the mood and emotions</a:t>
            </a:r>
          </a:p>
          <a:p>
            <a:pPr lvl="0">
              <a:buSzPts val="1400"/>
              <a:buFont typeface="Arial" pitchFamily="34" charset="0"/>
              <a:buChar char="•"/>
            </a:pPr>
            <a:r>
              <a:rPr lang="en-IN" dirty="0" smtClean="0">
                <a:latin typeface="Calibri"/>
                <a:ea typeface="Calibri"/>
                <a:cs typeface="Calibri"/>
                <a:sym typeface="Calibri"/>
              </a:rPr>
              <a:t>Controls the sense of taste and smell</a:t>
            </a:r>
          </a:p>
          <a:p>
            <a:pPr lvl="0">
              <a:buSzPts val="1400"/>
              <a:buFont typeface="Arial" pitchFamily="34" charset="0"/>
              <a:buChar char="•"/>
            </a:pPr>
            <a:r>
              <a:rPr lang="en-IN" dirty="0" smtClean="0">
                <a:latin typeface="Calibri"/>
                <a:ea typeface="Calibri"/>
                <a:cs typeface="Calibri"/>
                <a:sym typeface="Calibri"/>
              </a:rPr>
              <a:t>Synthesises the body’s essential hormones</a:t>
            </a:r>
          </a:p>
          <a:p>
            <a:pPr lvl="0">
              <a:buSzPts val="1400"/>
              <a:buFont typeface="Arial" pitchFamily="34" charset="0"/>
              <a:buChar char="•"/>
            </a:pPr>
            <a:r>
              <a:rPr lang="en-IN" dirty="0" smtClean="0">
                <a:latin typeface="Calibri"/>
                <a:ea typeface="Calibri"/>
                <a:cs typeface="Calibri"/>
                <a:sym typeface="Calibri"/>
              </a:rPr>
              <a:t>Coordinates the messages from the autonomous nervous system</a:t>
            </a:r>
          </a:p>
          <a:p>
            <a:pPr lvl="0">
              <a:buSzPts val="1400"/>
              <a:buFont typeface="Arial" pitchFamily="34" charset="0"/>
              <a:buChar char="•"/>
            </a:pPr>
            <a:r>
              <a:rPr lang="en-IN" dirty="0" smtClean="0">
                <a:latin typeface="Calibri"/>
                <a:ea typeface="Calibri"/>
                <a:cs typeface="Calibri"/>
                <a:sym typeface="Calibri"/>
              </a:rPr>
              <a:t>Controls appetite, peristalsis, the rate of heartbeat, and blood pressure</a:t>
            </a:r>
          </a:p>
          <a:p>
            <a:pPr lvl="0">
              <a:buSzPts val="1400"/>
              <a:buFont typeface="Arial" pitchFamily="34" charset="0"/>
              <a:buChar char="•"/>
            </a:pPr>
            <a:r>
              <a:rPr lang="en-IN" dirty="0" smtClean="0">
                <a:latin typeface="Calibri"/>
                <a:ea typeface="Calibri"/>
                <a:cs typeface="Calibri"/>
                <a:sym typeface="Calibri"/>
              </a:rPr>
              <a:t>Forms an axis with the pituitary gland which is the main link between the nervous and the endocrine systems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Midbrain</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44683" y="1017823"/>
            <a:ext cx="3748819"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midbrain is located between the thalamus/hypothalamus of the forebrain and </a:t>
            </a:r>
            <a:r>
              <a:rPr lang="en-IN" dirty="0" err="1" smtClean="0">
                <a:latin typeface="Calibri"/>
                <a:ea typeface="Calibri"/>
                <a:cs typeface="Calibri"/>
                <a:sym typeface="Calibri"/>
              </a:rPr>
              <a:t>pons</a:t>
            </a:r>
            <a:r>
              <a:rPr lang="en-IN" dirty="0" smtClean="0">
                <a:latin typeface="Calibri"/>
                <a:ea typeface="Calibri"/>
                <a:cs typeface="Calibri"/>
                <a:sym typeface="Calibri"/>
              </a:rPr>
              <a:t> of the hindbrain.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A </a:t>
            </a:r>
            <a:r>
              <a:rPr lang="en-IN" dirty="0" smtClean="0">
                <a:latin typeface="Calibri"/>
                <a:ea typeface="Calibri"/>
                <a:cs typeface="Calibri"/>
                <a:sym typeface="Calibri"/>
              </a:rPr>
              <a:t>canal called the cerebral aqueduct </a:t>
            </a:r>
            <a:r>
              <a:rPr lang="en-IN" dirty="0" err="1" smtClean="0">
                <a:latin typeface="Calibri"/>
                <a:ea typeface="Calibri"/>
                <a:cs typeface="Calibri"/>
                <a:sym typeface="Calibri"/>
              </a:rPr>
              <a:t>passess</a:t>
            </a:r>
            <a:r>
              <a:rPr lang="en-IN" dirty="0" smtClean="0">
                <a:latin typeface="Calibri"/>
                <a:ea typeface="Calibri"/>
                <a:cs typeface="Calibri"/>
                <a:sym typeface="Calibri"/>
              </a:rPr>
              <a:t> through the midbrain.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dorsal portion of the midbrain consists mainly of four round swellings (lobes) called corpora </a:t>
            </a:r>
            <a:r>
              <a:rPr lang="en-IN" dirty="0" err="1" smtClean="0">
                <a:latin typeface="Calibri"/>
                <a:ea typeface="Calibri"/>
                <a:cs typeface="Calibri"/>
                <a:sym typeface="Calibri"/>
              </a:rPr>
              <a:t>quadrigemina</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Midbrain </a:t>
            </a:r>
            <a:r>
              <a:rPr lang="en-IN" dirty="0" smtClean="0">
                <a:latin typeface="Calibri"/>
                <a:ea typeface="Calibri"/>
                <a:cs typeface="Calibri"/>
                <a:sym typeface="Calibri"/>
              </a:rPr>
              <a:t>and hindbrain form the brain stem</a:t>
            </a:r>
            <a:endParaRPr sz="1400" b="0" i="0" u="none" strike="noStrike" cap="none">
              <a:solidFill>
                <a:srgbClr val="000000"/>
              </a:solidFill>
              <a:latin typeface="Calibri"/>
              <a:ea typeface="Calibri"/>
              <a:cs typeface="Calibri"/>
              <a:sym typeface="Calibri"/>
            </a:endParaRPr>
          </a:p>
        </p:txBody>
      </p:sp>
      <p:pic>
        <p:nvPicPr>
          <p:cNvPr id="8194" name="Picture 2" descr="Nervous System"/>
          <p:cNvPicPr>
            <a:picLocks noChangeAspect="1" noChangeArrowheads="1"/>
          </p:cNvPicPr>
          <p:nvPr/>
        </p:nvPicPr>
        <p:blipFill>
          <a:blip r:embed="rId4"/>
          <a:srcRect l="1739" t="10283" r="19341" b="7096"/>
          <a:stretch>
            <a:fillRect/>
          </a:stretch>
        </p:blipFill>
        <p:spPr bwMode="auto">
          <a:xfrm>
            <a:off x="4133462" y="789909"/>
            <a:ext cx="4301411" cy="3380875"/>
          </a:xfrm>
          <a:prstGeom prst="rect">
            <a:avLst/>
          </a:prstGeom>
          <a:noFill/>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623</Words>
  <Application>Microsoft Office PowerPoint</Application>
  <PresentationFormat>On-screen Show (16:9)</PresentationFormat>
  <Paragraphs>110</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RUDRA</cp:lastModifiedBy>
  <cp:revision>4</cp:revision>
  <dcterms:modified xsi:type="dcterms:W3CDTF">2020-08-22T16:15:31Z</dcterms:modified>
</cp:coreProperties>
</file>