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3"/>
  </p:notesMasterIdLst>
  <p:sldIdLst>
    <p:sldId id="260" r:id="rId2"/>
    <p:sldId id="274" r:id="rId3"/>
    <p:sldId id="275" r:id="rId4"/>
    <p:sldId id="261" r:id="rId5"/>
    <p:sldId id="276" r:id="rId6"/>
    <p:sldId id="262" r:id="rId7"/>
    <p:sldId id="269" r:id="rId8"/>
    <p:sldId id="277" r:id="rId9"/>
    <p:sldId id="264" r:id="rId10"/>
    <p:sldId id="265" r:id="rId11"/>
    <p:sldId id="259"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0" d="100"/>
          <a:sy n="100" d="100"/>
        </p:scale>
        <p:origin x="-396" y="144"/>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3">
    <p:pos x="6000" y="100"/>
    <p:text>+amanrouniyar@odmegroup.org How come the website here is ODM Egroup and not ODM PS?
_Assigned to you_
-Swoyan Satyendu</p:text>
  </p:cm>
  <p:cm authorId="0" dt="2020-06-17T16:36:04.724" idx="4">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0.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gif"/><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lvl="0" algn="ctr">
              <a:buSzPts val="3100"/>
            </a:pPr>
            <a:r>
              <a:rPr lang="en-IN" sz="3200" b="1" dirty="0" smtClean="0">
                <a:solidFill>
                  <a:srgbClr val="FF0000"/>
                </a:solidFill>
                <a:latin typeface="Calibri" pitchFamily="34" charset="0"/>
              </a:rPr>
              <a:t>STRUCTURE OF CONTRACTILE PROTEINS, MECHANISM OF MUSCLE CONTRACTION</a:t>
            </a:r>
            <a:endParaRPr lang="en-IN" sz="2500" b="1" i="0" u="none" strike="noStrike" cap="none" dirty="0">
              <a:solidFill>
                <a:srgbClr val="FF0000"/>
              </a:solidFill>
              <a:latin typeface="Calibri" pitchFamily="34" charset="0"/>
              <a:ea typeface="Calibri"/>
              <a:cs typeface="Calibri"/>
              <a:sym typeface="Calibri"/>
            </a:endParaRPr>
          </a:p>
        </p:txBody>
      </p:sp>
      <p:sp>
        <p:nvSpPr>
          <p:cNvPr id="57" name="Google Shape;57;p13"/>
          <p:cNvSpPr txBox="1"/>
          <p:nvPr/>
        </p:nvSpPr>
        <p:spPr>
          <a:xfrm>
            <a:off x="2222175" y="2571738"/>
            <a:ext cx="4764000"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 </a:t>
            </a:r>
            <a:endParaRPr b="1"/>
          </a:p>
          <a:p>
            <a:pPr marL="0" lvl="0" indent="0" algn="l" rtl="0">
              <a:spcBef>
                <a:spcPts val="0"/>
              </a:spcBef>
              <a:spcAft>
                <a:spcPts val="0"/>
              </a:spcAft>
              <a:buNone/>
            </a:pPr>
            <a:r>
              <a:rPr lang="en" b="1" dirty="0"/>
              <a:t>CHAPTER NUMBER</a:t>
            </a:r>
            <a:r>
              <a:rPr lang="en" b="1" dirty="0" smtClean="0"/>
              <a:t>: 20</a:t>
            </a:r>
            <a:endParaRPr b="1"/>
          </a:p>
          <a:p>
            <a:r>
              <a:rPr lang="en" b="1" dirty="0"/>
              <a:t>CHAPTER NAME </a:t>
            </a:r>
            <a:r>
              <a:rPr lang="en" b="1" dirty="0" smtClean="0"/>
              <a:t>: </a:t>
            </a:r>
            <a:r>
              <a:rPr lang="en-IN" b="1" dirty="0" smtClean="0"/>
              <a:t>LOCOMOTION AND MOVEMENT </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err="1" smtClean="0">
                <a:solidFill>
                  <a:srgbClr val="FF0000"/>
                </a:solidFill>
                <a:latin typeface="Arial"/>
                <a:ea typeface="Arial"/>
                <a:cs typeface="Arial"/>
                <a:sym typeface="Arial"/>
              </a:rPr>
              <a:t>Contd</a:t>
            </a:r>
            <a:r>
              <a:rPr lang="en-IN" sz="2200" b="1" i="0" u="none" strike="noStrike" cap="none" dirty="0" smtClean="0">
                <a:solidFill>
                  <a:srgbClr val="FF0000"/>
                </a:solidFill>
                <a:latin typeface="Arial"/>
                <a:ea typeface="Arial"/>
                <a:cs typeface="Arial"/>
                <a:sym typeface="Arial"/>
              </a:rPr>
              <a:t> ..</a:t>
            </a:r>
            <a:endParaRPr sz="2200" b="1" i="0" u="none" strike="noStrike" cap="none">
              <a:solidFill>
                <a:srgbClr val="FF0000"/>
              </a:solidFill>
              <a:latin typeface="Arial"/>
              <a:ea typeface="Arial"/>
              <a:cs typeface="Arial"/>
              <a:sym typeface="Arial"/>
            </a:endParaRPr>
          </a:p>
        </p:txBody>
      </p:sp>
      <p:sp>
        <p:nvSpPr>
          <p:cNvPr id="71" name="Google Shape;71;p15"/>
          <p:cNvSpPr txBox="1"/>
          <p:nvPr/>
        </p:nvSpPr>
        <p:spPr>
          <a:xfrm>
            <a:off x="247962" y="968143"/>
            <a:ext cx="3557919"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Also, actin polymerization and actin-myosin interaction are responsible for movements of a cell across a surface. </a:t>
            </a:r>
          </a:p>
          <a:p>
            <a:pPr lvl="0">
              <a:buSzPts val="1400"/>
              <a:buFont typeface="Arial" pitchFamily="34" charset="0"/>
              <a:buChar char="•"/>
            </a:pPr>
            <a:r>
              <a:rPr lang="en-IN" dirty="0" smtClean="0">
                <a:latin typeface="Calibri"/>
                <a:ea typeface="Calibri"/>
                <a:cs typeface="Calibri"/>
                <a:sym typeface="Calibri"/>
              </a:rPr>
              <a:t>Actin filaments have myosin-binding sites which are revealed when troponin molecules bind to calcium ions in filaments, facilitating bridge formation between actin and myosin.</a:t>
            </a:r>
          </a:p>
          <a:p>
            <a:pPr lvl="0">
              <a:buSzPts val="1400"/>
              <a:buFont typeface="Arial" pitchFamily="34" charset="0"/>
              <a:buChar char="•"/>
            </a:pPr>
            <a:r>
              <a:rPr lang="en-IN" dirty="0" smtClean="0">
                <a:latin typeface="Calibri"/>
                <a:ea typeface="Calibri"/>
                <a:cs typeface="Calibri"/>
                <a:sym typeface="Calibri"/>
              </a:rPr>
              <a:t>This process is </a:t>
            </a:r>
            <a:r>
              <a:rPr lang="en-IN" dirty="0" err="1" smtClean="0">
                <a:latin typeface="Calibri"/>
                <a:ea typeface="Calibri"/>
                <a:cs typeface="Calibri"/>
                <a:sym typeface="Calibri"/>
              </a:rPr>
              <a:t>fueled</a:t>
            </a:r>
            <a:r>
              <a:rPr lang="en-IN" dirty="0" smtClean="0">
                <a:latin typeface="Calibri"/>
                <a:ea typeface="Calibri"/>
                <a:cs typeface="Calibri"/>
                <a:sym typeface="Calibri"/>
              </a:rPr>
              <a:t> by ATP, which acts as an energy source. </a:t>
            </a:r>
          </a:p>
          <a:p>
            <a:pPr lvl="0">
              <a:buSzPts val="1400"/>
              <a:buFont typeface="Arial" pitchFamily="34" charset="0"/>
              <a:buChar char="•"/>
            </a:pPr>
            <a:r>
              <a:rPr lang="en-IN" dirty="0" smtClean="0">
                <a:latin typeface="Calibri"/>
                <a:ea typeface="Calibri"/>
                <a:cs typeface="Calibri"/>
                <a:sym typeface="Calibri"/>
              </a:rPr>
              <a:t>ATP is hydrolysed in the heads of molecules of myosin causing a change in the shape of the head and binding to actin filaments.</a:t>
            </a:r>
          </a:p>
        </p:txBody>
      </p:sp>
      <p:pic>
        <p:nvPicPr>
          <p:cNvPr id="6146" name="Picture 2" descr="The Sliding Filament Theory - The School of Biomedical Sciences Wiki"/>
          <p:cNvPicPr>
            <a:picLocks noChangeAspect="1" noChangeArrowheads="1"/>
          </p:cNvPicPr>
          <p:nvPr/>
        </p:nvPicPr>
        <p:blipFill>
          <a:blip r:embed="rId4"/>
          <a:srcRect/>
          <a:stretch>
            <a:fillRect/>
          </a:stretch>
        </p:blipFill>
        <p:spPr bwMode="auto">
          <a:xfrm>
            <a:off x="4213225" y="1147762"/>
            <a:ext cx="4391025" cy="2819401"/>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Contractile proteins- Actin</a:t>
            </a:r>
          </a:p>
        </p:txBody>
      </p:sp>
      <p:sp>
        <p:nvSpPr>
          <p:cNvPr id="64" name="Google Shape;64;p14"/>
          <p:cNvSpPr txBox="1"/>
          <p:nvPr/>
        </p:nvSpPr>
        <p:spPr>
          <a:xfrm>
            <a:off x="272675" y="1437700"/>
            <a:ext cx="3927850"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b="1" dirty="0" smtClean="0">
                <a:solidFill>
                  <a:schemeClr val="tx1"/>
                </a:solidFill>
                <a:latin typeface="Calibri" pitchFamily="34" charset="0"/>
              </a:rPr>
              <a:t>STRUCTURE OF CONTRACTILE PROTEINS</a:t>
            </a:r>
          </a:p>
          <a:p>
            <a:pPr>
              <a:buFont typeface="Arial" pitchFamily="34" charset="0"/>
              <a:buChar char="•"/>
            </a:pPr>
            <a:r>
              <a:rPr lang="en-IN" dirty="0" smtClean="0">
                <a:solidFill>
                  <a:schemeClr val="tx1"/>
                </a:solidFill>
                <a:latin typeface="Calibri" pitchFamily="34" charset="0"/>
              </a:rPr>
              <a:t>Each actin (thin) filament is made of two ‘F’ (filamentous) actins helically wound to each other and each ‘F’ actin is a polymer of </a:t>
            </a:r>
            <a:r>
              <a:rPr lang="en-IN" dirty="0" err="1" smtClean="0">
                <a:solidFill>
                  <a:schemeClr val="tx1"/>
                </a:solidFill>
                <a:latin typeface="Calibri" pitchFamily="34" charset="0"/>
              </a:rPr>
              <a:t>monomeric</a:t>
            </a:r>
            <a:r>
              <a:rPr lang="en-IN" dirty="0" smtClean="0">
                <a:solidFill>
                  <a:schemeClr val="tx1"/>
                </a:solidFill>
                <a:latin typeface="Calibri" pitchFamily="34" charset="0"/>
              </a:rPr>
              <a:t> ‘G’ (Globular) actins.</a:t>
            </a:r>
          </a:p>
          <a:p>
            <a:pPr>
              <a:buFont typeface="Arial" pitchFamily="34" charset="0"/>
              <a:buChar char="•"/>
            </a:pPr>
            <a:r>
              <a:rPr lang="en-IN" dirty="0" smtClean="0">
                <a:solidFill>
                  <a:schemeClr val="tx1"/>
                </a:solidFill>
                <a:latin typeface="Calibri" pitchFamily="34" charset="0"/>
              </a:rPr>
              <a:t>Bound to actin are a complex of regulatory proteins, which include tropomyosin and troponin-T, C, and I. </a:t>
            </a:r>
          </a:p>
          <a:p>
            <a:pPr>
              <a:buFont typeface="Arial" pitchFamily="34" charset="0"/>
              <a:buChar char="•"/>
            </a:pPr>
            <a:r>
              <a:rPr lang="en-IN" dirty="0" smtClean="0">
                <a:solidFill>
                  <a:schemeClr val="tx1"/>
                </a:solidFill>
                <a:latin typeface="Calibri" pitchFamily="34" charset="0"/>
              </a:rPr>
              <a:t>Two filaments of another protein, tropomyosin also run close to the ‘F’ actins throughout its length.</a:t>
            </a:r>
          </a:p>
          <a:p>
            <a:pPr>
              <a:buFont typeface="Arial" pitchFamily="34" charset="0"/>
              <a:buChar char="•"/>
            </a:pPr>
            <a:r>
              <a:rPr lang="en-IN" dirty="0" smtClean="0">
                <a:solidFill>
                  <a:schemeClr val="tx1"/>
                </a:solidFill>
                <a:latin typeface="Calibri" pitchFamily="34" charset="0"/>
              </a:rPr>
              <a:t>A complex protein troponin is distributed at regular intervals on the tropomyosin.</a:t>
            </a:r>
          </a:p>
        </p:txBody>
      </p:sp>
      <p:pic>
        <p:nvPicPr>
          <p:cNvPr id="40962" name="Picture 2" descr="PPS 96' - Quaternary Structure: Larger Assemblies"/>
          <p:cNvPicPr>
            <a:picLocks noChangeAspect="1" noChangeArrowheads="1"/>
          </p:cNvPicPr>
          <p:nvPr/>
        </p:nvPicPr>
        <p:blipFill>
          <a:blip r:embed="rId4"/>
          <a:srcRect/>
          <a:stretch>
            <a:fillRect/>
          </a:stretch>
        </p:blipFill>
        <p:spPr bwMode="auto">
          <a:xfrm>
            <a:off x="4152900" y="1620837"/>
            <a:ext cx="4876800" cy="2000251"/>
          </a:xfrm>
          <a:prstGeom prst="rect">
            <a:avLst/>
          </a:prstGeom>
          <a:noFill/>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Contractile proteins- Myosin</a:t>
            </a:r>
          </a:p>
        </p:txBody>
      </p:sp>
      <p:sp>
        <p:nvSpPr>
          <p:cNvPr id="64" name="Google Shape;64;p14"/>
          <p:cNvSpPr txBox="1"/>
          <p:nvPr/>
        </p:nvSpPr>
        <p:spPr>
          <a:xfrm>
            <a:off x="282200" y="1171000"/>
            <a:ext cx="4413625" cy="2889600"/>
          </a:xfrm>
          <a:prstGeom prst="rect">
            <a:avLst/>
          </a:prstGeom>
          <a:noFill/>
          <a:ln>
            <a:noFill/>
          </a:ln>
        </p:spPr>
        <p:txBody>
          <a:bodyPr spcFirstLastPara="1" wrap="square" lIns="91425" tIns="91425" rIns="91425" bIns="91425" anchor="t" anchorCtr="0">
            <a:noAutofit/>
          </a:bodyPr>
          <a:lstStyle/>
          <a:p>
            <a:pPr>
              <a:buFont typeface="Arial" pitchFamily="34" charset="0"/>
              <a:buChar char="•"/>
            </a:pPr>
            <a:r>
              <a:rPr lang="en-IN" b="1" dirty="0" smtClean="0">
                <a:solidFill>
                  <a:schemeClr val="tx1"/>
                </a:solidFill>
                <a:latin typeface="Calibri" pitchFamily="34" charset="0"/>
              </a:rPr>
              <a:t>STRUCTURE OF CONTRACTILE PROTEINS</a:t>
            </a:r>
          </a:p>
          <a:p>
            <a:pPr>
              <a:buFont typeface="Arial" pitchFamily="34" charset="0"/>
              <a:buChar char="•"/>
            </a:pPr>
            <a:r>
              <a:rPr lang="en-IN" dirty="0" smtClean="0">
                <a:solidFill>
                  <a:schemeClr val="tx1"/>
                </a:solidFill>
                <a:latin typeface="Calibri" pitchFamily="34" charset="0"/>
              </a:rPr>
              <a:t>Each myosin (thick) filament is also a polymerised protein and many </a:t>
            </a:r>
            <a:r>
              <a:rPr lang="en-IN" dirty="0" err="1" smtClean="0">
                <a:solidFill>
                  <a:schemeClr val="tx1"/>
                </a:solidFill>
                <a:latin typeface="Calibri" pitchFamily="34" charset="0"/>
              </a:rPr>
              <a:t>monomeric</a:t>
            </a:r>
            <a:r>
              <a:rPr lang="en-IN" dirty="0" smtClean="0">
                <a:solidFill>
                  <a:schemeClr val="tx1"/>
                </a:solidFill>
                <a:latin typeface="Calibri" pitchFamily="34" charset="0"/>
              </a:rPr>
              <a:t> proteins called </a:t>
            </a:r>
            <a:r>
              <a:rPr lang="en-IN" dirty="0" err="1" smtClean="0">
                <a:solidFill>
                  <a:schemeClr val="tx1"/>
                </a:solidFill>
                <a:latin typeface="Calibri" pitchFamily="34" charset="0"/>
              </a:rPr>
              <a:t>meromyosins</a:t>
            </a:r>
            <a:r>
              <a:rPr lang="en-IN" dirty="0" smtClean="0">
                <a:solidFill>
                  <a:schemeClr val="tx1"/>
                </a:solidFill>
                <a:latin typeface="Calibri" pitchFamily="34" charset="0"/>
              </a:rPr>
              <a:t> constitute one thick filament.</a:t>
            </a:r>
          </a:p>
          <a:p>
            <a:pPr>
              <a:buFont typeface="Arial" pitchFamily="34" charset="0"/>
              <a:buChar char="•"/>
            </a:pPr>
            <a:r>
              <a:rPr lang="en-IN" dirty="0" smtClean="0">
                <a:solidFill>
                  <a:schemeClr val="tx1"/>
                </a:solidFill>
                <a:latin typeface="Calibri" pitchFamily="34" charset="0"/>
              </a:rPr>
              <a:t>Each head with a short arm and a tail, the former being called the heavy </a:t>
            </a:r>
            <a:r>
              <a:rPr lang="en-IN" dirty="0" err="1" smtClean="0">
                <a:solidFill>
                  <a:schemeClr val="tx1"/>
                </a:solidFill>
                <a:latin typeface="Calibri" pitchFamily="34" charset="0"/>
              </a:rPr>
              <a:t>meromyosin</a:t>
            </a:r>
            <a:r>
              <a:rPr lang="en-IN" dirty="0" smtClean="0">
                <a:solidFill>
                  <a:schemeClr val="tx1"/>
                </a:solidFill>
                <a:latin typeface="Calibri" pitchFamily="34" charset="0"/>
              </a:rPr>
              <a:t> (HMM) and the latter, the light </a:t>
            </a:r>
            <a:r>
              <a:rPr lang="en-IN" dirty="0" err="1" smtClean="0">
                <a:solidFill>
                  <a:schemeClr val="tx1"/>
                </a:solidFill>
                <a:latin typeface="Calibri" pitchFamily="34" charset="0"/>
              </a:rPr>
              <a:t>meromyosin</a:t>
            </a:r>
            <a:r>
              <a:rPr lang="en-IN" dirty="0" smtClean="0">
                <a:solidFill>
                  <a:schemeClr val="tx1"/>
                </a:solidFill>
                <a:latin typeface="Calibri" pitchFamily="34" charset="0"/>
              </a:rPr>
              <a:t> (LMM).</a:t>
            </a:r>
          </a:p>
          <a:p>
            <a:pPr>
              <a:buFont typeface="Arial" pitchFamily="34" charset="0"/>
              <a:buChar char="•"/>
            </a:pPr>
            <a:r>
              <a:rPr lang="en-IN" dirty="0" smtClean="0">
                <a:solidFill>
                  <a:schemeClr val="tx1"/>
                </a:solidFill>
                <a:latin typeface="Calibri" pitchFamily="34" charset="0"/>
              </a:rPr>
              <a:t>The HMM component, </a:t>
            </a:r>
            <a:r>
              <a:rPr lang="en-IN" dirty="0" err="1" smtClean="0">
                <a:solidFill>
                  <a:schemeClr val="tx1"/>
                </a:solidFill>
                <a:latin typeface="Calibri" pitchFamily="34" charset="0"/>
              </a:rPr>
              <a:t>i.e</a:t>
            </a:r>
            <a:r>
              <a:rPr lang="en-IN" dirty="0" smtClean="0">
                <a:solidFill>
                  <a:schemeClr val="tx1"/>
                </a:solidFill>
                <a:latin typeface="Calibri" pitchFamily="34" charset="0"/>
              </a:rPr>
              <a:t>, the head and short arm projects outwards at regular distance.</a:t>
            </a:r>
          </a:p>
          <a:p>
            <a:pPr>
              <a:buFont typeface="Arial" pitchFamily="34" charset="0"/>
              <a:buChar char="•"/>
            </a:pPr>
            <a:r>
              <a:rPr lang="en-IN" dirty="0" err="1" smtClean="0">
                <a:solidFill>
                  <a:schemeClr val="tx1"/>
                </a:solidFill>
                <a:latin typeface="Calibri" pitchFamily="34" charset="0"/>
              </a:rPr>
              <a:t>meromyosin</a:t>
            </a:r>
            <a:r>
              <a:rPr lang="en-IN" dirty="0" smtClean="0">
                <a:solidFill>
                  <a:schemeClr val="tx1"/>
                </a:solidFill>
                <a:latin typeface="Calibri" pitchFamily="34" charset="0"/>
              </a:rPr>
              <a:t> has two important parts, a globular and angle from each other from the surface of a polymerised myosin filament and is known as cross arm.</a:t>
            </a:r>
          </a:p>
          <a:p>
            <a:pPr>
              <a:buFont typeface="Arial" pitchFamily="34" charset="0"/>
              <a:buChar char="•"/>
            </a:pPr>
            <a:r>
              <a:rPr lang="en-IN" dirty="0" smtClean="0">
                <a:solidFill>
                  <a:schemeClr val="tx1"/>
                </a:solidFill>
                <a:latin typeface="Calibri" pitchFamily="34" charset="0"/>
              </a:rPr>
              <a:t>The globular head is an active </a:t>
            </a:r>
            <a:r>
              <a:rPr lang="en-IN" dirty="0" err="1" smtClean="0">
                <a:solidFill>
                  <a:schemeClr val="tx1"/>
                </a:solidFill>
                <a:latin typeface="Calibri" pitchFamily="34" charset="0"/>
              </a:rPr>
              <a:t>ATPase</a:t>
            </a:r>
            <a:r>
              <a:rPr lang="en-IN" dirty="0" smtClean="0">
                <a:solidFill>
                  <a:schemeClr val="tx1"/>
                </a:solidFill>
                <a:latin typeface="Calibri" pitchFamily="34" charset="0"/>
              </a:rPr>
              <a:t> enzyme and has binding sites for ATP and active sites for actin.</a:t>
            </a:r>
          </a:p>
        </p:txBody>
      </p:sp>
      <p:pic>
        <p:nvPicPr>
          <p:cNvPr id="38914" name="Picture 2" descr="Locomotion and Movement - NCERT &amp; CBSE RESOURCES"/>
          <p:cNvPicPr>
            <a:picLocks noChangeAspect="1" noChangeArrowheads="1"/>
          </p:cNvPicPr>
          <p:nvPr/>
        </p:nvPicPr>
        <p:blipFill>
          <a:blip r:embed="rId4"/>
          <a:srcRect/>
          <a:stretch>
            <a:fillRect/>
          </a:stretch>
        </p:blipFill>
        <p:spPr bwMode="auto">
          <a:xfrm>
            <a:off x="4876801" y="684211"/>
            <a:ext cx="3860800" cy="1406649"/>
          </a:xfrm>
          <a:prstGeom prst="rect">
            <a:avLst/>
          </a:prstGeom>
          <a:noFill/>
        </p:spPr>
      </p:pic>
      <p:pic>
        <p:nvPicPr>
          <p:cNvPr id="38916" name="Picture 4" descr="http://www.med.muni.cz/histol/MedAtlas_2/img_1024x768/OH_img6 ..."/>
          <p:cNvPicPr>
            <a:picLocks noChangeAspect="1" noChangeArrowheads="1"/>
          </p:cNvPicPr>
          <p:nvPr/>
        </p:nvPicPr>
        <p:blipFill>
          <a:blip r:embed="rId5"/>
          <a:srcRect/>
          <a:stretch>
            <a:fillRect/>
          </a:stretch>
        </p:blipFill>
        <p:spPr bwMode="auto">
          <a:xfrm>
            <a:off x="4734053" y="2238375"/>
            <a:ext cx="3832097" cy="20923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mechanism of muscle contraction</a:t>
            </a:r>
          </a:p>
        </p:txBody>
      </p:sp>
      <p:sp>
        <p:nvSpPr>
          <p:cNvPr id="71" name="Google Shape;71;p15"/>
          <p:cNvSpPr txBox="1"/>
          <p:nvPr/>
        </p:nvSpPr>
        <p:spPr>
          <a:xfrm>
            <a:off x="301250" y="847149"/>
            <a:ext cx="4727950" cy="3391475"/>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During the muscles contraction, the thin filaments slide over the thick filaments. </a:t>
            </a:r>
          </a:p>
          <a:p>
            <a:pPr lvl="0">
              <a:buSzPts val="1400"/>
              <a:buFont typeface="Arial" pitchFamily="34" charset="0"/>
              <a:buChar char="•"/>
            </a:pPr>
            <a:r>
              <a:rPr lang="en-IN" dirty="0" smtClean="0">
                <a:latin typeface="Calibri"/>
                <a:ea typeface="Calibri"/>
                <a:cs typeface="Calibri"/>
                <a:sym typeface="Calibri"/>
              </a:rPr>
              <a:t>A signal sent by the central nervous system via motor neuron initiates muscle contraction. </a:t>
            </a:r>
          </a:p>
          <a:p>
            <a:pPr lvl="0">
              <a:buSzPts val="1400"/>
              <a:buFont typeface="Arial" pitchFamily="34" charset="0"/>
              <a:buChar char="•"/>
            </a:pPr>
            <a:r>
              <a:rPr lang="en-IN" dirty="0" smtClean="0">
                <a:latin typeface="Calibri"/>
                <a:ea typeface="Calibri"/>
                <a:cs typeface="Calibri"/>
                <a:sym typeface="Calibri"/>
              </a:rPr>
              <a:t>The neuromuscular junction is the junction between a motor neuron and </a:t>
            </a:r>
            <a:r>
              <a:rPr lang="en-IN" dirty="0" err="1" smtClean="0">
                <a:latin typeface="Calibri"/>
                <a:ea typeface="Calibri"/>
                <a:cs typeface="Calibri"/>
                <a:sym typeface="Calibri"/>
              </a:rPr>
              <a:t>sarcolemma</a:t>
            </a:r>
            <a:r>
              <a:rPr lang="en-IN" dirty="0" smtClean="0">
                <a:latin typeface="Calibri"/>
                <a:ea typeface="Calibri"/>
                <a:cs typeface="Calibri"/>
                <a:sym typeface="Calibri"/>
              </a:rPr>
              <a:t>.</a:t>
            </a:r>
          </a:p>
          <a:p>
            <a:pPr lvl="0">
              <a:buSzPts val="1400"/>
              <a:buFont typeface="Arial" pitchFamily="34" charset="0"/>
              <a:buChar char="•"/>
            </a:pPr>
            <a:r>
              <a:rPr lang="en-IN" dirty="0" smtClean="0">
                <a:latin typeface="Calibri"/>
                <a:ea typeface="Calibri"/>
                <a:cs typeface="Calibri"/>
                <a:sym typeface="Calibri"/>
              </a:rPr>
              <a:t> Acetylcholine is released when a neural signal reaches this junction and action potential is generated in the </a:t>
            </a:r>
            <a:r>
              <a:rPr lang="en-IN" dirty="0" err="1" smtClean="0">
                <a:latin typeface="Calibri"/>
                <a:ea typeface="Calibri"/>
                <a:cs typeface="Calibri"/>
                <a:sym typeface="Calibri"/>
              </a:rPr>
              <a:t>sarcolemma</a:t>
            </a:r>
            <a:r>
              <a:rPr lang="en-IN" dirty="0" smtClean="0">
                <a:latin typeface="Calibri"/>
                <a:ea typeface="Calibri"/>
                <a:cs typeface="Calibri"/>
                <a:sym typeface="Calibri"/>
              </a:rPr>
              <a:t>. </a:t>
            </a:r>
          </a:p>
        </p:txBody>
      </p:sp>
      <p:pic>
        <p:nvPicPr>
          <p:cNvPr id="16386" name="Picture 2" descr="Image: Excitation-contraction coupling"/>
          <p:cNvPicPr>
            <a:picLocks noChangeAspect="1" noChangeArrowheads="1"/>
          </p:cNvPicPr>
          <p:nvPr/>
        </p:nvPicPr>
        <p:blipFill>
          <a:blip r:embed="rId4"/>
          <a:srcRect/>
          <a:stretch>
            <a:fillRect/>
          </a:stretch>
        </p:blipFill>
        <p:spPr bwMode="auto">
          <a:xfrm>
            <a:off x="5317866" y="868680"/>
            <a:ext cx="3554506" cy="3886200"/>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The mechanism of muscle contraction</a:t>
            </a:r>
          </a:p>
        </p:txBody>
      </p:sp>
      <p:sp>
        <p:nvSpPr>
          <p:cNvPr id="71" name="Google Shape;71;p15"/>
          <p:cNvSpPr txBox="1"/>
          <p:nvPr/>
        </p:nvSpPr>
        <p:spPr>
          <a:xfrm>
            <a:off x="301250" y="847149"/>
            <a:ext cx="4727950" cy="3391475"/>
          </a:xfrm>
          <a:prstGeom prst="rect">
            <a:avLst/>
          </a:prstGeom>
          <a:noFill/>
          <a:ln>
            <a:noFill/>
          </a:ln>
        </p:spPr>
        <p:txBody>
          <a:bodyPr spcFirstLastPara="1" wrap="square" lIns="91425" tIns="91425" rIns="91425" bIns="91425" anchor="t" anchorCtr="0">
            <a:noAutofit/>
          </a:bodyPr>
          <a:lstStyle/>
          <a:p>
            <a:pPr>
              <a:buSzPts val="1400"/>
              <a:buFont typeface="Arial" pitchFamily="34" charset="0"/>
              <a:buChar char="•"/>
            </a:pPr>
            <a:r>
              <a:rPr lang="en-IN" dirty="0" smtClean="0">
                <a:latin typeface="Calibri"/>
                <a:ea typeface="Calibri"/>
                <a:cs typeface="Calibri"/>
                <a:sym typeface="Calibri"/>
              </a:rPr>
              <a:t>During contraction when neural signal spreads through the muscle fibre, calcium ion is released in the </a:t>
            </a:r>
            <a:r>
              <a:rPr lang="en-IN" dirty="0" err="1" smtClean="0">
                <a:latin typeface="Calibri"/>
                <a:ea typeface="Calibri"/>
                <a:cs typeface="Calibri"/>
                <a:sym typeface="Calibri"/>
              </a:rPr>
              <a:t>sarcoplasm</a:t>
            </a:r>
            <a:r>
              <a:rPr lang="en-IN" dirty="0" smtClean="0">
                <a:latin typeface="Calibri"/>
                <a:ea typeface="Calibri"/>
                <a:cs typeface="Calibri"/>
                <a:sym typeface="Calibri"/>
              </a:rPr>
              <a:t>. calcium is bound to </a:t>
            </a:r>
            <a:r>
              <a:rPr lang="en-IN" dirty="0" err="1" smtClean="0">
                <a:latin typeface="Calibri"/>
                <a:ea typeface="Calibri"/>
                <a:cs typeface="Calibri"/>
                <a:sym typeface="Calibri"/>
              </a:rPr>
              <a:t>Tn</a:t>
            </a:r>
            <a:r>
              <a:rPr lang="en-IN" dirty="0" smtClean="0">
                <a:latin typeface="Calibri"/>
                <a:ea typeface="Calibri"/>
                <a:cs typeface="Calibri"/>
                <a:sym typeface="Calibri"/>
              </a:rPr>
              <a:t>-C, a conformational change in this protein complex occurs, </a:t>
            </a:r>
            <a:r>
              <a:rPr lang="en-IN" dirty="0" err="1" smtClean="0">
                <a:latin typeface="Calibri"/>
                <a:ea typeface="Calibri"/>
                <a:cs typeface="Calibri"/>
                <a:sym typeface="Calibri"/>
              </a:rPr>
              <a:t>Tn</a:t>
            </a:r>
            <a:r>
              <a:rPr lang="en-IN" dirty="0" smtClean="0">
                <a:latin typeface="Calibri"/>
                <a:ea typeface="Calibri"/>
                <a:cs typeface="Calibri"/>
                <a:sym typeface="Calibri"/>
              </a:rPr>
              <a:t>-I dissociates from actin, tropomyosin shifts toward the middle of the actin filament, and exposes the active sites for myosin. </a:t>
            </a:r>
          </a:p>
          <a:p>
            <a:pPr lvl="0">
              <a:buSzPts val="1400"/>
              <a:buFont typeface="Arial" pitchFamily="34" charset="0"/>
              <a:buChar char="•"/>
            </a:pPr>
            <a:r>
              <a:rPr lang="en-IN" dirty="0" smtClean="0">
                <a:latin typeface="Calibri"/>
                <a:ea typeface="Calibri"/>
                <a:cs typeface="Calibri"/>
                <a:sym typeface="Calibri"/>
              </a:rPr>
              <a:t>Myosin binds to the exposed active site on actin using energy from the hydrolysis of ATP. </a:t>
            </a:r>
          </a:p>
          <a:p>
            <a:pPr lvl="0">
              <a:buSzPts val="1400"/>
              <a:buFont typeface="Arial" pitchFamily="34" charset="0"/>
              <a:buChar char="•"/>
            </a:pPr>
            <a:r>
              <a:rPr lang="en-IN" dirty="0" smtClean="0">
                <a:latin typeface="Calibri"/>
                <a:ea typeface="Calibri"/>
                <a:cs typeface="Calibri"/>
                <a:sym typeface="Calibri"/>
              </a:rPr>
              <a:t>Myosin </a:t>
            </a:r>
            <a:r>
              <a:rPr lang="en-IN" dirty="0" err="1" smtClean="0">
                <a:latin typeface="Calibri"/>
                <a:ea typeface="Calibri"/>
                <a:cs typeface="Calibri"/>
                <a:sym typeface="Calibri"/>
              </a:rPr>
              <a:t>ATPase</a:t>
            </a:r>
            <a:r>
              <a:rPr lang="en-IN" dirty="0" smtClean="0">
                <a:latin typeface="Calibri"/>
                <a:ea typeface="Calibri"/>
                <a:cs typeface="Calibri"/>
                <a:sym typeface="Calibri"/>
              </a:rPr>
              <a:t> catalyzes ATP hydrolysis, causing a conformational change in the actin myosin cross-bridge and contraction</a:t>
            </a:r>
          </a:p>
        </p:txBody>
      </p:sp>
      <p:pic>
        <p:nvPicPr>
          <p:cNvPr id="6" name="Picture 4" descr="actin and myosin | Human muscle anatomy, Anatomy and physiology ..."/>
          <p:cNvPicPr>
            <a:picLocks noChangeAspect="1" noChangeArrowheads="1"/>
          </p:cNvPicPr>
          <p:nvPr/>
        </p:nvPicPr>
        <p:blipFill>
          <a:blip r:embed="rId4"/>
          <a:srcRect t="16022" b="10340"/>
          <a:stretch>
            <a:fillRect/>
          </a:stretch>
        </p:blipFill>
        <p:spPr bwMode="auto">
          <a:xfrm>
            <a:off x="5324475" y="981075"/>
            <a:ext cx="3543300" cy="2781300"/>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IN" sz="2200" b="1" i="0" u="none" strike="noStrike" cap="none" dirty="0" smtClean="0">
                <a:solidFill>
                  <a:srgbClr val="FF0000"/>
                </a:solidFill>
                <a:latin typeface="Arial"/>
                <a:ea typeface="Arial"/>
                <a:cs typeface="Arial"/>
                <a:sym typeface="Arial"/>
              </a:rPr>
              <a:t>Contd..</a:t>
            </a:r>
            <a:endParaRPr sz="2200" b="1" i="0" u="none" strike="noStrike" cap="none">
              <a:solidFill>
                <a:srgbClr val="FF0000"/>
              </a:solidFill>
              <a:latin typeface="Arial"/>
              <a:ea typeface="Arial"/>
              <a:cs typeface="Arial"/>
              <a:sym typeface="Arial"/>
            </a:endParaRPr>
          </a:p>
        </p:txBody>
      </p:sp>
      <p:sp>
        <p:nvSpPr>
          <p:cNvPr id="71" name="Google Shape;71;p15"/>
          <p:cNvSpPr txBox="1"/>
          <p:nvPr/>
        </p:nvSpPr>
        <p:spPr>
          <a:xfrm>
            <a:off x="253625" y="799525"/>
            <a:ext cx="4918450"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This pulls the actin towards the centre. The Z lines attached to these are also pulled, and contraction occurs.</a:t>
            </a:r>
          </a:p>
          <a:p>
            <a:pPr lvl="0">
              <a:buSzPts val="1400"/>
              <a:buFont typeface="Arial" pitchFamily="34" charset="0"/>
              <a:buChar char="•"/>
            </a:pPr>
            <a:r>
              <a:rPr lang="en-IN" dirty="0" smtClean="0">
                <a:latin typeface="Calibri"/>
                <a:ea typeface="Calibri"/>
                <a:cs typeface="Calibri"/>
                <a:sym typeface="Calibri"/>
              </a:rPr>
              <a:t> Myosin is in a relaxed </a:t>
            </a:r>
            <a:r>
              <a:rPr lang="en-IN" dirty="0" err="1" smtClean="0">
                <a:latin typeface="Calibri"/>
                <a:ea typeface="Calibri"/>
                <a:cs typeface="Calibri"/>
                <a:sym typeface="Calibri"/>
              </a:rPr>
              <a:t>state.Consequently</a:t>
            </a:r>
            <a:r>
              <a:rPr lang="en-IN" dirty="0" smtClean="0">
                <a:latin typeface="Calibri"/>
                <a:ea typeface="Calibri"/>
                <a:cs typeface="Calibri"/>
                <a:sym typeface="Calibri"/>
              </a:rPr>
              <a:t>, the hydrolysis of ATP at the myosin head continues and this leads to further sliding. </a:t>
            </a:r>
          </a:p>
          <a:p>
            <a:pPr lvl="0">
              <a:buSzPts val="1400"/>
              <a:buFont typeface="Arial" pitchFamily="34" charset="0"/>
              <a:buChar char="•"/>
            </a:pPr>
            <a:r>
              <a:rPr lang="en-IN" dirty="0" smtClean="0">
                <a:latin typeface="Calibri"/>
                <a:ea typeface="Calibri"/>
                <a:cs typeface="Calibri"/>
                <a:sym typeface="Calibri"/>
              </a:rPr>
              <a:t>This is repeated till calcium ions are pumped back to the </a:t>
            </a:r>
            <a:r>
              <a:rPr lang="en-IN" dirty="0" err="1" smtClean="0">
                <a:latin typeface="Calibri"/>
                <a:ea typeface="Calibri"/>
                <a:cs typeface="Calibri"/>
                <a:sym typeface="Calibri"/>
              </a:rPr>
              <a:t>sarcolemma</a:t>
            </a:r>
            <a:r>
              <a:rPr lang="en-IN" dirty="0" smtClean="0">
                <a:latin typeface="Calibri"/>
                <a:ea typeface="Calibri"/>
                <a:cs typeface="Calibri"/>
                <a:sym typeface="Calibri"/>
              </a:rPr>
              <a:t> and results in covering of the actin sites again.</a:t>
            </a:r>
          </a:p>
          <a:p>
            <a:pPr lvl="0">
              <a:buSzPts val="1400"/>
              <a:buFont typeface="Arial" pitchFamily="34" charset="0"/>
              <a:buChar char="•"/>
            </a:pPr>
            <a:r>
              <a:rPr lang="en-IN" dirty="0" smtClean="0">
                <a:latin typeface="Calibri"/>
                <a:ea typeface="Calibri"/>
                <a:cs typeface="Calibri"/>
                <a:sym typeface="Calibri"/>
              </a:rPr>
              <a:t>The Z lines move back to their original positions. This causes relaxation.</a:t>
            </a:r>
          </a:p>
          <a:p>
            <a:pPr>
              <a:buSzPts val="1400"/>
              <a:buFont typeface="Arial" pitchFamily="34" charset="0"/>
              <a:buChar char="•"/>
            </a:pPr>
            <a:r>
              <a:rPr lang="en-IN" dirty="0" smtClean="0">
                <a:latin typeface="Calibri"/>
                <a:ea typeface="Calibri"/>
                <a:cs typeface="Calibri"/>
                <a:sym typeface="Calibri"/>
              </a:rPr>
              <a:t>During relaxation, ATP hydrolysis is required for myosin detachment from actin, calcium dissociation from </a:t>
            </a:r>
            <a:r>
              <a:rPr lang="en-IN" dirty="0" err="1" smtClean="0">
                <a:latin typeface="Calibri"/>
                <a:ea typeface="Calibri"/>
                <a:cs typeface="Calibri"/>
                <a:sym typeface="Calibri"/>
              </a:rPr>
              <a:t>Tn</a:t>
            </a:r>
            <a:r>
              <a:rPr lang="en-IN" dirty="0" smtClean="0">
                <a:latin typeface="Calibri"/>
                <a:ea typeface="Calibri"/>
                <a:cs typeface="Calibri"/>
                <a:sym typeface="Calibri"/>
              </a:rPr>
              <a:t>-C, and active sequestration of calcium by the </a:t>
            </a:r>
            <a:r>
              <a:rPr lang="en-IN" dirty="0" err="1" smtClean="0">
                <a:latin typeface="Calibri"/>
                <a:ea typeface="Calibri"/>
                <a:cs typeface="Calibri"/>
                <a:sym typeface="Calibri"/>
              </a:rPr>
              <a:t>sarcoplasmic</a:t>
            </a:r>
            <a:r>
              <a:rPr lang="en-IN" dirty="0" smtClean="0">
                <a:latin typeface="Calibri"/>
                <a:ea typeface="Calibri"/>
                <a:cs typeface="Calibri"/>
                <a:sym typeface="Calibri"/>
              </a:rPr>
              <a:t> reticulum</a:t>
            </a:r>
          </a:p>
          <a:p>
            <a:pPr>
              <a:buSzPts val="1400"/>
              <a:buFont typeface="Arial" pitchFamily="34" charset="0"/>
              <a:buChar char="•"/>
            </a:pPr>
            <a:r>
              <a:rPr lang="en-IN" dirty="0" smtClean="0">
                <a:latin typeface="Calibri"/>
                <a:ea typeface="Calibri"/>
                <a:cs typeface="Calibri"/>
                <a:sym typeface="Calibri"/>
              </a:rPr>
              <a:t>In the relaxed state, in the absence of calcium, myosin cannot bind to actin because the binding site is occupied by troponin-I</a:t>
            </a:r>
            <a:r>
              <a:rPr lang="en-IN" dirty="0" smtClean="0">
                <a:latin typeface="Calibri"/>
                <a:ea typeface="Calibri"/>
                <a:cs typeface="Calibri"/>
                <a:sym typeface="Calibri"/>
              </a:rPr>
              <a:t>.</a:t>
            </a:r>
            <a:endParaRPr lang="en-IN" dirty="0" smtClean="0">
              <a:latin typeface="Calibri"/>
              <a:ea typeface="Calibri"/>
              <a:cs typeface="Calibri"/>
              <a:sym typeface="Calibri"/>
            </a:endParaRPr>
          </a:p>
        </p:txBody>
      </p:sp>
      <p:pic>
        <p:nvPicPr>
          <p:cNvPr id="5" name="Picture 2" descr="BCH 4053 Biochemistry I"/>
          <p:cNvPicPr>
            <a:picLocks noChangeAspect="1" noChangeArrowheads="1"/>
          </p:cNvPicPr>
          <p:nvPr/>
        </p:nvPicPr>
        <p:blipFill>
          <a:blip r:embed="rId4"/>
          <a:srcRect/>
          <a:stretch>
            <a:fillRect/>
          </a:stretch>
        </p:blipFill>
        <p:spPr bwMode="auto">
          <a:xfrm>
            <a:off x="5063184" y="555067"/>
            <a:ext cx="3871266" cy="3674033"/>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The Role of Actin and Myosin"/>
          <p:cNvPicPr>
            <a:picLocks noChangeAspect="1" noChangeArrowheads="1"/>
          </p:cNvPicPr>
          <p:nvPr/>
        </p:nvPicPr>
        <p:blipFill>
          <a:blip r:embed="rId2"/>
          <a:srcRect/>
          <a:stretch>
            <a:fillRect/>
          </a:stretch>
        </p:blipFill>
        <p:spPr bwMode="auto">
          <a:xfrm>
            <a:off x="1328468" y="224288"/>
            <a:ext cx="6349041" cy="4658218"/>
          </a:xfrm>
          <a:prstGeom prst="rect">
            <a:avLst/>
          </a:prstGeom>
          <a:noFill/>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Types of muscles- red muscle and white muscle</a:t>
            </a:r>
            <a:endParaRPr lang="en-IN" sz="2200" b="1" i="0" u="none" strike="noStrike" cap="none" dirty="0">
              <a:solidFill>
                <a:srgbClr val="FF0000"/>
              </a:solidFill>
              <a:latin typeface="Arial"/>
              <a:ea typeface="Arial"/>
              <a:cs typeface="Arial"/>
              <a:sym typeface="Arial"/>
            </a:endParaRPr>
          </a:p>
        </p:txBody>
      </p:sp>
      <p:sp>
        <p:nvSpPr>
          <p:cNvPr id="71" name="Google Shape;71;p15"/>
          <p:cNvSpPr txBox="1"/>
          <p:nvPr/>
        </p:nvSpPr>
        <p:spPr>
          <a:xfrm>
            <a:off x="253625" y="799525"/>
            <a:ext cx="8052175" cy="2889600"/>
          </a:xfrm>
          <a:prstGeom prst="rect">
            <a:avLst/>
          </a:prstGeom>
          <a:noFill/>
          <a:ln>
            <a:noFill/>
          </a:ln>
        </p:spPr>
        <p:txBody>
          <a:bodyPr spcFirstLastPara="1" wrap="square" lIns="91425" tIns="91425" rIns="91425" bIns="91425" anchor="t" anchorCtr="0">
            <a:noAutofit/>
          </a:bodyPr>
          <a:lstStyle/>
          <a:p>
            <a:pPr lvl="0">
              <a:buSzPts val="1400"/>
              <a:buFont typeface="Arial" pitchFamily="34" charset="0"/>
              <a:buChar char="•"/>
            </a:pPr>
            <a:r>
              <a:rPr lang="en-IN" dirty="0" smtClean="0">
                <a:latin typeface="Calibri"/>
                <a:ea typeface="Calibri"/>
                <a:cs typeface="Calibri"/>
                <a:sym typeface="Calibri"/>
              </a:rPr>
              <a:t>Muscle </a:t>
            </a:r>
            <a:r>
              <a:rPr lang="en-IN" dirty="0" smtClean="0">
                <a:latin typeface="Calibri"/>
                <a:ea typeface="Calibri"/>
                <a:cs typeface="Calibri"/>
                <a:sym typeface="Calibri"/>
              </a:rPr>
              <a:t>fatigue occurs due to repeated activation of the muscles leading to accumulation of lactic acid.</a:t>
            </a:r>
          </a:p>
          <a:p>
            <a:pPr>
              <a:buSzPts val="1400"/>
              <a:buFont typeface="Arial" pitchFamily="34" charset="0"/>
              <a:buChar char="•"/>
            </a:pPr>
            <a:r>
              <a:rPr lang="en-IN" dirty="0" smtClean="0">
                <a:latin typeface="Calibri"/>
                <a:ea typeface="Calibri"/>
                <a:cs typeface="Calibri"/>
                <a:sym typeface="Calibri"/>
              </a:rPr>
              <a:t>Muscles appear in red colour due to a pigment called myoglobin. </a:t>
            </a:r>
          </a:p>
          <a:p>
            <a:pPr>
              <a:buSzPts val="1400"/>
              <a:buFont typeface="Arial" pitchFamily="34" charset="0"/>
              <a:buChar char="•"/>
            </a:pPr>
            <a:r>
              <a:rPr lang="en-IN" dirty="0" smtClean="0">
                <a:latin typeface="Calibri"/>
                <a:ea typeface="Calibri"/>
                <a:cs typeface="Calibri"/>
                <a:sym typeface="Calibri"/>
              </a:rPr>
              <a:t>Myoglobin rich muscles are called red </a:t>
            </a:r>
            <a:r>
              <a:rPr lang="en-IN" dirty="0" err="1" smtClean="0">
                <a:latin typeface="Calibri"/>
                <a:ea typeface="Calibri"/>
                <a:cs typeface="Calibri"/>
                <a:sym typeface="Calibri"/>
              </a:rPr>
              <a:t>fibers</a:t>
            </a:r>
            <a:r>
              <a:rPr lang="en-IN" dirty="0" smtClean="0">
                <a:latin typeface="Calibri"/>
                <a:ea typeface="Calibri"/>
                <a:cs typeface="Calibri"/>
                <a:sym typeface="Calibri"/>
              </a:rPr>
              <a:t>. They also contain lots of mitochondria, which they may use for energy production. </a:t>
            </a:r>
          </a:p>
          <a:p>
            <a:pPr>
              <a:buSzPts val="1400"/>
              <a:buFont typeface="Arial" pitchFamily="34" charset="0"/>
              <a:buChar char="•"/>
            </a:pPr>
            <a:r>
              <a:rPr lang="en-IN" dirty="0" smtClean="0">
                <a:latin typeface="Calibri"/>
                <a:ea typeface="Calibri"/>
                <a:cs typeface="Calibri"/>
                <a:sym typeface="Calibri"/>
              </a:rPr>
              <a:t>Muscles which lack myoglobin and white in colour are called white </a:t>
            </a:r>
            <a:r>
              <a:rPr lang="en-IN" dirty="0" err="1" smtClean="0">
                <a:latin typeface="Calibri"/>
                <a:ea typeface="Calibri"/>
                <a:cs typeface="Calibri"/>
                <a:sym typeface="Calibri"/>
              </a:rPr>
              <a:t>fibers</a:t>
            </a:r>
            <a:r>
              <a:rPr lang="en-IN" dirty="0" smtClean="0">
                <a:latin typeface="Calibri"/>
                <a:ea typeface="Calibri"/>
                <a:cs typeface="Calibri"/>
                <a:sym typeface="Calibri"/>
              </a:rPr>
              <a:t>. </a:t>
            </a:r>
            <a:endParaRPr lang="en-IN" dirty="0" smtClean="0">
              <a:latin typeface="Calibri"/>
              <a:ea typeface="Calibri"/>
              <a:cs typeface="Calibri"/>
              <a:sym typeface="Calibri"/>
            </a:endParaRPr>
          </a:p>
          <a:p>
            <a:pPr>
              <a:buSzPts val="1400"/>
              <a:buFont typeface="Arial" pitchFamily="34" charset="0"/>
              <a:buChar char="•"/>
            </a:pPr>
            <a:r>
              <a:rPr lang="en-IN" dirty="0" smtClean="0">
                <a:latin typeface="Calibri"/>
                <a:ea typeface="Calibri"/>
                <a:cs typeface="Calibri"/>
                <a:sym typeface="Calibri"/>
              </a:rPr>
              <a:t>Two </a:t>
            </a:r>
            <a:r>
              <a:rPr lang="en-IN" dirty="0" smtClean="0">
                <a:latin typeface="Calibri"/>
                <a:ea typeface="Calibri"/>
                <a:cs typeface="Calibri"/>
                <a:sym typeface="Calibri"/>
              </a:rPr>
              <a:t>types of muscles- Red muscle and white muscle.</a:t>
            </a:r>
          </a:p>
          <a:p>
            <a:pPr>
              <a:buSzPts val="1400"/>
              <a:buFont typeface="Arial" pitchFamily="34" charset="0"/>
              <a:buChar char="•"/>
            </a:pPr>
            <a:r>
              <a:rPr lang="en-IN" dirty="0" smtClean="0">
                <a:latin typeface="Calibri"/>
                <a:ea typeface="Calibri"/>
                <a:cs typeface="Calibri"/>
                <a:sym typeface="Calibri"/>
              </a:rPr>
              <a:t>Red </a:t>
            </a:r>
            <a:r>
              <a:rPr lang="en-IN" dirty="0" smtClean="0">
                <a:latin typeface="Calibri"/>
                <a:ea typeface="Calibri"/>
                <a:cs typeface="Calibri"/>
                <a:sym typeface="Calibri"/>
              </a:rPr>
              <a:t>muscle- Muscle contains a red </a:t>
            </a:r>
            <a:r>
              <a:rPr lang="en-IN" dirty="0" err="1" smtClean="0">
                <a:latin typeface="Calibri"/>
                <a:ea typeface="Calibri"/>
                <a:cs typeface="Calibri"/>
                <a:sym typeface="Calibri"/>
              </a:rPr>
              <a:t>colored</a:t>
            </a:r>
            <a:r>
              <a:rPr lang="en-IN" dirty="0" smtClean="0">
                <a:latin typeface="Calibri"/>
                <a:ea typeface="Calibri"/>
                <a:cs typeface="Calibri"/>
                <a:sym typeface="Calibri"/>
              </a:rPr>
              <a:t> oxygen storing pigment called </a:t>
            </a:r>
            <a:r>
              <a:rPr lang="en-IN" dirty="0" smtClean="0">
                <a:latin typeface="Calibri"/>
                <a:ea typeface="Calibri"/>
                <a:cs typeface="Calibri"/>
                <a:sym typeface="Calibri"/>
              </a:rPr>
              <a:t>myoglobin . </a:t>
            </a:r>
            <a:r>
              <a:rPr lang="en-IN" dirty="0" smtClean="0">
                <a:latin typeface="Calibri"/>
                <a:ea typeface="Calibri"/>
                <a:cs typeface="Calibri"/>
                <a:sym typeface="Calibri"/>
              </a:rPr>
              <a:t>Myoglobin </a:t>
            </a:r>
            <a:r>
              <a:rPr lang="en-IN" dirty="0" smtClean="0">
                <a:latin typeface="Calibri"/>
                <a:ea typeface="Calibri"/>
                <a:cs typeface="Calibri"/>
                <a:sym typeface="Calibri"/>
              </a:rPr>
              <a:t> content </a:t>
            </a:r>
            <a:r>
              <a:rPr lang="en-IN" dirty="0" smtClean="0">
                <a:latin typeface="Calibri"/>
                <a:ea typeface="Calibri"/>
                <a:cs typeface="Calibri"/>
                <a:sym typeface="Calibri"/>
              </a:rPr>
              <a:t>is high in some of the muscles which gives a reddish appearance. Such muscles are called the Red fibres. These muscles also contain plenty of mitochondria which can utilize the large amount of oxygen stored in them for ATP production. These muscles, therefore, can also be called aerobic muscles.</a:t>
            </a:r>
          </a:p>
          <a:p>
            <a:pPr>
              <a:buSzPts val="1400"/>
              <a:buFont typeface="Arial" pitchFamily="34" charset="0"/>
              <a:buChar char="•"/>
            </a:pPr>
            <a:r>
              <a:rPr lang="en-IN" dirty="0" smtClean="0">
                <a:latin typeface="Calibri"/>
                <a:ea typeface="Calibri"/>
                <a:cs typeface="Calibri"/>
                <a:sym typeface="Calibri"/>
              </a:rPr>
              <a:t>White muscle- Some of the muscles possess very less quantity of myoglobin and </a:t>
            </a:r>
            <a:r>
              <a:rPr lang="en-IN" dirty="0" smtClean="0">
                <a:latin typeface="Calibri"/>
                <a:ea typeface="Calibri"/>
                <a:cs typeface="Calibri"/>
                <a:sym typeface="Calibri"/>
              </a:rPr>
              <a:t>therefore , appear </a:t>
            </a:r>
            <a:r>
              <a:rPr lang="en-IN" dirty="0" smtClean="0">
                <a:latin typeface="Calibri"/>
                <a:ea typeface="Calibri"/>
                <a:cs typeface="Calibri"/>
                <a:sym typeface="Calibri"/>
              </a:rPr>
              <a:t>pale or whitish. These are the White fibres. Number of mitochondria are also few in them, but the amount of </a:t>
            </a:r>
            <a:r>
              <a:rPr lang="en-IN" dirty="0" err="1" smtClean="0">
                <a:latin typeface="Calibri"/>
                <a:ea typeface="Calibri"/>
                <a:cs typeface="Calibri"/>
                <a:sym typeface="Calibri"/>
              </a:rPr>
              <a:t>sarcoplasmic</a:t>
            </a:r>
            <a:r>
              <a:rPr lang="en-IN" dirty="0" smtClean="0">
                <a:latin typeface="Calibri"/>
                <a:ea typeface="Calibri"/>
                <a:cs typeface="Calibri"/>
                <a:sym typeface="Calibri"/>
              </a:rPr>
              <a:t> reticulum is high. They depend on anaerobic process for energy. So also it is said as anaerobic respiration. </a:t>
            </a:r>
          </a:p>
          <a:p>
            <a:pPr>
              <a:buSzPts val="1400"/>
              <a:buFont typeface="Arial" pitchFamily="34" charset="0"/>
              <a:buChar char="•"/>
            </a:pPr>
            <a:endParaRPr lang="en-IN" dirty="0" smtClean="0">
              <a:latin typeface="Calibri"/>
              <a:ea typeface="Calibri"/>
              <a:cs typeface="Calibri"/>
              <a:sym typeface="Calibri"/>
            </a:endParaRPr>
          </a:p>
          <a:p>
            <a:pPr lvl="0">
              <a:buSzPts val="1400"/>
            </a:pPr>
            <a:endParaRPr lang="en-IN" dirty="0" smtClean="0">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15"/>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0" name="Google Shape;70;p15"/>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lvl="0">
              <a:buSzPts val="2200"/>
            </a:pPr>
            <a:r>
              <a:rPr lang="en-IN" sz="2200" b="1" dirty="0" smtClean="0">
                <a:solidFill>
                  <a:srgbClr val="FF0000"/>
                </a:solidFill>
              </a:rPr>
              <a:t>Sliding Filament Theory</a:t>
            </a:r>
          </a:p>
        </p:txBody>
      </p:sp>
      <p:sp>
        <p:nvSpPr>
          <p:cNvPr id="71" name="Google Shape;71;p15"/>
          <p:cNvSpPr txBox="1"/>
          <p:nvPr/>
        </p:nvSpPr>
        <p:spPr>
          <a:xfrm>
            <a:off x="244100" y="894775"/>
            <a:ext cx="8688300" cy="2889600"/>
          </a:xfrm>
          <a:prstGeom prst="rect">
            <a:avLst/>
          </a:prstGeom>
          <a:noFill/>
          <a:ln>
            <a:noFill/>
          </a:ln>
        </p:spPr>
        <p:txBody>
          <a:bodyPr spcFirstLastPara="1" wrap="square" lIns="91425" tIns="91425" rIns="91425" bIns="91425" anchor="t" anchorCtr="0">
            <a:noAutofit/>
          </a:bodyPr>
          <a:lstStyle/>
          <a:p>
            <a:pPr lvl="0">
              <a:buSzPts val="1400"/>
            </a:pPr>
            <a:r>
              <a:rPr lang="en-IN" dirty="0" smtClean="0">
                <a:latin typeface="Calibri"/>
                <a:ea typeface="Calibri"/>
                <a:cs typeface="Calibri"/>
                <a:sym typeface="Calibri"/>
              </a:rPr>
              <a:t>“</a:t>
            </a:r>
            <a:r>
              <a:rPr lang="en-IN" b="1" dirty="0" smtClean="0">
                <a:latin typeface="Calibri"/>
                <a:ea typeface="Calibri"/>
                <a:cs typeface="Calibri"/>
                <a:sym typeface="Calibri"/>
              </a:rPr>
              <a:t>Sliding filament theory is the mechanism by which the muscle is thought to contract at the cellular level.”</a:t>
            </a:r>
          </a:p>
          <a:p>
            <a:pPr lvl="0">
              <a:buSzPts val="1400"/>
            </a:pPr>
            <a:endParaRPr lang="en-IN" b="1" dirty="0" smtClean="0">
              <a:latin typeface="Calibri"/>
              <a:ea typeface="Calibri"/>
              <a:cs typeface="Calibri"/>
              <a:sym typeface="Calibri"/>
            </a:endParaRPr>
          </a:p>
          <a:p>
            <a:pPr lvl="0">
              <a:buSzPts val="1400"/>
            </a:pPr>
            <a:r>
              <a:rPr lang="en-IN" b="1" dirty="0" smtClean="0">
                <a:latin typeface="Calibri"/>
                <a:ea typeface="Calibri"/>
                <a:cs typeface="Calibri"/>
                <a:sym typeface="Calibri"/>
              </a:rPr>
              <a:t>What is Sliding Filament Theory?</a:t>
            </a:r>
          </a:p>
          <a:p>
            <a:pPr lvl="0">
              <a:buSzPts val="1400"/>
              <a:buFont typeface="Arial" pitchFamily="34" charset="0"/>
              <a:buChar char="•"/>
            </a:pPr>
            <a:r>
              <a:rPr lang="en-IN" dirty="0" smtClean="0">
                <a:latin typeface="Calibri"/>
                <a:ea typeface="Calibri"/>
                <a:cs typeface="Calibri"/>
                <a:sym typeface="Calibri"/>
              </a:rPr>
              <a:t>Muscles are fibres which cause movement in our body. They also enable the functioning of our internal organs. Specialists claim that a human body has around 650 muscles, skeletal muscles to be precise.</a:t>
            </a:r>
          </a:p>
          <a:p>
            <a:pPr lvl="0">
              <a:buSzPts val="1400"/>
              <a:buFont typeface="Arial" pitchFamily="34" charset="0"/>
              <a:buChar char="•"/>
            </a:pPr>
            <a:r>
              <a:rPr lang="en-IN" dirty="0" smtClean="0">
                <a:latin typeface="Calibri"/>
                <a:ea typeface="Calibri"/>
                <a:cs typeface="Calibri"/>
                <a:sym typeface="Calibri"/>
              </a:rPr>
              <a:t>Muscles are specialized tissues having the property of elasticity, where each muscle has innumerable muscle fibres. Muscle fibres successively have thin and tiny strands called myofibrils. For movement, muscles need to contract. It contracts when tension-generating sites within the muscle fibres are activated. This mechanism is explained by the sliding filament theory.</a:t>
            </a:r>
          </a:p>
          <a:p>
            <a:pPr lvl="0">
              <a:buSzPts val="1400"/>
              <a:buFont typeface="Arial" pitchFamily="34" charset="0"/>
              <a:buChar char="•"/>
            </a:pPr>
            <a:r>
              <a:rPr lang="en-IN" dirty="0" smtClean="0">
                <a:latin typeface="Calibri"/>
                <a:ea typeface="Calibri"/>
                <a:cs typeface="Calibri"/>
                <a:sym typeface="Calibri"/>
              </a:rPr>
              <a:t>The sliding filament theory is a suggested mechanism of contraction of striated muscles, actin and myosin filaments to be precise, which overlap each other resulting in the shortening of the muscle fibre length. Actin (thin) filaments combined with myosin (thick filaments) conduct cellular movements.</a:t>
            </a:r>
          </a:p>
          <a:p>
            <a:pPr lvl="0">
              <a:buSzPts val="1400"/>
              <a:buFont typeface="Arial" pitchFamily="34" charset="0"/>
              <a:buChar char="•"/>
            </a:pPr>
            <a:r>
              <a:rPr lang="en-IN" dirty="0" smtClean="0">
                <a:latin typeface="Calibri"/>
                <a:ea typeface="Calibri"/>
                <a:cs typeface="Calibri"/>
                <a:sym typeface="Calibri"/>
              </a:rPr>
              <a:t>Myosin is a protein that converts ATP (chemical energy) into mechanical energy, thus creating thrust and movement. This movement generates muscular contraction and movement of non-muscle cells, such as mitosis and meiosis (cell division).</a:t>
            </a: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91</TotalTime>
  <Words>632</Words>
  <Application>Microsoft Office PowerPoint</Application>
  <PresentationFormat>On-screen Show (16:9)</PresentationFormat>
  <Paragraphs>56</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RUDRA</cp:lastModifiedBy>
  <cp:revision>6</cp:revision>
  <dcterms:modified xsi:type="dcterms:W3CDTF">2020-08-22T08:38:28Z</dcterms:modified>
</cp:coreProperties>
</file>