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60" r:id="rId2"/>
    <p:sldId id="264" r:id="rId3"/>
    <p:sldId id="257" r:id="rId4"/>
    <p:sldId id="258" r:id="rId5"/>
    <p:sldId id="261" r:id="rId6"/>
    <p:sldId id="262" r:id="rId7"/>
    <p:sldId id="263" r:id="rId8"/>
    <p:sldId id="265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336" y="1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SKELETAL MUSCLE : STRUCTURE </a:t>
            </a:r>
            <a:endParaRPr lang="en-IN"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20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 </a:t>
            </a:r>
            <a:r>
              <a:rPr lang="en-IN" b="1" dirty="0" smtClean="0"/>
              <a:t>LOCOMOTION AND MOVEMENT 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Types of Muscles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63345" y="887193"/>
            <a:ext cx="4439284" cy="323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dirty="0" smtClean="0">
                <a:latin typeface="Calibri" pitchFamily="34" charset="0"/>
              </a:rPr>
              <a:t>There are three types of muscles as given below:</a:t>
            </a:r>
          </a:p>
          <a:p>
            <a:pPr marL="342900" indent="-342900">
              <a:buFont typeface="+mj-lt"/>
              <a:buAutoNum type="arabicPeriod"/>
            </a:pPr>
            <a:r>
              <a:rPr lang="en-IN" b="1" dirty="0" smtClean="0">
                <a:latin typeface="Calibri" pitchFamily="34" charset="0"/>
              </a:rPr>
              <a:t>Skeletal Muscles </a:t>
            </a:r>
            <a:r>
              <a:rPr lang="en-IN" dirty="0" smtClean="0">
                <a:latin typeface="Calibri" pitchFamily="34" charset="0"/>
              </a:rPr>
              <a:t>appear striped/striations in the microscope. These are voluntary muscles as they are under the control of our will. They help in locomotion and changes in body postures.</a:t>
            </a:r>
          </a:p>
          <a:p>
            <a:pPr marL="342900" indent="-342900">
              <a:buFont typeface="+mj-lt"/>
              <a:buAutoNum type="arabicPeriod"/>
            </a:pPr>
            <a:r>
              <a:rPr lang="en-IN" b="1" dirty="0" smtClean="0">
                <a:latin typeface="Calibri" pitchFamily="34" charset="0"/>
              </a:rPr>
              <a:t>Cardiac Muscles </a:t>
            </a:r>
            <a:r>
              <a:rPr lang="en-IN" dirty="0" smtClean="0">
                <a:latin typeface="Calibri" pitchFamily="34" charset="0"/>
              </a:rPr>
              <a:t>are muscles associated with the heart. They help in rhythmic contraction and relaxation of the heart. They also appear striped/striations in the microscope similar to the skeletal muscles.</a:t>
            </a:r>
          </a:p>
          <a:p>
            <a:pPr marL="342900" indent="-342900">
              <a:buFont typeface="+mj-lt"/>
              <a:buAutoNum type="arabicPeriod"/>
            </a:pPr>
            <a:r>
              <a:rPr lang="en-IN" b="1" dirty="0" smtClean="0">
                <a:latin typeface="Calibri" pitchFamily="34" charset="0"/>
              </a:rPr>
              <a:t>Smooth Muscles </a:t>
            </a:r>
            <a:r>
              <a:rPr lang="en-IN" dirty="0" smtClean="0">
                <a:latin typeface="Calibri" pitchFamily="34" charset="0"/>
              </a:rPr>
              <a:t>are involuntary muscles and cannot be controlled by our will. They are present in lining of the alimentary canal, reproductive system etc. They do not exhibit characteristic stripes/striations.</a:t>
            </a:r>
            <a:endParaRPr lang="en-IN" dirty="0">
              <a:latin typeface="Calibri" pitchFamily="34" charset="0"/>
            </a:endParaRPr>
          </a:p>
        </p:txBody>
      </p:sp>
      <p:pic>
        <p:nvPicPr>
          <p:cNvPr id="8194" name="Picture 2" descr="Types of Muscle Tissue stock vector. Illustration of cell - 12106337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9421" y="597159"/>
            <a:ext cx="2858212" cy="4086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Skeletal Muscle Definition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19328" y="1017822"/>
            <a:ext cx="7257129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Skeletal muscle is a specialized contractile tissue found in animals which functions to move an organism’s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body.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Skeletal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muscle is comprised from a series of bundles of muscle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surrounded by protective membranes. 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This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arrangement allows skeletal muscle to contract quickly and release quickly without subjecting the individual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to too much friction. 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Skeletal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muscle tissue can be found across the animal kingdom, in most multi-cellular forms of life.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Skeletal Muscle Structure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82008" y="868532"/>
            <a:ext cx="4485935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Skeletal muscle is comprised of a series of muscle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made of muscle cells.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muscle cells are long and multinucleated.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At the ends of each skeletal muscle a tendon connects the muscle to bone.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This tendon connects directly to the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epimysium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or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collagenous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outer covering of skeletal muscle.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Underneath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epimysium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muscle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grouped into bundles called fascicles.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fascicles are surrounded by another protective covering formed from collagen. </a:t>
            </a: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perimysium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as it is called, allows nerve and blood vessels to make their way through the muscle. 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Each fascicle is formed from tens to hundreds of bundled muscle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Each muscle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is formed from a chain of multinucleated muscle cells. </a:t>
            </a:r>
          </a:p>
        </p:txBody>
      </p:sp>
      <p:pic>
        <p:nvPicPr>
          <p:cNvPr id="5" name="Picture 2" descr="This figure shows the structure of muscle fibers. The top panel shows a skeleton muscle fiber, and a magnified view of the muscle fascicles are shown. The middle panel shows a magnified view of the muscle fascicles with the muscle fibers, perimysium and the endomysium. The bottom panel shows the structure of the muscle fiber with the sarcolemma highlighted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67021" y="615820"/>
            <a:ext cx="3965009" cy="3545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Skeletal Muscle Structure</a:t>
            </a:r>
          </a:p>
        </p:txBody>
      </p:sp>
      <p:pic>
        <p:nvPicPr>
          <p:cNvPr id="14340" name="Picture 4" descr="1. Gross anatomical structure of mature mammalian skeletal muscle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4335" y="886408"/>
            <a:ext cx="5485997" cy="3333298"/>
          </a:xfrm>
          <a:prstGeom prst="rect">
            <a:avLst/>
          </a:prstGeom>
          <a:noFill/>
        </p:spPr>
      </p:pic>
      <p:sp>
        <p:nvSpPr>
          <p:cNvPr id="7" name="Google Shape;71;p15"/>
          <p:cNvSpPr txBox="1"/>
          <p:nvPr/>
        </p:nvSpPr>
        <p:spPr>
          <a:xfrm>
            <a:off x="244685" y="1017822"/>
            <a:ext cx="306768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fibers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then protected by another layer called the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endomysium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as they are bundled into fascicles.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Each muscle cell has distinct regions when viewed under a microscope. 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known as 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sarcomeres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and give skeletal muscle a banded or striated appearance.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Each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sarcomere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is a complex of proteins, which operates to contract the muscle.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400" b="1" dirty="0" smtClean="0">
                <a:solidFill>
                  <a:srgbClr val="FF0000"/>
                </a:solidFill>
              </a:rPr>
              <a:t>The </a:t>
            </a:r>
            <a:r>
              <a:rPr lang="en-IN" sz="2400" b="1" dirty="0" err="1" smtClean="0">
                <a:solidFill>
                  <a:srgbClr val="FF0000"/>
                </a:solidFill>
              </a:rPr>
              <a:t>sarcomere</a:t>
            </a:r>
            <a:endParaRPr lang="en-IN" sz="2400" b="1" dirty="0" smtClean="0">
              <a:solidFill>
                <a:srgbClr val="FF0000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44683" y="765895"/>
            <a:ext cx="4168697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 sarcomere is the functional unit (contractile unit) of a muscle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fiber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Each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 sarcomere contains two types of 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myofilaments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: thick filaments, composed primarily of the contractile protein myosin, and thin filaments, composed primarily of the contractile protein actin.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Thin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filaments also contain the regulatory proteins, troponin and tropomyosin.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When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myofilaments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 are viewed under an electron microscope, their arrangement gives the appearance of alternating bands of light and dark striations.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light bands are called I bands and contain only thin filaments.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dark bands are called A bands and contain thick and thin filaments, with the thick filaments running the entire length of the A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band</a:t>
            </a:r>
            <a:endParaRPr lang="en-IN" dirty="0" smtClean="0">
              <a:latin typeface="Calibri" pitchFamily="34" charset="0"/>
            </a:endParaRPr>
          </a:p>
        </p:txBody>
      </p:sp>
      <p:sp>
        <p:nvSpPr>
          <p:cNvPr id="12290" name="AutoShape 2" descr="Sarcomeres | BioNin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292" name="AutoShape 4" descr="Sarcomeres | BioNin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294" name="AutoShape 6" descr="Sarcomeres | BioNin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2295" name="Picture 7" descr="C:\Users\user\Desktop\sarcomere_med (1)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1959" y="965232"/>
            <a:ext cx="4287028" cy="31868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400" b="1" dirty="0" smtClean="0">
                <a:solidFill>
                  <a:srgbClr val="FF0000"/>
                </a:solidFill>
              </a:rPr>
              <a:t>The </a:t>
            </a:r>
            <a:r>
              <a:rPr lang="en-IN" sz="2400" b="1" dirty="0" err="1" smtClean="0">
                <a:solidFill>
                  <a:srgbClr val="FF0000"/>
                </a:solidFill>
              </a:rPr>
              <a:t>sarcomere</a:t>
            </a:r>
            <a:endParaRPr lang="en-IN" sz="2400" b="1" dirty="0" smtClean="0">
              <a:solidFill>
                <a:srgbClr val="FF0000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008491"/>
            <a:ext cx="4924476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names for the various regions of the sarcomere are not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arbitrary.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They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are derived from the first letter of the German word that describes their appearance.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names for the bands describe the refraction of light through the respective bands.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I band is abbreviated from the word isotropic, which means that this area appears lighter because more light can pass through it.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 band is so named because of its anisotropic properties, meaning that it appears darker because it does not allow as much light to pass through.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These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properties are directly related to the type of filament present.</a:t>
            </a:r>
            <a:endParaRPr lang="en-IN" dirty="0"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10242" name="Picture 2" descr="Sarcomere - Wikipedi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5771" y="755780"/>
            <a:ext cx="3652611" cy="33216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400" b="1" dirty="0" smtClean="0">
                <a:solidFill>
                  <a:srgbClr val="FF0000"/>
                </a:solidFill>
              </a:rPr>
              <a:t>The </a:t>
            </a:r>
            <a:r>
              <a:rPr lang="en-IN" sz="2400" b="1" dirty="0" err="1" smtClean="0">
                <a:solidFill>
                  <a:srgbClr val="FF0000"/>
                </a:solidFill>
              </a:rPr>
              <a:t>sarcomere</a:t>
            </a:r>
            <a:endParaRPr lang="en-IN" sz="2400" b="1" dirty="0" smtClean="0">
              <a:solidFill>
                <a:srgbClr val="FF0000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4" y="1008491"/>
            <a:ext cx="819952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Each A band is interrupted in the midsection by an H zone (from the German 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Hellerscheibe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, for “clear disc”), where there is no overlap of thick and thin filaments.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Running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through the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center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 of the H zone is a dense line called the M line (from the German 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Mittelsclzeibe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, for “middle disc”).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I bands are also interrupted at the midline by a darker area called the Z disc (from the German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Zwischenscheibe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, for “between disc”). A sarcomere extends from one Z disc to the successive Z disc.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Z disc serves to anchor the thin filaments to adjacent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sarcomeres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 sarcomere consists of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contractile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and regulatory proteins.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Proteins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of the cytoskeleton provide much of the internal structure of the muscle cell. 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cytoskeleton of the sarcomere and its relationship to the contractile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proteins.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M line and the Z disc hold the thick and the thin filaments in place, respectively. 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elastic filament helps keep the thick filament in the middle between the two Z discs during contraction.</a:t>
            </a:r>
          </a:p>
          <a:p>
            <a:pPr>
              <a:buSzPts val="1400"/>
              <a:buFont typeface="Arial" pitchFamily="34" charset="0"/>
              <a:buChar char="•"/>
            </a:pPr>
            <a:endParaRPr lang="en-IN" dirty="0"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176</Words>
  <Application>Microsoft Office PowerPoint</Application>
  <PresentationFormat>On-screen Show (16:9)</PresentationFormat>
  <Paragraphs>55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RUDRA</cp:lastModifiedBy>
  <cp:revision>7</cp:revision>
  <dcterms:modified xsi:type="dcterms:W3CDTF">2020-08-22T07:36:04Z</dcterms:modified>
</cp:coreProperties>
</file>