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60" r:id="rId4"/>
    <p:sldId id="261" r:id="rId5"/>
    <p:sldId id="267" r:id="rId6"/>
    <p:sldId id="262" r:id="rId7"/>
    <p:sldId id="263" r:id="rId8"/>
    <p:sldId id="264" r:id="rId9"/>
    <p:sldId id="265" r:id="rId10"/>
    <p:sldId id="266"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34" autoAdjust="0"/>
    <p:restoredTop sz="86380" autoAdjust="0"/>
  </p:normalViewPr>
  <p:slideViewPr>
    <p:cSldViewPr snapToGrid="0">
      <p:cViewPr>
        <p:scale>
          <a:sx n="102" d="100"/>
          <a:sy n="102" d="100"/>
        </p:scale>
        <p:origin x="-378" y="288"/>
      </p:cViewPr>
      <p:guideLst>
        <p:guide orient="horz" pos="1620"/>
        <p:guide pos="2880"/>
      </p:guideLst>
    </p:cSldViewPr>
  </p:slideViewPr>
  <p:outlineViewPr>
    <p:cViewPr>
      <p:scale>
        <a:sx n="33" d="100"/>
        <a:sy n="33" d="100"/>
      </p:scale>
      <p:origin x="24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NEURON, NERVES, NEURAL SYSTEM:CENTRAL &amp; PERIPHERAL</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4" y="2571738"/>
            <a:ext cx="6091401"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NUMBER</a:t>
            </a:r>
            <a:r>
              <a:rPr lang="en" b="1" dirty="0" smtClean="0"/>
              <a:t>: 21</a:t>
            </a:r>
            <a:endParaRPr b="1"/>
          </a:p>
          <a:p>
            <a:r>
              <a:rPr lang="en" b="1" dirty="0"/>
              <a:t>CHAPTER NAME </a:t>
            </a:r>
            <a:r>
              <a:rPr lang="en" b="1" dirty="0" smtClean="0"/>
              <a:t>:</a:t>
            </a:r>
            <a:r>
              <a:rPr lang="en-IN" b="1" dirty="0" smtClean="0"/>
              <a:t>NEURAL CONTROL AND COORDINATION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Function of </a:t>
            </a:r>
            <a:r>
              <a:rPr lang="en-IN" sz="2200" b="1" dirty="0" smtClean="0">
                <a:solidFill>
                  <a:srgbClr val="FF0000"/>
                </a:solidFill>
              </a:rPr>
              <a:t>Nerves</a:t>
            </a:r>
            <a:endParaRPr lang="en-IN" sz="2200" b="1" dirty="0" smtClean="0">
              <a:solidFill>
                <a:srgbClr val="FF0000"/>
              </a:solidFill>
            </a:endParaRPr>
          </a:p>
        </p:txBody>
      </p:sp>
      <p:sp>
        <p:nvSpPr>
          <p:cNvPr id="64" name="Google Shape;64;p14"/>
          <p:cNvSpPr txBox="1"/>
          <p:nvPr/>
        </p:nvSpPr>
        <p:spPr>
          <a:xfrm>
            <a:off x="244683" y="840541"/>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dirty="0" smtClean="0">
                <a:latin typeface="Calibri" pitchFamily="34" charset="0"/>
              </a:rPr>
              <a:t>The </a:t>
            </a:r>
            <a:r>
              <a:rPr lang="en-IN" dirty="0" smtClean="0">
                <a:latin typeface="Calibri" pitchFamily="34" charset="0"/>
              </a:rPr>
              <a:t>primary function of nerves to conduct an electrochemical impulse and convey information. These impulses are carried by the individual neurons that make up the nerve.</a:t>
            </a:r>
          </a:p>
          <a:p>
            <a:pPr>
              <a:buFont typeface="Arial" pitchFamily="34" charset="0"/>
              <a:buChar char="•"/>
            </a:pPr>
            <a:r>
              <a:rPr lang="en-IN" dirty="0" smtClean="0">
                <a:latin typeface="Calibri" pitchFamily="34" charset="0"/>
              </a:rPr>
              <a:t>These impulses travel from one neuron to another by crossing a synapse. The messages are converted from electrical to chemical and then back to electrical.</a:t>
            </a:r>
          </a:p>
          <a:p>
            <a:pPr>
              <a:buFont typeface="Arial" pitchFamily="34" charset="0"/>
              <a:buChar char="•"/>
            </a:pPr>
            <a:r>
              <a:rPr lang="en-IN" dirty="0" smtClean="0">
                <a:latin typeface="Calibri" pitchFamily="34" charset="0"/>
              </a:rPr>
              <a:t>The sensory nerves carry information from the receptor to the central nervous system where the information gets processed.</a:t>
            </a:r>
          </a:p>
          <a:p>
            <a:pPr>
              <a:buFont typeface="Arial" pitchFamily="34" charset="0"/>
              <a:buChar char="•"/>
            </a:pPr>
            <a:r>
              <a:rPr lang="en-IN" dirty="0" smtClean="0">
                <a:latin typeface="Calibri" pitchFamily="34" charset="0"/>
              </a:rPr>
              <a:t>The motor nerves, on the other hand, carry information from the central nervous system to the muscles.</a:t>
            </a:r>
            <a:endParaRPr lang="en-IN" dirty="0">
              <a:latin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 Introduction and neural </a:t>
            </a:r>
            <a:r>
              <a:rPr lang="en-IN" sz="2200" b="1" dirty="0" smtClean="0">
                <a:solidFill>
                  <a:srgbClr val="FF0000"/>
                </a:solidFill>
              </a:rPr>
              <a:t>system</a:t>
            </a:r>
            <a:endParaRPr lang="en-IN" sz="2200" b="1" dirty="0" smtClean="0">
              <a:solidFill>
                <a:srgbClr val="FF0000"/>
              </a:solidFill>
            </a:endParaRPr>
          </a:p>
        </p:txBody>
      </p:sp>
      <p:sp>
        <p:nvSpPr>
          <p:cNvPr id="64" name="Google Shape;64;p14"/>
          <p:cNvSpPr txBox="1"/>
          <p:nvPr/>
        </p:nvSpPr>
        <p:spPr>
          <a:xfrm>
            <a:off x="226022" y="896525"/>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pitchFamily="34" charset="0"/>
              </a:rPr>
              <a:t>To maintain homeostasis it is necessary that the functions of the organs or organ systems in our body must be coordinated. </a:t>
            </a:r>
          </a:p>
          <a:p>
            <a:pPr lvl="0">
              <a:buSzPts val="1400"/>
              <a:buFont typeface="Arial" pitchFamily="34" charset="0"/>
              <a:buChar char="•"/>
            </a:pPr>
            <a:r>
              <a:rPr lang="en-IN" dirty="0" smtClean="0">
                <a:latin typeface="Calibri" pitchFamily="34" charset="0"/>
              </a:rPr>
              <a:t>In our body there are two systems which are responsible for control and coordination. These organs systems are neural system and the endocrine system. These systems jointly coordinate and integrate all the activities of the organs so that they function in a synchronized fashion.</a:t>
            </a:r>
          </a:p>
          <a:p>
            <a:pPr lvl="0">
              <a:buSzPts val="1400"/>
              <a:buFont typeface="Arial" pitchFamily="34" charset="0"/>
              <a:buChar char="•"/>
            </a:pPr>
            <a:r>
              <a:rPr lang="en-IN" dirty="0" smtClean="0">
                <a:latin typeface="Calibri" pitchFamily="34" charset="0"/>
              </a:rPr>
              <a:t>The neural system provides an organized network of point-to-point connections for a quick coordination. </a:t>
            </a:r>
          </a:p>
          <a:p>
            <a:pPr lvl="0">
              <a:buSzPts val="1400"/>
              <a:buFont typeface="Arial" pitchFamily="34" charset="0"/>
              <a:buChar char="•"/>
            </a:pPr>
            <a:r>
              <a:rPr lang="en-IN" dirty="0" smtClean="0">
                <a:latin typeface="Calibri" pitchFamily="34" charset="0"/>
              </a:rPr>
              <a:t>The neural system of in animals is composed of highly specialized cells called neurons which can detect, receive and transmit different kinds of stimuli.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Neural </a:t>
            </a:r>
            <a:r>
              <a:rPr lang="en-IN" dirty="0" smtClean="0">
                <a:latin typeface="Calibri" pitchFamily="34" charset="0"/>
              </a:rPr>
              <a:t>system is at first appears in phylum </a:t>
            </a:r>
            <a:r>
              <a:rPr lang="en-IN" dirty="0" err="1" smtClean="0">
                <a:latin typeface="Calibri" pitchFamily="34" charset="0"/>
              </a:rPr>
              <a:t>Cnidaria</a:t>
            </a:r>
            <a:r>
              <a:rPr lang="en-IN" dirty="0" smtClean="0">
                <a:latin typeface="Calibri" pitchFamily="34" charset="0"/>
              </a:rPr>
              <a:t>. Since in </a:t>
            </a:r>
            <a:r>
              <a:rPr lang="en-IN" dirty="0" err="1" smtClean="0">
                <a:latin typeface="Calibri" pitchFamily="34" charset="0"/>
              </a:rPr>
              <a:t>Porifera</a:t>
            </a:r>
            <a:r>
              <a:rPr lang="en-IN" dirty="0" smtClean="0">
                <a:latin typeface="Calibri" pitchFamily="34" charset="0"/>
              </a:rPr>
              <a:t> nerve cells are all together absent, so these animals are known as brain less animal. First organized brain appeared in phylum </a:t>
            </a:r>
            <a:r>
              <a:rPr lang="en-IN" dirty="0" err="1" smtClean="0">
                <a:latin typeface="Calibri" pitchFamily="34" charset="0"/>
              </a:rPr>
              <a:t>Platyhelminthes</a:t>
            </a:r>
            <a:r>
              <a:rPr lang="en-IN" dirty="0" smtClean="0">
                <a:latin typeface="Calibri" pitchFamily="34" charset="0"/>
              </a:rPr>
              <a:t>. The brain in this group of animals is very simple. </a:t>
            </a:r>
            <a:endParaRPr lang="en-IN" dirty="0" smtClean="0">
              <a:latin typeface="Calibri" pitchFamily="34" charset="0"/>
            </a:endParaRPr>
          </a:p>
          <a:p>
            <a:pPr lvl="0">
              <a:buSzPts val="1400"/>
              <a:buFont typeface="Arial" pitchFamily="34" charset="0"/>
              <a:buChar char="•"/>
            </a:pPr>
            <a:r>
              <a:rPr lang="en-IN" dirty="0" smtClean="0">
                <a:latin typeface="Calibri" pitchFamily="34" charset="0"/>
              </a:rPr>
              <a:t>As </a:t>
            </a:r>
            <a:r>
              <a:rPr lang="en-IN" dirty="0" smtClean="0">
                <a:latin typeface="Calibri" pitchFamily="34" charset="0"/>
              </a:rPr>
              <a:t>we move from this phylum to higher animal phylum the complexity of brain increases. It is highly complex in human being. </a:t>
            </a:r>
          </a:p>
        </p:txBody>
      </p:sp>
      <p:sp>
        <p:nvSpPr>
          <p:cNvPr id="20482" name="AutoShape 2" descr="https://files.askiitians.com/cdn1/images/201479-17431182-716-nervous-syatem.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Human Nervous </a:t>
            </a:r>
            <a:r>
              <a:rPr lang="en-IN" sz="2200" b="1" dirty="0" smtClean="0">
                <a:solidFill>
                  <a:srgbClr val="FF0000"/>
                </a:solidFill>
              </a:rPr>
              <a:t>System</a:t>
            </a:r>
            <a:endParaRPr lang="en-IN" sz="2200" b="1" dirty="0" smtClean="0">
              <a:solidFill>
                <a:srgbClr val="FF0000"/>
              </a:solidFill>
            </a:endParaRPr>
          </a:p>
        </p:txBody>
      </p:sp>
      <p:sp>
        <p:nvSpPr>
          <p:cNvPr id="64" name="Google Shape;64;p14"/>
          <p:cNvSpPr txBox="1"/>
          <p:nvPr/>
        </p:nvSpPr>
        <p:spPr>
          <a:xfrm>
            <a:off x="291336" y="1027153"/>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One of the most complex organ system to ever evolve, the human nervous system consists of two parts, namely:</a:t>
            </a:r>
          </a:p>
          <a:p>
            <a:pPr marL="342900" lvl="0" indent="-342900">
              <a:buSzPts val="1400"/>
              <a:buFont typeface="+mj-lt"/>
              <a:buAutoNum type="arabicPeriod"/>
            </a:pPr>
            <a:r>
              <a:rPr lang="en-IN" dirty="0" smtClean="0">
                <a:latin typeface="Calibri"/>
                <a:ea typeface="Calibri"/>
                <a:cs typeface="Calibri"/>
                <a:sym typeface="Calibri"/>
              </a:rPr>
              <a:t>Central Nervous System (consists of the brain and spinal cord)</a:t>
            </a:r>
          </a:p>
          <a:p>
            <a:pPr marL="342900" lvl="0" indent="-342900">
              <a:buSzPts val="1400"/>
              <a:buFont typeface="+mj-lt"/>
              <a:buAutoNum type="arabicPeriod"/>
            </a:pPr>
            <a:r>
              <a:rPr lang="en-IN" dirty="0" smtClean="0">
                <a:latin typeface="Calibri"/>
                <a:ea typeface="Calibri"/>
                <a:cs typeface="Calibri"/>
                <a:sym typeface="Calibri"/>
              </a:rPr>
              <a:t>Peripheral Nervous System (includes all the nerves of the body)</a:t>
            </a:r>
          </a:p>
        </p:txBody>
      </p:sp>
      <p:sp>
        <p:nvSpPr>
          <p:cNvPr id="18434" name="AutoShape 2" descr="https://files.askiitians.com/cdn1/images/201479-17431182-716-nervous-syatem.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8436" name="AutoShape 4" descr="https://files.askiitians.com/cdn1/images/201479-17431182-716-nervous-syatem.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8438" name="AutoShape 6" descr="https://files.askiitians.com/cdn1/images/201479-17431182-716-nervous-syatem.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18440" name="AutoShape 8" descr="https://files.askiitians.com/cdn1/images/201479-17431182-716-nervous-syatem.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18441" name="Picture 9" descr="C:\Users\user\Desktop\201479-17431182-716-nervous-syatem.jpg"/>
          <p:cNvPicPr>
            <a:picLocks noChangeAspect="1" noChangeArrowheads="1"/>
          </p:cNvPicPr>
          <p:nvPr/>
        </p:nvPicPr>
        <p:blipFill>
          <a:blip r:embed="rId4"/>
          <a:srcRect b="1519"/>
          <a:stretch>
            <a:fillRect/>
          </a:stretch>
        </p:blipFill>
        <p:spPr bwMode="auto">
          <a:xfrm>
            <a:off x="522903" y="1864471"/>
            <a:ext cx="7277100" cy="2073047"/>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Central Nervous </a:t>
            </a:r>
            <a:r>
              <a:rPr lang="en-IN" sz="2200" b="1" dirty="0" smtClean="0">
                <a:solidFill>
                  <a:srgbClr val="FF0000"/>
                </a:solidFill>
              </a:rPr>
              <a:t>System</a:t>
            </a:r>
            <a:endParaRPr lang="en-IN" sz="2200" b="1" dirty="0" smtClean="0">
              <a:solidFill>
                <a:srgbClr val="FF0000"/>
              </a:solidFill>
            </a:endParaRPr>
          </a:p>
        </p:txBody>
      </p:sp>
      <p:sp>
        <p:nvSpPr>
          <p:cNvPr id="64" name="Google Shape;64;p14"/>
          <p:cNvSpPr txBox="1"/>
          <p:nvPr/>
        </p:nvSpPr>
        <p:spPr>
          <a:xfrm>
            <a:off x="272674" y="756565"/>
            <a:ext cx="8302159" cy="3703467"/>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Central </a:t>
            </a:r>
            <a:r>
              <a:rPr lang="en-IN" dirty="0" smtClean="0">
                <a:latin typeface="Calibri"/>
                <a:ea typeface="Calibri"/>
                <a:cs typeface="Calibri"/>
                <a:sym typeface="Calibri"/>
              </a:rPr>
              <a:t>Nervous System (CNS) is often called the central processing unit of the body. </a:t>
            </a:r>
            <a:endParaRPr lang="en-IN" dirty="0" smtClean="0">
              <a:latin typeface="Calibri"/>
              <a:ea typeface="Calibri"/>
              <a:cs typeface="Calibri"/>
              <a:sym typeface="Calibri"/>
            </a:endParaRPr>
          </a:p>
          <a:p>
            <a:pPr lvl="0">
              <a:buSzPts val="1400"/>
            </a:pPr>
            <a:r>
              <a:rPr lang="en-IN" dirty="0" smtClean="0">
                <a:latin typeface="Calibri"/>
                <a:ea typeface="Calibri"/>
                <a:cs typeface="Calibri"/>
                <a:sym typeface="Calibri"/>
              </a:rPr>
              <a:t>It </a:t>
            </a:r>
            <a:r>
              <a:rPr lang="en-IN" dirty="0" smtClean="0">
                <a:latin typeface="Calibri"/>
                <a:ea typeface="Calibri"/>
                <a:cs typeface="Calibri"/>
                <a:sym typeface="Calibri"/>
              </a:rPr>
              <a:t>consists of the brain and the spinal cord</a:t>
            </a:r>
            <a:r>
              <a:rPr lang="en-IN" dirty="0" smtClean="0">
                <a:latin typeface="Calibri"/>
                <a:ea typeface="Calibri"/>
                <a:cs typeface="Calibri"/>
                <a:sym typeface="Calibri"/>
              </a:rPr>
              <a:t>.</a:t>
            </a:r>
          </a:p>
          <a:p>
            <a:pPr lvl="0">
              <a:buSzPts val="1400"/>
            </a:pPr>
            <a:endParaRPr lang="en-IN" dirty="0" smtClean="0">
              <a:latin typeface="Calibri"/>
              <a:ea typeface="Calibri"/>
              <a:cs typeface="Calibri"/>
              <a:sym typeface="Calibri"/>
            </a:endParaRPr>
          </a:p>
          <a:p>
            <a:pPr lvl="0">
              <a:buSzPts val="1400"/>
            </a:pPr>
            <a:r>
              <a:rPr lang="en-IN" b="1" dirty="0" smtClean="0">
                <a:latin typeface="Calibri"/>
                <a:ea typeface="Calibri"/>
                <a:cs typeface="Calibri"/>
                <a:sym typeface="Calibri"/>
              </a:rPr>
              <a:t>Brain</a:t>
            </a:r>
          </a:p>
          <a:p>
            <a:pPr lvl="0">
              <a:buSzPts val="1400"/>
              <a:buFont typeface="Arial" pitchFamily="34" charset="0"/>
              <a:buChar char="•"/>
            </a:pPr>
            <a:r>
              <a:rPr lang="en-IN" dirty="0" smtClean="0">
                <a:latin typeface="Calibri"/>
                <a:ea typeface="Calibri"/>
                <a:cs typeface="Calibri"/>
                <a:sym typeface="Calibri"/>
              </a:rPr>
              <a:t>The brain is one of the important, largest and central organ of the human nervous system.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is the control unit of the nervous system, which helps us in discovering new things, remembering and understanding, making decisions, and a lot more.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is enclosed within the skull, which provides frontal, lateral and dorsal protection. The human brain is composed of three major parts:</a:t>
            </a:r>
          </a:p>
          <a:p>
            <a:pPr marL="342900" lvl="0" indent="-165100">
              <a:buSzPts val="1400"/>
              <a:buFont typeface="+mj-lt"/>
              <a:buAutoNum type="alphaLcPeriod"/>
            </a:pPr>
            <a:r>
              <a:rPr lang="en-IN" dirty="0" smtClean="0">
                <a:latin typeface="Calibri"/>
                <a:ea typeface="Calibri"/>
                <a:cs typeface="Calibri"/>
                <a:sym typeface="Calibri"/>
              </a:rPr>
              <a:t>Forebrain: The anterior part of the brain, consists of Cerebrum, Hypothalamus and Thalamus.</a:t>
            </a:r>
          </a:p>
          <a:p>
            <a:pPr marL="342900" lvl="0" indent="-165100">
              <a:buSzPts val="1400"/>
              <a:buFont typeface="+mj-lt"/>
              <a:buAutoNum type="alphaLcPeriod"/>
            </a:pPr>
            <a:r>
              <a:rPr lang="en-IN" dirty="0" smtClean="0">
                <a:latin typeface="Calibri"/>
                <a:ea typeface="Calibri"/>
                <a:cs typeface="Calibri"/>
                <a:sym typeface="Calibri"/>
              </a:rPr>
              <a:t>Midbrain: The smaller and central part of the brainstem, consists of </a:t>
            </a:r>
            <a:r>
              <a:rPr lang="en-IN" dirty="0" err="1" smtClean="0">
                <a:latin typeface="Calibri"/>
                <a:ea typeface="Calibri"/>
                <a:cs typeface="Calibri"/>
                <a:sym typeface="Calibri"/>
              </a:rPr>
              <a:t>Tectum</a:t>
            </a:r>
            <a:r>
              <a:rPr lang="en-IN" dirty="0" smtClean="0">
                <a:latin typeface="Calibri"/>
                <a:ea typeface="Calibri"/>
                <a:cs typeface="Calibri"/>
                <a:sym typeface="Calibri"/>
              </a:rPr>
              <a:t> and </a:t>
            </a:r>
            <a:r>
              <a:rPr lang="en-IN" dirty="0" err="1" smtClean="0">
                <a:latin typeface="Calibri"/>
                <a:ea typeface="Calibri"/>
                <a:cs typeface="Calibri"/>
                <a:sym typeface="Calibri"/>
              </a:rPr>
              <a:t>Tegmentum</a:t>
            </a:r>
            <a:r>
              <a:rPr lang="en-IN" dirty="0" smtClean="0">
                <a:latin typeface="Calibri"/>
                <a:ea typeface="Calibri"/>
                <a:cs typeface="Calibri"/>
                <a:sym typeface="Calibri"/>
              </a:rPr>
              <a:t>.</a:t>
            </a:r>
          </a:p>
          <a:p>
            <a:pPr marL="342900" lvl="0" indent="-165100">
              <a:buSzPts val="1400"/>
              <a:buFont typeface="+mj-lt"/>
              <a:buAutoNum type="alphaLcPeriod"/>
            </a:pPr>
            <a:r>
              <a:rPr lang="en-IN" dirty="0" smtClean="0">
                <a:latin typeface="Calibri"/>
                <a:ea typeface="Calibri"/>
                <a:cs typeface="Calibri"/>
                <a:sym typeface="Calibri"/>
              </a:rPr>
              <a:t>Hindbrain: The central region of the brain, composed of Cerebellum, Medulla and Pons</a:t>
            </a:r>
            <a:r>
              <a:rPr lang="en-IN" dirty="0" smtClean="0">
                <a:latin typeface="Calibri"/>
                <a:ea typeface="Calibri"/>
                <a:cs typeface="Calibri"/>
                <a:sym typeface="Calibri"/>
              </a:rPr>
              <a:t>.</a:t>
            </a:r>
            <a:endParaRPr lang="en-IN" dirty="0" smtClean="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Central Nervous </a:t>
            </a:r>
            <a:r>
              <a:rPr lang="en-IN" sz="2200" b="1" dirty="0" smtClean="0">
                <a:solidFill>
                  <a:srgbClr val="FF0000"/>
                </a:solidFill>
              </a:rPr>
              <a:t>System</a:t>
            </a:r>
            <a:endParaRPr lang="en-IN" sz="2200" b="1" dirty="0" smtClean="0">
              <a:solidFill>
                <a:srgbClr val="FF0000"/>
              </a:solidFill>
            </a:endParaRPr>
          </a:p>
        </p:txBody>
      </p:sp>
      <p:sp>
        <p:nvSpPr>
          <p:cNvPr id="64" name="Google Shape;64;p14"/>
          <p:cNvSpPr txBox="1"/>
          <p:nvPr/>
        </p:nvSpPr>
        <p:spPr>
          <a:xfrm>
            <a:off x="291335" y="980499"/>
            <a:ext cx="8302159" cy="3703467"/>
          </a:xfrm>
          <a:prstGeom prst="rect">
            <a:avLst/>
          </a:prstGeom>
          <a:noFill/>
          <a:ln>
            <a:noFill/>
          </a:ln>
        </p:spPr>
        <p:txBody>
          <a:bodyPr spcFirstLastPara="1" wrap="square" lIns="91425" tIns="91425" rIns="91425" bIns="91425" anchor="t" anchorCtr="0">
            <a:noAutofit/>
          </a:bodyPr>
          <a:lstStyle/>
          <a:p>
            <a:pPr marL="165100" lvl="0" indent="-165100">
              <a:buSzPts val="1400"/>
            </a:pPr>
            <a:r>
              <a:rPr lang="en-IN" b="1" dirty="0" smtClean="0">
                <a:latin typeface="Calibri"/>
                <a:ea typeface="Calibri"/>
                <a:cs typeface="Calibri"/>
                <a:sym typeface="Calibri"/>
              </a:rPr>
              <a:t>Spinal </a:t>
            </a:r>
            <a:r>
              <a:rPr lang="en-IN" b="1" dirty="0" smtClean="0">
                <a:latin typeface="Calibri"/>
                <a:ea typeface="Calibri"/>
                <a:cs typeface="Calibri"/>
                <a:sym typeface="Calibri"/>
              </a:rPr>
              <a:t>Cord</a:t>
            </a:r>
          </a:p>
          <a:p>
            <a:pPr lvl="0">
              <a:buSzPts val="1400"/>
              <a:buFont typeface="Arial" pitchFamily="34" charset="0"/>
              <a:buChar char="•"/>
            </a:pPr>
            <a:r>
              <a:rPr lang="en-IN" dirty="0" smtClean="0">
                <a:latin typeface="Calibri"/>
                <a:ea typeface="Calibri"/>
                <a:cs typeface="Calibri"/>
                <a:sym typeface="Calibri"/>
              </a:rPr>
              <a:t>The spinal cord is a cylindrical bundle of nerve </a:t>
            </a:r>
            <a:r>
              <a:rPr lang="en-IN" dirty="0" err="1" smtClean="0">
                <a:latin typeface="Calibri"/>
                <a:ea typeface="Calibri"/>
                <a:cs typeface="Calibri"/>
                <a:sym typeface="Calibri"/>
              </a:rPr>
              <a:t>fibers</a:t>
            </a:r>
            <a:r>
              <a:rPr lang="en-IN" dirty="0" smtClean="0">
                <a:latin typeface="Calibri"/>
                <a:ea typeface="Calibri"/>
                <a:cs typeface="Calibri"/>
                <a:sym typeface="Calibri"/>
              </a:rPr>
              <a:t> and associated tissues enclosed within the spine and connect all parts of the body to the brain.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It </a:t>
            </a:r>
            <a:r>
              <a:rPr lang="en-IN" dirty="0" smtClean="0">
                <a:latin typeface="Calibri"/>
                <a:ea typeface="Calibri"/>
                <a:cs typeface="Calibri"/>
                <a:sym typeface="Calibri"/>
              </a:rPr>
              <a:t>begins in continuation with the medulla and extends downwards. It is enclosed in a bony cage called vertebral column and surrounded by membranes called </a:t>
            </a:r>
            <a:r>
              <a:rPr lang="en-IN" dirty="0" err="1" smtClean="0">
                <a:latin typeface="Calibri"/>
                <a:ea typeface="Calibri"/>
                <a:cs typeface="Calibri"/>
                <a:sym typeface="Calibri"/>
              </a:rPr>
              <a:t>meninges</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spinal cord is concerned with spinal reflex actions and the conduction of nerve impulses to and from the brain.</a:t>
            </a:r>
          </a:p>
          <a:p>
            <a:pPr marL="165100" lvl="0" indent="-165100">
              <a:buSzPts val="1400"/>
            </a:pPr>
            <a:endParaRPr lang="en-IN" dirty="0" smtClean="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Peripheral Nervous </a:t>
            </a:r>
            <a:r>
              <a:rPr lang="en-IN" sz="2200" b="1" dirty="0" smtClean="0">
                <a:solidFill>
                  <a:srgbClr val="FF0000"/>
                </a:solidFill>
              </a:rPr>
              <a:t>System</a:t>
            </a:r>
            <a:endParaRPr lang="en-IN" sz="2200" b="1" dirty="0" smtClean="0">
              <a:solidFill>
                <a:srgbClr val="FF0000"/>
              </a:solidFill>
            </a:endParaRPr>
          </a:p>
        </p:txBody>
      </p:sp>
      <p:sp>
        <p:nvSpPr>
          <p:cNvPr id="64" name="Google Shape;64;p14"/>
          <p:cNvSpPr txBox="1"/>
          <p:nvPr/>
        </p:nvSpPr>
        <p:spPr>
          <a:xfrm>
            <a:off x="300667" y="784558"/>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Peripheral </a:t>
            </a:r>
            <a:r>
              <a:rPr lang="en-IN" dirty="0" smtClean="0">
                <a:latin typeface="Calibri"/>
                <a:ea typeface="Calibri"/>
                <a:cs typeface="Calibri"/>
                <a:sym typeface="Calibri"/>
              </a:rPr>
              <a:t>Nervous System (PNS) is the lateral part of the nervous system that develops from the central nervous system which connects different parts of the body with the CNS. We carry out both voluntary and involuntary actions with the help of peripheral nerves.</a:t>
            </a:r>
          </a:p>
          <a:p>
            <a:pPr lvl="0">
              <a:buSzPts val="1400"/>
            </a:pPr>
            <a:r>
              <a:rPr lang="en-IN" dirty="0" smtClean="0">
                <a:latin typeface="Calibri"/>
                <a:ea typeface="Calibri"/>
                <a:cs typeface="Calibri"/>
                <a:sym typeface="Calibri"/>
              </a:rPr>
              <a:t>PNS </a:t>
            </a:r>
            <a:r>
              <a:rPr lang="en-IN" dirty="0" smtClean="0">
                <a:latin typeface="Calibri"/>
                <a:ea typeface="Calibri"/>
                <a:cs typeface="Calibri"/>
                <a:sym typeface="Calibri"/>
              </a:rPr>
              <a:t>includes two types of nerve </a:t>
            </a:r>
            <a:r>
              <a:rPr lang="en-IN" dirty="0" err="1" smtClean="0">
                <a:latin typeface="Calibri"/>
                <a:ea typeface="Calibri"/>
                <a:cs typeface="Calibri"/>
                <a:sym typeface="Calibri"/>
              </a:rPr>
              <a:t>fibers</a:t>
            </a:r>
            <a:r>
              <a:rPr lang="en-IN" dirty="0" smtClean="0">
                <a:latin typeface="Calibri"/>
                <a:ea typeface="Calibri"/>
                <a:cs typeface="Calibri"/>
                <a:sym typeface="Calibri"/>
              </a:rPr>
              <a:t>:</a:t>
            </a:r>
          </a:p>
          <a:p>
            <a:pPr marL="342900" lvl="0" indent="-73025">
              <a:buSzPts val="1400"/>
              <a:buFont typeface="+mj-lt"/>
              <a:buAutoNum type="arabicPeriod"/>
            </a:pPr>
            <a:r>
              <a:rPr lang="en-IN" dirty="0" smtClean="0">
                <a:latin typeface="Calibri"/>
                <a:ea typeface="Calibri"/>
                <a:cs typeface="Calibri"/>
                <a:sym typeface="Calibri"/>
              </a:rPr>
              <a:t>Afferent nerve </a:t>
            </a:r>
            <a:r>
              <a:rPr lang="en-IN" dirty="0" err="1" smtClean="0">
                <a:latin typeface="Calibri"/>
                <a:ea typeface="Calibri"/>
                <a:cs typeface="Calibri"/>
                <a:sym typeface="Calibri"/>
              </a:rPr>
              <a:t>fibers</a:t>
            </a:r>
            <a:r>
              <a:rPr lang="en-IN" dirty="0" smtClean="0">
                <a:latin typeface="Calibri"/>
                <a:ea typeface="Calibri"/>
                <a:cs typeface="Calibri"/>
                <a:sym typeface="Calibri"/>
              </a:rPr>
              <a:t> – These are responsible for transmitting messages from tissues and organs to the CNS.</a:t>
            </a:r>
          </a:p>
          <a:p>
            <a:pPr marL="342900" lvl="0" indent="-73025">
              <a:buSzPts val="1400"/>
              <a:buFont typeface="+mj-lt"/>
              <a:buAutoNum type="arabicPeriod"/>
            </a:pPr>
            <a:r>
              <a:rPr lang="en-IN" dirty="0" smtClean="0">
                <a:latin typeface="Calibri"/>
                <a:ea typeface="Calibri"/>
                <a:cs typeface="Calibri"/>
                <a:sym typeface="Calibri"/>
              </a:rPr>
              <a:t>Efferent nerve-</a:t>
            </a:r>
            <a:r>
              <a:rPr lang="en-IN" dirty="0" err="1" smtClean="0">
                <a:latin typeface="Calibri"/>
                <a:ea typeface="Calibri"/>
                <a:cs typeface="Calibri"/>
                <a:sym typeface="Calibri"/>
              </a:rPr>
              <a:t>fibers</a:t>
            </a:r>
            <a:r>
              <a:rPr lang="en-IN" dirty="0" smtClean="0">
                <a:latin typeface="Calibri"/>
                <a:ea typeface="Calibri"/>
                <a:cs typeface="Calibri"/>
                <a:sym typeface="Calibri"/>
              </a:rPr>
              <a:t> – These are responsible for conveying messages from CNS to the corresponding peripheral organ.</a:t>
            </a:r>
          </a:p>
          <a:p>
            <a:pPr lvl="0">
              <a:buSzPts val="1400"/>
            </a:pPr>
            <a:r>
              <a:rPr lang="en-IN" b="1" dirty="0" smtClean="0">
                <a:latin typeface="Calibri"/>
                <a:ea typeface="Calibri"/>
                <a:cs typeface="Calibri"/>
                <a:sym typeface="Calibri"/>
              </a:rPr>
              <a:t>Classification of the peripheral nervous system</a:t>
            </a:r>
            <a:r>
              <a:rPr lang="en-IN" dirty="0" smtClean="0">
                <a:latin typeface="Calibri"/>
                <a:ea typeface="Calibri"/>
                <a:cs typeface="Calibri"/>
                <a:sym typeface="Calibri"/>
              </a:rPr>
              <a:t>:</a:t>
            </a:r>
          </a:p>
          <a:p>
            <a:pPr marL="342900" lvl="0" indent="-342900">
              <a:buSzPts val="1400"/>
              <a:buFont typeface="+mj-lt"/>
              <a:buAutoNum type="arabicPeriod"/>
            </a:pPr>
            <a:r>
              <a:rPr lang="en-IN" u="sng" dirty="0" smtClean="0">
                <a:latin typeface="Calibri"/>
                <a:ea typeface="Calibri"/>
                <a:cs typeface="Calibri"/>
                <a:sym typeface="Calibri"/>
              </a:rPr>
              <a:t>Somatic neural system (SNS):</a:t>
            </a:r>
            <a:r>
              <a:rPr lang="en-IN" dirty="0" smtClean="0">
                <a:latin typeface="Calibri"/>
                <a:ea typeface="Calibri"/>
                <a:cs typeface="Calibri"/>
                <a:sym typeface="Calibri"/>
              </a:rPr>
              <a:t> It is the neural system that controls the voluntary actions in the body by transmitting impulses from CNS to skeletal muscle cells. It consists of the somatic nerves.</a:t>
            </a:r>
          </a:p>
          <a:p>
            <a:pPr marL="342900" lvl="0" indent="-342900">
              <a:buSzPts val="1400"/>
              <a:buFont typeface="+mj-lt"/>
              <a:buAutoNum type="arabicPeriod"/>
            </a:pPr>
            <a:r>
              <a:rPr lang="en-IN" u="sng" dirty="0" smtClean="0">
                <a:latin typeface="Calibri"/>
                <a:ea typeface="Calibri"/>
                <a:cs typeface="Calibri"/>
                <a:sym typeface="Calibri"/>
              </a:rPr>
              <a:t>Autonomic neural system (ANS)</a:t>
            </a:r>
            <a:r>
              <a:rPr lang="en-IN" dirty="0" smtClean="0">
                <a:latin typeface="Calibri"/>
                <a:ea typeface="Calibri"/>
                <a:cs typeface="Calibri"/>
                <a:sym typeface="Calibri"/>
              </a:rPr>
              <a:t>: The autonomic neural system is involved in involuntary actions like regulation of physiological functions (digestion, respiration, salivation, etc.). It is a self-regulating system which conveys the impulses from the CNS to the smooth muscles and involuntary organs (heart, bladder and pupil). </a:t>
            </a:r>
            <a:endParaRPr lang="en-IN" dirty="0" smtClean="0">
              <a:latin typeface="Calibri"/>
              <a:ea typeface="Calibri"/>
              <a:cs typeface="Calibri"/>
              <a:sym typeface="Calibri"/>
            </a:endParaRPr>
          </a:p>
          <a:p>
            <a:pPr marL="342900" lvl="0" indent="-342900">
              <a:buSzPts val="1400"/>
            </a:pPr>
            <a:r>
              <a:rPr lang="en-IN" dirty="0" smtClean="0">
                <a:latin typeface="Calibri"/>
                <a:ea typeface="Calibri"/>
                <a:cs typeface="Calibri"/>
                <a:sym typeface="Calibri"/>
              </a:rPr>
              <a:t> </a:t>
            </a:r>
            <a:r>
              <a:rPr lang="en-IN" dirty="0" smtClean="0">
                <a:latin typeface="Calibri"/>
                <a:ea typeface="Calibri"/>
                <a:cs typeface="Calibri"/>
                <a:sym typeface="Calibri"/>
              </a:rPr>
              <a:t>        The </a:t>
            </a:r>
            <a:r>
              <a:rPr lang="en-IN" dirty="0" smtClean="0">
                <a:latin typeface="Calibri"/>
                <a:ea typeface="Calibri"/>
                <a:cs typeface="Calibri"/>
                <a:sym typeface="Calibri"/>
              </a:rPr>
              <a:t>autonomic neural system can be further divided into:</a:t>
            </a:r>
          </a:p>
          <a:p>
            <a:pPr marL="801688" lvl="0">
              <a:buSzPts val="1400"/>
              <a:buFont typeface="+mj-lt"/>
              <a:buAutoNum type="alphaLcPeriod"/>
            </a:pPr>
            <a:r>
              <a:rPr lang="en-IN" dirty="0" smtClean="0">
                <a:latin typeface="Calibri"/>
                <a:ea typeface="Calibri"/>
                <a:cs typeface="Calibri"/>
                <a:sym typeface="Calibri"/>
              </a:rPr>
              <a:t>Sympathetic nervous system</a:t>
            </a:r>
          </a:p>
          <a:p>
            <a:pPr marL="801688" lvl="0">
              <a:buSzPts val="1400"/>
              <a:buFont typeface="+mj-lt"/>
              <a:buAutoNum type="alphaLcPeriod"/>
            </a:pPr>
            <a:r>
              <a:rPr lang="en-IN" dirty="0" smtClean="0">
                <a:latin typeface="Calibri"/>
                <a:ea typeface="Calibri"/>
                <a:cs typeface="Calibri"/>
                <a:sym typeface="Calibri"/>
              </a:rPr>
              <a:t>Parasympathetic nervous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Neuron</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54014" y="840541"/>
            <a:ext cx="4868492" cy="35915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Nerve tissue is consisted of two types of cells- The neuron and </a:t>
            </a:r>
            <a:r>
              <a:rPr lang="en-IN" dirty="0" err="1" smtClean="0">
                <a:latin typeface="Calibri"/>
                <a:ea typeface="Calibri"/>
                <a:cs typeface="Calibri"/>
                <a:sym typeface="Calibri"/>
              </a:rPr>
              <a:t>glial</a:t>
            </a:r>
            <a:r>
              <a:rPr lang="en-IN" dirty="0" smtClean="0">
                <a:latin typeface="Calibri"/>
                <a:ea typeface="Calibri"/>
                <a:cs typeface="Calibri"/>
                <a:sym typeface="Calibri"/>
              </a:rPr>
              <a:t> cells. Neurons form the structural and functional unit of neural system.</a:t>
            </a:r>
          </a:p>
          <a:p>
            <a:pPr lvl="0">
              <a:buSzPts val="1400"/>
              <a:buFont typeface="Arial" pitchFamily="34" charset="0"/>
              <a:buChar char="•"/>
            </a:pPr>
            <a:r>
              <a:rPr lang="en-IN" dirty="0" smtClean="0">
                <a:latin typeface="Calibri"/>
                <a:ea typeface="Calibri"/>
                <a:cs typeface="Calibri"/>
                <a:sym typeface="Calibri"/>
              </a:rPr>
              <a:t> A neuron is composed of three major parts cell body, dendrites and axon.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cell body granular bodies called </a:t>
            </a:r>
            <a:r>
              <a:rPr lang="en-IN" dirty="0" err="1" smtClean="0">
                <a:latin typeface="Calibri"/>
                <a:ea typeface="Calibri"/>
                <a:cs typeface="Calibri"/>
                <a:sym typeface="Calibri"/>
              </a:rPr>
              <a:t>Nissl’s</a:t>
            </a:r>
            <a:r>
              <a:rPr lang="en-IN" dirty="0" smtClean="0">
                <a:latin typeface="Calibri"/>
                <a:ea typeface="Calibri"/>
                <a:cs typeface="Calibri"/>
                <a:sym typeface="Calibri"/>
              </a:rPr>
              <a:t> granules.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Short </a:t>
            </a:r>
            <a:r>
              <a:rPr lang="en-IN" dirty="0" smtClean="0">
                <a:latin typeface="Calibri"/>
                <a:ea typeface="Calibri"/>
                <a:cs typeface="Calibri"/>
                <a:sym typeface="Calibri"/>
              </a:rPr>
              <a:t>fibres which branch repeatedly and project out of the cell body also contain </a:t>
            </a:r>
            <a:r>
              <a:rPr lang="en-IN" dirty="0" err="1" smtClean="0">
                <a:latin typeface="Calibri"/>
                <a:ea typeface="Calibri"/>
                <a:cs typeface="Calibri"/>
                <a:sym typeface="Calibri"/>
              </a:rPr>
              <a:t>Nissl’s</a:t>
            </a:r>
            <a:r>
              <a:rPr lang="en-IN" dirty="0" smtClean="0">
                <a:latin typeface="Calibri"/>
                <a:ea typeface="Calibri"/>
                <a:cs typeface="Calibri"/>
                <a:sym typeface="Calibri"/>
              </a:rPr>
              <a:t> granules and are called </a:t>
            </a:r>
            <a:r>
              <a:rPr lang="en-IN" dirty="0" smtClean="0">
                <a:latin typeface="Calibri"/>
                <a:ea typeface="Calibri"/>
                <a:cs typeface="Calibri"/>
                <a:sym typeface="Calibri"/>
              </a:rPr>
              <a:t>dendrites.</a:t>
            </a:r>
          </a:p>
          <a:p>
            <a:pPr lvl="0">
              <a:buSzPts val="1400"/>
              <a:buFont typeface="Arial" pitchFamily="34" charset="0"/>
              <a:buChar char="•"/>
            </a:pPr>
            <a:r>
              <a:rPr lang="en-IN" dirty="0" smtClean="0">
                <a:latin typeface="Calibri"/>
                <a:ea typeface="Calibri"/>
                <a:cs typeface="Calibri"/>
                <a:sym typeface="Calibri"/>
              </a:rPr>
              <a:t>These </a:t>
            </a:r>
            <a:r>
              <a:rPr lang="en-IN" dirty="0" smtClean="0">
                <a:latin typeface="Calibri"/>
                <a:ea typeface="Calibri"/>
                <a:cs typeface="Calibri"/>
                <a:sym typeface="Calibri"/>
              </a:rPr>
              <a:t>fibres transmit impulses towards the cell body. The axon is a long fibre, the distal end of which is branched.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Each </a:t>
            </a:r>
            <a:r>
              <a:rPr lang="en-IN" dirty="0" smtClean="0">
                <a:latin typeface="Calibri"/>
                <a:ea typeface="Calibri"/>
                <a:cs typeface="Calibri"/>
                <a:sym typeface="Calibri"/>
              </a:rPr>
              <a:t>branch terminates as a bulb-like structure called synaptic knob which possess synaptic vesicles containing chemicals called </a:t>
            </a:r>
            <a:r>
              <a:rPr lang="en-IN" dirty="0" err="1" smtClean="0">
                <a:latin typeface="Calibri"/>
                <a:ea typeface="Calibri"/>
                <a:cs typeface="Calibri"/>
                <a:sym typeface="Calibri"/>
              </a:rPr>
              <a:t>neuro</a:t>
            </a:r>
            <a:r>
              <a:rPr lang="en-IN" dirty="0" smtClean="0">
                <a:latin typeface="Calibri"/>
                <a:ea typeface="Calibri"/>
                <a:cs typeface="Calibri"/>
                <a:sym typeface="Calibri"/>
              </a:rPr>
              <a:t> transmitters. </a:t>
            </a:r>
            <a:endParaRPr lang="en-IN" dirty="0" smtClean="0">
              <a:latin typeface="Calibri"/>
              <a:ea typeface="Calibri"/>
              <a:cs typeface="Calibri"/>
              <a:sym typeface="Calibri"/>
            </a:endParaRPr>
          </a:p>
          <a:p>
            <a:pPr lvl="0">
              <a:buSzPts val="1400"/>
              <a:buFont typeface="Arial" pitchFamily="34" charset="0"/>
              <a:buChar char="•"/>
            </a:pPr>
            <a:r>
              <a:rPr lang="en-IN" dirty="0" smtClean="0">
                <a:latin typeface="Calibri"/>
                <a:ea typeface="Calibri"/>
                <a:cs typeface="Calibri"/>
                <a:sym typeface="Calibri"/>
              </a:rPr>
              <a:t>The </a:t>
            </a:r>
            <a:r>
              <a:rPr lang="en-IN" dirty="0" smtClean="0">
                <a:latin typeface="Calibri"/>
                <a:ea typeface="Calibri"/>
                <a:cs typeface="Calibri"/>
                <a:sym typeface="Calibri"/>
              </a:rPr>
              <a:t>axons transmit nerve impulses away from the cell body to a synapse or to a </a:t>
            </a:r>
            <a:r>
              <a:rPr lang="en-IN" dirty="0" err="1" smtClean="0">
                <a:latin typeface="Calibri"/>
                <a:ea typeface="Calibri"/>
                <a:cs typeface="Calibri"/>
                <a:sym typeface="Calibri"/>
              </a:rPr>
              <a:t>neuro</a:t>
            </a:r>
            <a:r>
              <a:rPr lang="en-IN" dirty="0" smtClean="0">
                <a:latin typeface="Calibri"/>
                <a:ea typeface="Calibri"/>
                <a:cs typeface="Calibri"/>
                <a:sym typeface="Calibri"/>
              </a:rPr>
              <a:t>-muscular junction. </a:t>
            </a:r>
          </a:p>
        </p:txBody>
      </p:sp>
      <p:pic>
        <p:nvPicPr>
          <p:cNvPr id="5" name="Picture 2" descr="This illustration shows the anatomy of a neuron. The neuron has a very irregular cell body (soma) containing a purple nucleus. There are six projections protruding from the top, bottom and left side of the cell body. Each of the projections branches many times, forming small, tree-shaped structures protruding from the cell body. The right side of the cell body tapers into a long cord called the axon. The axon is insulated by segments of myelin sheath, which resemble a semitransparent toilet paper roll wound around the axon. The myelin sheath is not continuous, but is separated into equally spaced segments. The bare axon segments between the sheath segments are called nodes of Ranvier. An oligodendrocyte is reaching its two arm like projections onto two myelin sheath segments. The axon branches many times at its end, where it connects to the dendrites of another neuron. Each connection between an axon branch and a dendrite is called a synapse. The cell membrane completely surrounds the cell body, dendrites, and its axon. The axon of another nerve is seen in the upper left of the diagram connecting with the dendrites of the central neuron."/>
          <p:cNvPicPr>
            <a:picLocks noChangeAspect="1" noChangeArrowheads="1"/>
          </p:cNvPicPr>
          <p:nvPr/>
        </p:nvPicPr>
        <p:blipFill>
          <a:blip r:embed="rId4"/>
          <a:srcRect/>
          <a:stretch>
            <a:fillRect/>
          </a:stretch>
        </p:blipFill>
        <p:spPr bwMode="auto">
          <a:xfrm>
            <a:off x="5095348" y="597159"/>
            <a:ext cx="3834048" cy="330303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Types of neuron</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26023" y="775226"/>
            <a:ext cx="8638059"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Types of neurons- Based on the number of axon and dendrites, the neurons are divided into three types</a:t>
            </a:r>
          </a:p>
          <a:p>
            <a:pPr lvl="0">
              <a:buSzPts val="1400"/>
            </a:pPr>
            <a:r>
              <a:rPr lang="en-IN" dirty="0" smtClean="0">
                <a:latin typeface="Calibri"/>
                <a:ea typeface="Calibri"/>
                <a:cs typeface="Calibri"/>
                <a:sym typeface="Calibri"/>
              </a:rPr>
              <a:t>(</a:t>
            </a:r>
            <a:r>
              <a:rPr lang="en-IN" dirty="0" err="1" smtClean="0">
                <a:latin typeface="Calibri"/>
                <a:ea typeface="Calibri"/>
                <a:cs typeface="Calibri"/>
                <a:sym typeface="Calibri"/>
              </a:rPr>
              <a:t>i</a:t>
            </a:r>
            <a:r>
              <a:rPr lang="en-IN" dirty="0" smtClean="0">
                <a:latin typeface="Calibri"/>
                <a:ea typeface="Calibri"/>
                <a:cs typeface="Calibri"/>
                <a:sym typeface="Calibri"/>
              </a:rPr>
              <a:t>) </a:t>
            </a:r>
            <a:r>
              <a:rPr lang="en-IN" dirty="0" err="1" smtClean="0">
                <a:latin typeface="Calibri"/>
                <a:ea typeface="Calibri"/>
                <a:cs typeface="Calibri"/>
                <a:sym typeface="Calibri"/>
              </a:rPr>
              <a:t>Multipolar</a:t>
            </a:r>
            <a:r>
              <a:rPr lang="en-IN" dirty="0" smtClean="0">
                <a:latin typeface="Calibri"/>
                <a:ea typeface="Calibri"/>
                <a:cs typeface="Calibri"/>
                <a:sym typeface="Calibri"/>
              </a:rPr>
              <a:t> neuron- A neuron with one axon and two or more dendrites. </a:t>
            </a:r>
          </a:p>
          <a:p>
            <a:pPr lvl="0">
              <a:buSzPts val="1400"/>
            </a:pPr>
            <a:r>
              <a:rPr lang="en-IN" dirty="0" smtClean="0">
                <a:latin typeface="Calibri"/>
                <a:ea typeface="Calibri"/>
                <a:cs typeface="Calibri"/>
                <a:sym typeface="Calibri"/>
              </a:rPr>
              <a:t>(ii) Bipolar neuron- A neuron with one axon and one dendrite. </a:t>
            </a:r>
          </a:p>
          <a:p>
            <a:pPr lvl="0">
              <a:buSzPts val="1400"/>
            </a:pPr>
            <a:r>
              <a:rPr lang="en-IN" dirty="0" smtClean="0">
                <a:latin typeface="Calibri"/>
                <a:ea typeface="Calibri"/>
                <a:cs typeface="Calibri"/>
                <a:sym typeface="Calibri"/>
              </a:rPr>
              <a:t>(iii) </a:t>
            </a:r>
            <a:r>
              <a:rPr lang="en-IN" dirty="0" err="1" smtClean="0">
                <a:latin typeface="Calibri"/>
                <a:ea typeface="Calibri"/>
                <a:cs typeface="Calibri"/>
                <a:sym typeface="Calibri"/>
              </a:rPr>
              <a:t>Unipolar</a:t>
            </a:r>
            <a:r>
              <a:rPr lang="en-IN" dirty="0" smtClean="0">
                <a:latin typeface="Calibri"/>
                <a:ea typeface="Calibri"/>
                <a:cs typeface="Calibri"/>
                <a:sym typeface="Calibri"/>
              </a:rPr>
              <a:t> neuron- A neuron with one axon only. The nerve transmission occurs through it. It may of may not be surrounded with myelin sheath accordingly nerve fibres may be of two types</a:t>
            </a:r>
          </a:p>
          <a:p>
            <a:pPr lvl="0">
              <a:buSzPts val="1400"/>
            </a:pPr>
            <a:r>
              <a:rPr lang="en-IN" dirty="0" smtClean="0">
                <a:latin typeface="Calibri"/>
                <a:ea typeface="Calibri"/>
                <a:cs typeface="Calibri"/>
                <a:sym typeface="Calibri"/>
              </a:rPr>
              <a:t>(</a:t>
            </a:r>
            <a:r>
              <a:rPr lang="en-IN" dirty="0" err="1" smtClean="0">
                <a:latin typeface="Calibri"/>
                <a:ea typeface="Calibri"/>
                <a:cs typeface="Calibri"/>
                <a:sym typeface="Calibri"/>
              </a:rPr>
              <a:t>i</a:t>
            </a:r>
            <a:r>
              <a:rPr lang="en-IN" dirty="0" smtClean="0">
                <a:latin typeface="Calibri"/>
                <a:ea typeface="Calibri"/>
                <a:cs typeface="Calibri"/>
                <a:sym typeface="Calibri"/>
              </a:rPr>
              <a:t>) </a:t>
            </a:r>
            <a:r>
              <a:rPr lang="en-IN" dirty="0" err="1" smtClean="0">
                <a:latin typeface="Calibri"/>
                <a:ea typeface="Calibri"/>
                <a:cs typeface="Calibri"/>
                <a:sym typeface="Calibri"/>
              </a:rPr>
              <a:t>Myelinated</a:t>
            </a:r>
            <a:r>
              <a:rPr lang="en-IN" dirty="0" smtClean="0">
                <a:latin typeface="Calibri"/>
                <a:ea typeface="Calibri"/>
                <a:cs typeface="Calibri"/>
                <a:sym typeface="Calibri"/>
              </a:rPr>
              <a:t>- </a:t>
            </a:r>
            <a:r>
              <a:rPr lang="en-IN" dirty="0" err="1" smtClean="0">
                <a:latin typeface="Calibri"/>
                <a:ea typeface="Calibri"/>
                <a:cs typeface="Calibri"/>
                <a:sym typeface="Calibri"/>
              </a:rPr>
              <a:t>Myelinated</a:t>
            </a:r>
            <a:r>
              <a:rPr lang="en-IN" dirty="0" smtClean="0">
                <a:latin typeface="Calibri"/>
                <a:ea typeface="Calibri"/>
                <a:cs typeface="Calibri"/>
                <a:sym typeface="Calibri"/>
              </a:rPr>
              <a:t> nerve fibres are found in spinal and cranial nerves. </a:t>
            </a:r>
          </a:p>
          <a:p>
            <a:pPr lvl="0">
              <a:buSzPts val="1400"/>
            </a:pPr>
            <a:r>
              <a:rPr lang="en-IN" dirty="0" smtClean="0">
                <a:latin typeface="Calibri"/>
                <a:ea typeface="Calibri"/>
                <a:cs typeface="Calibri"/>
                <a:sym typeface="Calibri"/>
              </a:rPr>
              <a:t>(ii) Non-</a:t>
            </a:r>
            <a:r>
              <a:rPr lang="en-IN" dirty="0" err="1" smtClean="0">
                <a:latin typeface="Calibri"/>
                <a:ea typeface="Calibri"/>
                <a:cs typeface="Calibri"/>
                <a:sym typeface="Calibri"/>
              </a:rPr>
              <a:t>myelinated</a:t>
            </a:r>
            <a:r>
              <a:rPr lang="en-IN" dirty="0" smtClean="0">
                <a:latin typeface="Calibri"/>
                <a:ea typeface="Calibri"/>
                <a:cs typeface="Calibri"/>
                <a:sym typeface="Calibri"/>
              </a:rPr>
              <a:t>- It is commonly found in autonomous and the somatic neural systems.</a:t>
            </a:r>
            <a:endParaRPr lang="en-IN" dirty="0" smtClean="0">
              <a:latin typeface="Calibri"/>
              <a:ea typeface="Calibri"/>
              <a:cs typeface="Calibri"/>
              <a:sym typeface="Calibri"/>
            </a:endParaRPr>
          </a:p>
        </p:txBody>
      </p:sp>
      <p:pic>
        <p:nvPicPr>
          <p:cNvPr id="5" name="Picture 2" descr="Neurons and Glial Cells | Boundless Biology"/>
          <p:cNvPicPr>
            <a:picLocks noChangeAspect="1" noChangeArrowheads="1"/>
          </p:cNvPicPr>
          <p:nvPr/>
        </p:nvPicPr>
        <p:blipFill>
          <a:blip r:embed="rId4"/>
          <a:srcRect/>
          <a:stretch>
            <a:fillRect/>
          </a:stretch>
        </p:blipFill>
        <p:spPr bwMode="auto">
          <a:xfrm>
            <a:off x="1408923" y="2801516"/>
            <a:ext cx="5756987" cy="22020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Nerves</a:t>
            </a:r>
            <a:endParaRPr lang="en-IN" sz="2200" b="1" dirty="0" smtClean="0">
              <a:solidFill>
                <a:srgbClr val="FF0000"/>
              </a:solidFill>
            </a:endParaRPr>
          </a:p>
        </p:txBody>
      </p:sp>
      <p:sp>
        <p:nvSpPr>
          <p:cNvPr id="64" name="Google Shape;64;p14"/>
          <p:cNvSpPr txBox="1"/>
          <p:nvPr/>
        </p:nvSpPr>
        <p:spPr>
          <a:xfrm>
            <a:off x="216692" y="961839"/>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pitchFamily="34" charset="0"/>
                <a:ea typeface="Calibri"/>
                <a:cs typeface="Calibri"/>
                <a:sym typeface="Calibri"/>
              </a:rPr>
              <a:t>Nerves </a:t>
            </a:r>
            <a:r>
              <a:rPr lang="en-IN" dirty="0" smtClean="0">
                <a:latin typeface="Calibri" pitchFamily="34" charset="0"/>
                <a:ea typeface="Calibri"/>
                <a:cs typeface="Calibri"/>
                <a:sym typeface="Calibri"/>
              </a:rPr>
              <a:t>are thread-like structures that emerge from the brain and spinal cord. It is responsible for carrying messages to all the parts of the body. There are three types of nerves. Some of these neurons can fire signals at speeds of over 119 m/s or above 428 km/h.</a:t>
            </a:r>
          </a:p>
          <a:p>
            <a:r>
              <a:rPr lang="en-IN" b="1" dirty="0" smtClean="0">
                <a:latin typeface="Calibri" pitchFamily="34" charset="0"/>
              </a:rPr>
              <a:t>1.Sensory </a:t>
            </a:r>
            <a:r>
              <a:rPr lang="en-IN" b="1" dirty="0" smtClean="0">
                <a:latin typeface="Calibri" pitchFamily="34" charset="0"/>
              </a:rPr>
              <a:t>Nerves</a:t>
            </a:r>
            <a:endParaRPr lang="en-IN" dirty="0" smtClean="0">
              <a:latin typeface="Calibri" pitchFamily="34" charset="0"/>
            </a:endParaRPr>
          </a:p>
          <a:p>
            <a:r>
              <a:rPr lang="en-IN" dirty="0" smtClean="0">
                <a:latin typeface="Calibri" pitchFamily="34" charset="0"/>
              </a:rPr>
              <a:t>These are the nerves that send messages to the brain or the spinal cord from the sense organs. These are enclosed in the form of a bundle like structures or nerve fibres in the peripheral nervous system. They carry information from the PNS to the CNS( Central Nervous System).</a:t>
            </a:r>
          </a:p>
          <a:p>
            <a:r>
              <a:rPr lang="en-IN" b="1" dirty="0" smtClean="0">
                <a:latin typeface="Calibri" pitchFamily="34" charset="0"/>
              </a:rPr>
              <a:t>2.Motor </a:t>
            </a:r>
            <a:r>
              <a:rPr lang="en-IN" b="1" dirty="0" smtClean="0">
                <a:latin typeface="Calibri" pitchFamily="34" charset="0"/>
              </a:rPr>
              <a:t>Nerves</a:t>
            </a:r>
          </a:p>
          <a:p>
            <a:r>
              <a:rPr lang="en-IN" dirty="0" smtClean="0">
                <a:latin typeface="Calibri" pitchFamily="34" charset="0"/>
              </a:rPr>
              <a:t>Motor nerves are those nerves those that carry the messages in the form of a response from the brain or the spinal cord to other parts of the body such as the muscles and glands. They are responsible for carrying the information from the CNS to the PNS.</a:t>
            </a:r>
          </a:p>
          <a:p>
            <a:r>
              <a:rPr lang="en-IN" b="1" dirty="0" smtClean="0">
                <a:latin typeface="Calibri" pitchFamily="34" charset="0"/>
              </a:rPr>
              <a:t>3.Mixed Nerves</a:t>
            </a:r>
          </a:p>
          <a:p>
            <a:r>
              <a:rPr lang="en-IN" dirty="0" smtClean="0">
                <a:latin typeface="Calibri" pitchFamily="34" charset="0"/>
              </a:rPr>
              <a:t>Mixed </a:t>
            </a:r>
            <a:r>
              <a:rPr lang="en-IN" dirty="0" smtClean="0">
                <a:latin typeface="Calibri" pitchFamily="34" charset="0"/>
              </a:rPr>
              <a:t>nerves are the nerves that perform both the action of sensory nerves as well as a motor nerve. They transform electrical impulses from the central nervous system to the muscles of the body. Generally, the mixed nerves transmit impulses at the rate of 120 metres per second or 432 kilometres per hour</a:t>
            </a:r>
            <a:r>
              <a:rPr lang="en-IN" dirty="0" smtClean="0">
                <a:latin typeface="Calibri" pitchFamily="34" charset="0"/>
              </a:rPr>
              <a:t>.</a:t>
            </a:r>
            <a:endParaRPr lang="en-IN" dirty="0" smtClean="0">
              <a:latin typeface="Calibri" pitchFamily="34" charset="0"/>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830</Words>
  <Application>Microsoft Office PowerPoint</Application>
  <PresentationFormat>On-screen Show (16:9)</PresentationFormat>
  <Paragraphs>72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4</cp:revision>
  <dcterms:modified xsi:type="dcterms:W3CDTF">2020-08-22T14:42:35Z</dcterms:modified>
</cp:coreProperties>
</file>