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gif" ContentType="image/gif"/>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57" r:id="rId3"/>
    <p:sldId id="258" r:id="rId4"/>
    <p:sldId id="261" r:id="rId5"/>
    <p:sldId id="260" r:id="rId6"/>
    <p:sldId id="262" r:id="rId7"/>
    <p:sldId id="263"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360" y="426"/>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INTRODUCTION &amp; TYPES OF MOVEMENT</a:t>
            </a:r>
            <a:endParaRPr lang="en-IN"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 </a:t>
            </a:r>
            <a:endParaRPr b="1"/>
          </a:p>
          <a:p>
            <a:pPr marL="0" lvl="0" indent="0" algn="l" rtl="0">
              <a:spcBef>
                <a:spcPts val="0"/>
              </a:spcBef>
              <a:spcAft>
                <a:spcPts val="0"/>
              </a:spcAft>
              <a:buNone/>
            </a:pPr>
            <a:r>
              <a:rPr lang="en" b="1" dirty="0"/>
              <a:t>CHAPTER NUMBER</a:t>
            </a:r>
            <a:r>
              <a:rPr lang="en" b="1" dirty="0" smtClean="0"/>
              <a:t>: 20</a:t>
            </a:r>
            <a:endParaRPr b="1"/>
          </a:p>
          <a:p>
            <a:r>
              <a:rPr lang="en" b="1" dirty="0"/>
              <a:t>CHAPTER NAME </a:t>
            </a:r>
            <a:r>
              <a:rPr lang="en" b="1" dirty="0" smtClean="0"/>
              <a:t>: </a:t>
            </a:r>
            <a:r>
              <a:rPr lang="en-IN" b="1" dirty="0" smtClean="0"/>
              <a:t>LOCOMOTION AND MOVEMENT </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400" b="1" dirty="0" smtClean="0">
                <a:solidFill>
                  <a:srgbClr val="FF0000"/>
                </a:solidFill>
                <a:latin typeface="Calibri"/>
                <a:ea typeface="Calibri"/>
                <a:cs typeface="Calibri"/>
                <a:sym typeface="Calibri"/>
              </a:rPr>
              <a:t>Introduction</a:t>
            </a:r>
            <a:endParaRPr lang="en-IN" sz="1800" b="1" i="0" u="none" strike="noStrike" cap="none" dirty="0">
              <a:solidFill>
                <a:srgbClr val="000000"/>
              </a:solidFill>
              <a:latin typeface="Arial"/>
              <a:ea typeface="Arial"/>
              <a:cs typeface="Arial"/>
              <a:sym typeface="Arial"/>
            </a:endParaRPr>
          </a:p>
        </p:txBody>
      </p:sp>
      <p:sp>
        <p:nvSpPr>
          <p:cNvPr id="64" name="Google Shape;64;p14"/>
          <p:cNvSpPr txBox="1"/>
          <p:nvPr/>
        </p:nvSpPr>
        <p:spPr>
          <a:xfrm>
            <a:off x="254014" y="1083137"/>
            <a:ext cx="8106215" cy="2889600"/>
          </a:xfrm>
          <a:prstGeom prst="rect">
            <a:avLst/>
          </a:prstGeom>
          <a:noFill/>
          <a:ln>
            <a:noFill/>
          </a:ln>
        </p:spPr>
        <p:txBody>
          <a:bodyPr spcFirstLastPara="1" wrap="square" lIns="91425" tIns="91425" rIns="91425" bIns="91425" anchor="t" anchorCtr="0">
            <a:noAutofit/>
          </a:bodyPr>
          <a:lstStyle/>
          <a:p>
            <a:r>
              <a:rPr lang="en-IN" b="1" dirty="0" smtClean="0">
                <a:latin typeface="Calibri" pitchFamily="34" charset="0"/>
              </a:rPr>
              <a:t>What is Locomotion?</a:t>
            </a:r>
            <a:endParaRPr lang="en-IN" dirty="0" smtClean="0">
              <a:latin typeface="Calibri" pitchFamily="34" charset="0"/>
            </a:endParaRPr>
          </a:p>
          <a:p>
            <a:r>
              <a:rPr lang="en-IN" dirty="0" smtClean="0">
                <a:latin typeface="Calibri" pitchFamily="34" charset="0"/>
              </a:rPr>
              <a:t>It is defined as the ability of the body to move from one place to another. </a:t>
            </a:r>
            <a:r>
              <a:rPr lang="en-IN" b="1" dirty="0" smtClean="0">
                <a:latin typeface="Calibri" pitchFamily="34" charset="0"/>
              </a:rPr>
              <a:t>For Example</a:t>
            </a:r>
            <a:r>
              <a:rPr lang="en-IN" dirty="0" smtClean="0">
                <a:latin typeface="Calibri" pitchFamily="34" charset="0"/>
              </a:rPr>
              <a:t>: Walking, Moving, Jumping, Crawling, Propelling etc.</a:t>
            </a:r>
            <a:br>
              <a:rPr lang="en-IN" dirty="0" smtClean="0">
                <a:latin typeface="Calibri" pitchFamily="34" charset="0"/>
              </a:rPr>
            </a:br>
            <a:r>
              <a:rPr lang="en-IN" dirty="0" smtClean="0">
                <a:latin typeface="Calibri" pitchFamily="34" charset="0"/>
              </a:rPr>
              <a:t> </a:t>
            </a:r>
          </a:p>
          <a:p>
            <a:r>
              <a:rPr lang="en-IN" b="1" dirty="0" smtClean="0">
                <a:latin typeface="Calibri" pitchFamily="34" charset="0"/>
              </a:rPr>
              <a:t>What is the difference between Movement and Locomotion?</a:t>
            </a:r>
            <a:endParaRPr lang="en-IN" dirty="0" smtClean="0">
              <a:latin typeface="Calibri" pitchFamily="34" charset="0"/>
            </a:endParaRPr>
          </a:p>
          <a:p>
            <a:pPr>
              <a:buFont typeface="Arial" pitchFamily="34" charset="0"/>
              <a:buChar char="•"/>
            </a:pPr>
            <a:r>
              <a:rPr lang="en-IN" dirty="0" smtClean="0">
                <a:latin typeface="Calibri" pitchFamily="34" charset="0"/>
              </a:rPr>
              <a:t>Movement can be at organism level, tissue level as well as cell level. </a:t>
            </a:r>
            <a:r>
              <a:rPr lang="en-IN" b="1" dirty="0" smtClean="0">
                <a:latin typeface="Calibri" pitchFamily="34" charset="0"/>
              </a:rPr>
              <a:t>For Example</a:t>
            </a:r>
            <a:r>
              <a:rPr lang="en-IN" dirty="0" smtClean="0">
                <a:latin typeface="Calibri" pitchFamily="34" charset="0"/>
              </a:rPr>
              <a:t>: Cell moves from one place to another at the time of embryo formation. Whereas Locomotion is termed as movement of a body from one axis to another (or many) in terms of co-ordinates.</a:t>
            </a:r>
          </a:p>
          <a:p>
            <a:pPr>
              <a:buFont typeface="Arial" pitchFamily="34" charset="0"/>
              <a:buChar char="•"/>
            </a:pPr>
            <a:r>
              <a:rPr lang="en-IN" dirty="0" smtClean="0">
                <a:latin typeface="Calibri" pitchFamily="34" charset="0"/>
              </a:rPr>
              <a:t>It has to be noted that Movement of cell from one place to another cannot be considered as Locomotion. Movement, on one hand, can be voluntary or involuntary. Whereas Locomotion is always voluntary in nature</a:t>
            </a:r>
            <a:r>
              <a:rPr lang="en-IN" dirty="0" smtClean="0">
                <a:latin typeface="Calibri" pitchFamily="34" charset="0"/>
              </a:rPr>
              <a:t>.</a:t>
            </a:r>
          </a:p>
          <a:p>
            <a:endParaRPr lang="en-IN" dirty="0">
              <a:latin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rPr>
              <a:t>Locomotor</a:t>
            </a:r>
            <a:r>
              <a:rPr lang="en-IN" sz="2200" b="1" dirty="0" smtClean="0">
                <a:solidFill>
                  <a:srgbClr val="FF0000"/>
                </a:solidFill>
              </a:rPr>
              <a:t> </a:t>
            </a:r>
            <a:r>
              <a:rPr lang="en-IN" sz="2200" b="1" dirty="0" smtClean="0">
                <a:solidFill>
                  <a:srgbClr val="FF0000"/>
                </a:solidFill>
              </a:rPr>
              <a:t>Movements</a:t>
            </a: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r>
              <a:rPr lang="en-IN" b="1" dirty="0" smtClean="0">
                <a:latin typeface="Calibri" pitchFamily="34" charset="0"/>
              </a:rPr>
              <a:t>What is </a:t>
            </a:r>
            <a:r>
              <a:rPr lang="en-IN" b="1" dirty="0" err="1" smtClean="0">
                <a:latin typeface="Calibri" pitchFamily="34" charset="0"/>
              </a:rPr>
              <a:t>Locomotor</a:t>
            </a:r>
            <a:r>
              <a:rPr lang="en-IN" b="1" dirty="0" smtClean="0">
                <a:latin typeface="Calibri" pitchFamily="34" charset="0"/>
              </a:rPr>
              <a:t> Movements?</a:t>
            </a:r>
            <a:endParaRPr lang="en-IN" dirty="0" smtClean="0">
              <a:latin typeface="Calibri" pitchFamily="34" charset="0"/>
            </a:endParaRPr>
          </a:p>
          <a:p>
            <a:pPr>
              <a:buFont typeface="Arial" pitchFamily="34" charset="0"/>
              <a:buChar char="•"/>
            </a:pPr>
            <a:r>
              <a:rPr lang="en-IN" dirty="0" smtClean="0">
                <a:latin typeface="Calibri" pitchFamily="34" charset="0"/>
              </a:rPr>
              <a:t>Movements that occur over some distance is known as </a:t>
            </a:r>
            <a:r>
              <a:rPr lang="en-IN" dirty="0" err="1" smtClean="0">
                <a:latin typeface="Calibri" pitchFamily="34" charset="0"/>
              </a:rPr>
              <a:t>Locomotor</a:t>
            </a:r>
            <a:r>
              <a:rPr lang="en-IN" dirty="0" smtClean="0">
                <a:latin typeface="Calibri" pitchFamily="34" charset="0"/>
              </a:rPr>
              <a:t> Movements. </a:t>
            </a:r>
            <a:r>
              <a:rPr lang="en-IN" b="1" dirty="0" smtClean="0">
                <a:latin typeface="Calibri" pitchFamily="34" charset="0"/>
              </a:rPr>
              <a:t>For Example</a:t>
            </a:r>
            <a:r>
              <a:rPr lang="en-IN" dirty="0" smtClean="0">
                <a:latin typeface="Calibri" pitchFamily="34" charset="0"/>
              </a:rPr>
              <a:t>: walking, running, etc. Locomotion always occur at the organism level. Locomotion involves </a:t>
            </a:r>
            <a:r>
              <a:rPr lang="en-IN" dirty="0" err="1" smtClean="0">
                <a:latin typeface="Calibri" pitchFamily="34" charset="0"/>
              </a:rPr>
              <a:t>locomotory</a:t>
            </a:r>
            <a:r>
              <a:rPr lang="en-IN" dirty="0" smtClean="0">
                <a:latin typeface="Calibri" pitchFamily="34" charset="0"/>
              </a:rPr>
              <a:t> organs that help the body to move from one place to another. Locomotion is always voluntary. </a:t>
            </a:r>
            <a:endParaRPr lang="en-IN" dirty="0" smtClean="0">
              <a:latin typeface="Calibri" pitchFamily="34" charset="0"/>
            </a:endParaRPr>
          </a:p>
          <a:p>
            <a:pPr>
              <a:buFont typeface="Arial" pitchFamily="34" charset="0"/>
              <a:buChar char="•"/>
            </a:pPr>
            <a:r>
              <a:rPr lang="en-IN" dirty="0" smtClean="0">
                <a:latin typeface="Calibri" pitchFamily="34" charset="0"/>
              </a:rPr>
              <a:t>Methods of locomotion performed by animals vary with their habitats and the demand of the situation. In different animals locomotion is generally for search of food, shelter, mate, suitable breeding grounds, and favourable climatic conditions or to escape from enemies or predators.</a:t>
            </a:r>
          </a:p>
          <a:p>
            <a:r>
              <a:rPr lang="en-IN" dirty="0" smtClean="0">
                <a:latin typeface="Calibri" pitchFamily="34" charset="0"/>
              </a:rPr>
              <a:t/>
            </a:r>
            <a:br>
              <a:rPr lang="en-IN" dirty="0" smtClean="0">
                <a:latin typeface="Calibri" pitchFamily="34" charset="0"/>
              </a:rPr>
            </a:br>
            <a:r>
              <a:rPr lang="en-IN" dirty="0" smtClean="0">
                <a:latin typeface="Calibri" pitchFamily="34" charset="0"/>
              </a:rPr>
              <a:t> </a:t>
            </a:r>
            <a:endParaRPr lang="en-IN" dirty="0">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Introduction :Types </a:t>
            </a:r>
            <a:r>
              <a:rPr lang="en-IN" sz="2200" b="1" dirty="0" smtClean="0">
                <a:solidFill>
                  <a:srgbClr val="FF0000"/>
                </a:solidFill>
              </a:rPr>
              <a:t>of </a:t>
            </a:r>
            <a:r>
              <a:rPr lang="en-IN" sz="2200" b="1" dirty="0" smtClean="0">
                <a:solidFill>
                  <a:srgbClr val="FF0000"/>
                </a:solidFill>
              </a:rPr>
              <a:t>Movement</a:t>
            </a:r>
            <a:endParaRPr lang="en-IN" sz="2200" b="1" dirty="0" smtClean="0">
              <a:solidFill>
                <a:srgbClr val="FF0000"/>
              </a:solidFil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US" dirty="0" smtClean="0">
                <a:latin typeface="Calibri" pitchFamily="34" charset="0"/>
              </a:rPr>
              <a:t>Movement is one of the important features of living beings. </a:t>
            </a:r>
          </a:p>
          <a:p>
            <a:pPr>
              <a:buFont typeface="Arial" pitchFamily="34" charset="0"/>
              <a:buChar char="•"/>
            </a:pPr>
            <a:r>
              <a:rPr lang="en-US" dirty="0" smtClean="0">
                <a:latin typeface="Calibri" pitchFamily="34" charset="0"/>
              </a:rPr>
              <a:t> All the living beings including animals and plants exhibit a wide range of movements. </a:t>
            </a:r>
          </a:p>
          <a:p>
            <a:pPr>
              <a:buFont typeface="Arial" pitchFamily="34" charset="0"/>
              <a:buChar char="•"/>
            </a:pPr>
            <a:r>
              <a:rPr lang="en-US" dirty="0" smtClean="0">
                <a:latin typeface="Calibri" pitchFamily="34" charset="0"/>
              </a:rPr>
              <a:t> </a:t>
            </a:r>
            <a:r>
              <a:rPr lang="en-US" b="1" dirty="0" err="1" smtClean="0">
                <a:latin typeface="Calibri" pitchFamily="34" charset="0"/>
              </a:rPr>
              <a:t>Cyclosis</a:t>
            </a:r>
            <a:r>
              <a:rPr lang="en-US" dirty="0" smtClean="0">
                <a:latin typeface="Calibri" pitchFamily="34" charset="0"/>
              </a:rPr>
              <a:t> streaming of protoplasm in the unicellular organisms like Amoeba</a:t>
            </a:r>
            <a:r>
              <a:rPr lang="en-US" i="1" dirty="0" smtClean="0">
                <a:latin typeface="Calibri" pitchFamily="34" charset="0"/>
              </a:rPr>
              <a:t> </a:t>
            </a:r>
            <a:r>
              <a:rPr lang="en-US" dirty="0" smtClean="0">
                <a:latin typeface="Calibri" pitchFamily="34" charset="0"/>
              </a:rPr>
              <a:t>is a simple form of movement. </a:t>
            </a:r>
          </a:p>
          <a:p>
            <a:pPr>
              <a:buFont typeface="Arial" pitchFamily="34" charset="0"/>
              <a:buChar char="•"/>
            </a:pPr>
            <a:r>
              <a:rPr lang="en-US" b="1" dirty="0" smtClean="0">
                <a:latin typeface="Calibri" pitchFamily="34" charset="0"/>
              </a:rPr>
              <a:t>Amoebic</a:t>
            </a:r>
            <a:r>
              <a:rPr lang="en-US" dirty="0" smtClean="0">
                <a:latin typeface="Calibri" pitchFamily="34" charset="0"/>
              </a:rPr>
              <a:t> </a:t>
            </a:r>
            <a:r>
              <a:rPr lang="en-US" b="1" dirty="0" smtClean="0">
                <a:latin typeface="Calibri" pitchFamily="34" charset="0"/>
              </a:rPr>
              <a:t>movement</a:t>
            </a:r>
            <a:r>
              <a:rPr lang="en-US" dirty="0" smtClean="0">
                <a:latin typeface="Calibri" pitchFamily="34" charset="0"/>
              </a:rPr>
              <a:t> as in amoeba and other unicellular organisms</a:t>
            </a:r>
            <a:r>
              <a:rPr lang="en-US" dirty="0" smtClean="0">
                <a:latin typeface="Calibri" pitchFamily="34" charset="0"/>
              </a:rPr>
              <a:t>.</a:t>
            </a:r>
          </a:p>
          <a:p>
            <a:pPr>
              <a:buFont typeface="Arial" pitchFamily="34" charset="0"/>
              <a:buChar char="•"/>
            </a:pPr>
            <a:r>
              <a:rPr lang="en-US" dirty="0" smtClean="0">
                <a:latin typeface="Calibri" pitchFamily="34" charset="0"/>
              </a:rPr>
              <a:t> </a:t>
            </a:r>
            <a:r>
              <a:rPr lang="en-US" b="1" dirty="0" smtClean="0">
                <a:latin typeface="Calibri" pitchFamily="34" charset="0"/>
              </a:rPr>
              <a:t>Movement of cilia </a:t>
            </a:r>
            <a:r>
              <a:rPr lang="en-US" dirty="0" smtClean="0">
                <a:latin typeface="Calibri" pitchFamily="34" charset="0"/>
              </a:rPr>
              <a:t>e.g. as in  </a:t>
            </a:r>
            <a:r>
              <a:rPr lang="en-US" dirty="0" err="1" smtClean="0">
                <a:latin typeface="Calibri" pitchFamily="34" charset="0"/>
              </a:rPr>
              <a:t>Paramoecium</a:t>
            </a:r>
            <a:r>
              <a:rPr lang="en-US" dirty="0" smtClean="0">
                <a:latin typeface="Calibri" pitchFamily="34" charset="0"/>
              </a:rPr>
              <a:t>. Tentacles e.g. as in Hydra </a:t>
            </a:r>
          </a:p>
          <a:p>
            <a:pPr>
              <a:buFont typeface="Arial" pitchFamily="34" charset="0"/>
              <a:buChar char="•"/>
            </a:pPr>
            <a:r>
              <a:rPr lang="en-US" dirty="0" smtClean="0">
                <a:latin typeface="Calibri" pitchFamily="34" charset="0"/>
              </a:rPr>
              <a:t> Human beings can move limbs, jaws, eyelids, tongue, etc. </a:t>
            </a:r>
          </a:p>
          <a:p>
            <a:r>
              <a:rPr lang="en-US" dirty="0" smtClean="0">
                <a:latin typeface="Calibri" pitchFamily="34" charset="0"/>
              </a:rPr>
              <a:t>.</a:t>
            </a:r>
            <a:endParaRPr lang="en-US" dirty="0" smtClean="0">
              <a:latin typeface="Calibri" pitchFamily="34" charset="0"/>
            </a:endParaRPr>
          </a:p>
        </p:txBody>
      </p:sp>
      <p:pic>
        <p:nvPicPr>
          <p:cNvPr id="8194" name="Picture 2" descr="Locomotion and Movement class 11 Notes Biology | myCBSEguide ..."/>
          <p:cNvPicPr>
            <a:picLocks noChangeAspect="1" noChangeArrowheads="1"/>
          </p:cNvPicPr>
          <p:nvPr/>
        </p:nvPicPr>
        <p:blipFill>
          <a:blip r:embed="rId4"/>
          <a:srcRect/>
          <a:stretch>
            <a:fillRect/>
          </a:stretch>
        </p:blipFill>
        <p:spPr bwMode="auto">
          <a:xfrm>
            <a:off x="1287624" y="3051110"/>
            <a:ext cx="5029199" cy="1548882"/>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Types of </a:t>
            </a:r>
            <a:r>
              <a:rPr lang="en-IN" sz="2200" b="1" dirty="0" smtClean="0">
                <a:solidFill>
                  <a:srgbClr val="FF0000"/>
                </a:solidFill>
              </a:rPr>
              <a:t>Movement</a:t>
            </a:r>
            <a:endParaRPr lang="en-IN" sz="2200" b="1" dirty="0" smtClean="0">
              <a:solidFill>
                <a:srgbClr val="FF0000"/>
              </a:solidFill>
            </a:endParaRPr>
          </a:p>
        </p:txBody>
      </p:sp>
      <p:sp>
        <p:nvSpPr>
          <p:cNvPr id="71" name="Google Shape;71;p15"/>
          <p:cNvSpPr txBox="1"/>
          <p:nvPr/>
        </p:nvSpPr>
        <p:spPr>
          <a:xfrm>
            <a:off x="272675" y="1437700"/>
            <a:ext cx="4896484" cy="2889600"/>
          </a:xfrm>
          <a:prstGeom prst="rect">
            <a:avLst/>
          </a:prstGeom>
          <a:noFill/>
          <a:ln>
            <a:noFill/>
          </a:ln>
        </p:spPr>
        <p:txBody>
          <a:bodyPr spcFirstLastPara="1" wrap="square" lIns="91425" tIns="91425" rIns="91425" bIns="91425" anchor="t" anchorCtr="0">
            <a:noAutofit/>
          </a:bodyPr>
          <a:lstStyle/>
          <a:p>
            <a:r>
              <a:rPr lang="en-IN" dirty="0" smtClean="0">
                <a:latin typeface="Calibri" pitchFamily="34" charset="0"/>
              </a:rPr>
              <a:t>In </a:t>
            </a:r>
            <a:r>
              <a:rPr lang="en-IN" dirty="0" smtClean="0">
                <a:latin typeface="Calibri" pitchFamily="34" charset="0"/>
              </a:rPr>
              <a:t>human being different cells shows three different types of </a:t>
            </a:r>
            <a:r>
              <a:rPr lang="en-IN" dirty="0" smtClean="0">
                <a:latin typeface="Calibri" pitchFamily="34" charset="0"/>
              </a:rPr>
              <a:t>movement-</a:t>
            </a:r>
          </a:p>
          <a:p>
            <a:pPr marL="342900" indent="-342900">
              <a:buFont typeface="+mj-lt"/>
              <a:buAutoNum type="alphaLcPeriod"/>
            </a:pPr>
            <a:r>
              <a:rPr lang="en-IN" dirty="0" err="1" smtClean="0">
                <a:latin typeface="Calibri" pitchFamily="34" charset="0"/>
              </a:rPr>
              <a:t>Ciliary</a:t>
            </a:r>
            <a:r>
              <a:rPr lang="en-IN" dirty="0" smtClean="0">
                <a:latin typeface="Calibri" pitchFamily="34" charset="0"/>
              </a:rPr>
              <a:t> Movement</a:t>
            </a:r>
            <a:endParaRPr lang="en-IN" dirty="0" smtClean="0">
              <a:latin typeface="Calibri" pitchFamily="34" charset="0"/>
            </a:endParaRPr>
          </a:p>
          <a:p>
            <a:pPr marL="342900" indent="-342900">
              <a:buFont typeface="+mj-lt"/>
              <a:buAutoNum type="alphaLcPeriod"/>
            </a:pPr>
            <a:r>
              <a:rPr lang="en-IN" dirty="0" smtClean="0">
                <a:latin typeface="Calibri" pitchFamily="34" charset="0"/>
              </a:rPr>
              <a:t>Amoeboid Movement </a:t>
            </a:r>
          </a:p>
          <a:p>
            <a:pPr marL="342900" indent="-342900">
              <a:buFont typeface="+mj-lt"/>
              <a:buAutoNum type="alphaLcPeriod"/>
            </a:pPr>
            <a:r>
              <a:rPr lang="en-IN" dirty="0" smtClean="0">
                <a:latin typeface="Calibri" pitchFamily="34" charset="0"/>
              </a:rPr>
              <a:t>Muscular Movement </a:t>
            </a:r>
          </a:p>
          <a:p>
            <a:endParaRPr lang="en-IN" dirty="0" smtClean="0">
              <a:latin typeface="Calibri" pitchFamily="34" charset="0"/>
            </a:endParaRPr>
          </a:p>
          <a:p>
            <a:r>
              <a:rPr lang="en-IN" dirty="0" smtClean="0">
                <a:latin typeface="Calibri" pitchFamily="34" charset="0"/>
              </a:rPr>
              <a:t> </a:t>
            </a:r>
            <a:r>
              <a:rPr lang="en-IN" b="1" dirty="0" smtClean="0">
                <a:latin typeface="Calibri" pitchFamily="34" charset="0"/>
              </a:rPr>
              <a:t>Amoeboid movement- </a:t>
            </a:r>
            <a:r>
              <a:rPr lang="en-IN" dirty="0" smtClean="0">
                <a:latin typeface="Calibri" pitchFamily="34" charset="0"/>
              </a:rPr>
              <a:t>Certain cells like leukocytes, macrophages show amoeboid movement. The amoeboid movement occurs by pseudopodia formation which is formed by protoplasmic streaming movement and cytoskeleton like microfilaments.</a:t>
            </a:r>
          </a:p>
          <a:p>
            <a:endParaRPr lang="en-IN" dirty="0">
              <a:latin typeface="Calibri" pitchFamily="34" charset="0"/>
            </a:endParaRPr>
          </a:p>
        </p:txBody>
      </p:sp>
      <p:pic>
        <p:nvPicPr>
          <p:cNvPr id="10242" name="Picture 2" descr="Cell Biology"/>
          <p:cNvPicPr>
            <a:picLocks noChangeAspect="1" noChangeArrowheads="1"/>
          </p:cNvPicPr>
          <p:nvPr/>
        </p:nvPicPr>
        <p:blipFill>
          <a:blip r:embed="rId4"/>
          <a:srcRect/>
          <a:stretch>
            <a:fillRect/>
          </a:stretch>
        </p:blipFill>
        <p:spPr bwMode="auto">
          <a:xfrm>
            <a:off x="5595322" y="1045029"/>
            <a:ext cx="2857500" cy="28575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rPr>
              <a:t>Ciliary</a:t>
            </a:r>
            <a:r>
              <a:rPr lang="en-IN" sz="2200" b="1" dirty="0" smtClean="0">
                <a:solidFill>
                  <a:srgbClr val="FF0000"/>
                </a:solidFill>
              </a:rPr>
              <a:t> </a:t>
            </a:r>
            <a:r>
              <a:rPr lang="en-IN" sz="2200" b="1" dirty="0" smtClean="0">
                <a:solidFill>
                  <a:srgbClr val="FF0000"/>
                </a:solidFill>
              </a:rPr>
              <a:t>movement</a:t>
            </a: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272675" y="1437700"/>
            <a:ext cx="3487562" cy="2889600"/>
          </a:xfrm>
          <a:prstGeom prst="rect">
            <a:avLst/>
          </a:prstGeom>
          <a:noFill/>
          <a:ln>
            <a:noFill/>
          </a:ln>
        </p:spPr>
        <p:txBody>
          <a:bodyPr spcFirstLastPara="1" wrap="square" lIns="91425" tIns="91425" rIns="91425" bIns="91425" anchor="t" anchorCtr="0">
            <a:noAutofit/>
          </a:bodyPr>
          <a:lstStyle/>
          <a:p>
            <a:pPr lvl="0">
              <a:buSzPts val="1400"/>
            </a:pPr>
            <a:r>
              <a:rPr lang="en-IN" b="1" dirty="0" err="1" smtClean="0">
                <a:latin typeface="Calibri" pitchFamily="34" charset="0"/>
              </a:rPr>
              <a:t>Ciliary</a:t>
            </a:r>
            <a:r>
              <a:rPr lang="en-IN" b="1" dirty="0" smtClean="0">
                <a:latin typeface="Calibri" pitchFamily="34" charset="0"/>
              </a:rPr>
              <a:t> movement- </a:t>
            </a:r>
            <a:r>
              <a:rPr lang="en-IN" dirty="0" smtClean="0">
                <a:latin typeface="Calibri" pitchFamily="34" charset="0"/>
              </a:rPr>
              <a:t>There are several hollow structures which are lined with ciliated epithelium, e.g. as in trachea, fallopian tube etc. In trachea the coordinated movement of cilia results in movement of dust particles towards outside.</a:t>
            </a:r>
            <a:endParaRPr sz="1400" b="0" i="0" u="none" strike="noStrike" cap="none">
              <a:solidFill>
                <a:srgbClr val="000000"/>
              </a:solidFill>
              <a:latin typeface="Calibri"/>
              <a:ea typeface="Calibri"/>
              <a:cs typeface="Calibri"/>
              <a:sym typeface="Calibri"/>
            </a:endParaRPr>
          </a:p>
        </p:txBody>
      </p:sp>
      <p:sp>
        <p:nvSpPr>
          <p:cNvPr id="6146" name="AutoShape 2" descr="Movements of Cilia and Flagella Assignment Help Homework Help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6148" name="AutoShape 4" descr="Movements of Cilia and Flagella Assignment Help Homework Help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6150" name="AutoShape 6" descr="Movements of Cilia and Flagella Assignment Help Homework Help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6152" name="AutoShape 8" descr="Movements of Cilia and Flagella Assignment Help Homework Help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6154" name="AutoShape 10" descr="Movements of Cilia and Flagella Assignment Help Homework Help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6156" name="AutoShape 12" descr="Movements of Cilia and Flagella Assignment Help Homework Help ..."/>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6157" name="Picture 13" descr="C:\Users\user\Desktop\ciliary action.jpg"/>
          <p:cNvPicPr>
            <a:picLocks noChangeAspect="1" noChangeArrowheads="1"/>
          </p:cNvPicPr>
          <p:nvPr/>
        </p:nvPicPr>
        <p:blipFill>
          <a:blip r:embed="rId4"/>
          <a:srcRect/>
          <a:stretch>
            <a:fillRect/>
          </a:stretch>
        </p:blipFill>
        <p:spPr bwMode="auto">
          <a:xfrm>
            <a:off x="4314630" y="719429"/>
            <a:ext cx="4191000" cy="321945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Muscular </a:t>
            </a:r>
            <a:r>
              <a:rPr lang="en-IN" sz="2200" b="1" dirty="0" smtClean="0">
                <a:solidFill>
                  <a:srgbClr val="FF0000"/>
                </a:solidFill>
              </a:rPr>
              <a:t>movement</a:t>
            </a: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272675" y="1437700"/>
            <a:ext cx="3254296" cy="2889600"/>
          </a:xfrm>
          <a:prstGeom prst="rect">
            <a:avLst/>
          </a:prstGeom>
          <a:noFill/>
          <a:ln>
            <a:noFill/>
          </a:ln>
        </p:spPr>
        <p:txBody>
          <a:bodyPr spcFirstLastPara="1" wrap="square" lIns="91425" tIns="91425" rIns="91425" bIns="91425" anchor="t" anchorCtr="0">
            <a:noAutofit/>
          </a:bodyPr>
          <a:lstStyle/>
          <a:p>
            <a:r>
              <a:rPr lang="en-IN" b="1" dirty="0" smtClean="0">
                <a:latin typeface="Calibri" pitchFamily="34" charset="0"/>
              </a:rPr>
              <a:t>Muscular movement- </a:t>
            </a:r>
            <a:r>
              <a:rPr lang="en-IN" dirty="0" smtClean="0">
                <a:latin typeface="Calibri" pitchFamily="34" charset="0"/>
              </a:rPr>
              <a:t>Movement of jaw, tongue, limbs etc are example of muscular movement. Muscle is contractile tissue. Muscular movement is used in most of the multicellular organisms for movement and locomotion. Muscular movement requires proper coordinated.</a:t>
            </a:r>
            <a:endParaRPr lang="en-IN" dirty="0" smtClean="0">
              <a:latin typeface="Calibri" pitchFamily="34" charset="0"/>
            </a:endParaRPr>
          </a:p>
        </p:txBody>
      </p:sp>
      <p:pic>
        <p:nvPicPr>
          <p:cNvPr id="4098" name="Picture 2" descr="Workings: how the muscular system functions - The Muscular System ..."/>
          <p:cNvPicPr>
            <a:picLocks noChangeAspect="1" noChangeArrowheads="1"/>
          </p:cNvPicPr>
          <p:nvPr/>
        </p:nvPicPr>
        <p:blipFill>
          <a:blip r:embed="rId4"/>
          <a:srcRect/>
          <a:stretch>
            <a:fillRect/>
          </a:stretch>
        </p:blipFill>
        <p:spPr bwMode="auto">
          <a:xfrm>
            <a:off x="4270375" y="366711"/>
            <a:ext cx="4000500" cy="400050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TotalTime>
  <Words>260</Words>
  <Application>Microsoft Office PowerPoint</Application>
  <PresentationFormat>On-screen Show (16:9)</PresentationFormat>
  <Paragraphs>36</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RUDRA</cp:lastModifiedBy>
  <cp:revision>3</cp:revision>
  <dcterms:modified xsi:type="dcterms:W3CDTF">2020-08-21T14:21:14Z</dcterms:modified>
</cp:coreProperties>
</file>