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Schoolbook Uralic"/>
                <a:cs typeface="Schoolbook Ural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Schoolbook Uralic"/>
                <a:cs typeface="Schoolbook Ural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Schoolbook Uralic"/>
                <a:cs typeface="Schoolbook Ural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3612" y="1325956"/>
            <a:ext cx="3128645" cy="454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C00000"/>
                </a:solidFill>
                <a:latin typeface="Schoolbook Uralic"/>
                <a:cs typeface="Schoolbook Ural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4544" y="1725167"/>
            <a:ext cx="1052322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WE3y1Gj2dec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07333" y="2569321"/>
            <a:ext cx="5239385" cy="22053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2276475">
              <a:lnSpc>
                <a:spcPct val="112000"/>
              </a:lnSpc>
              <a:spcBef>
                <a:spcPts val="110"/>
              </a:spcBef>
            </a:pPr>
            <a:r>
              <a:rPr sz="2600" spc="-10" dirty="0">
                <a:latin typeface="Carlito"/>
                <a:cs typeface="Carlito"/>
              </a:rPr>
              <a:t>OUR </a:t>
            </a:r>
            <a:r>
              <a:rPr sz="2600" spc="-5" dirty="0">
                <a:latin typeface="Carlito"/>
                <a:cs typeface="Carlito"/>
              </a:rPr>
              <a:t>ENVIRONMENT  SUBJECT: BIOLOGY  </a:t>
            </a:r>
            <a:r>
              <a:rPr sz="2600" spc="-10" dirty="0">
                <a:latin typeface="Carlito"/>
                <a:cs typeface="Carlito"/>
              </a:rPr>
              <a:t>CHAPTER </a:t>
            </a:r>
            <a:r>
              <a:rPr sz="2600" spc="-5" dirty="0">
                <a:latin typeface="Carlito"/>
                <a:cs typeface="Carlito"/>
              </a:rPr>
              <a:t>NUMBER</a:t>
            </a:r>
            <a:r>
              <a:rPr sz="2600" spc="-140" dirty="0">
                <a:latin typeface="Carlito"/>
                <a:cs typeface="Carlito"/>
              </a:rPr>
              <a:t> </a:t>
            </a:r>
            <a:r>
              <a:rPr sz="2600" dirty="0">
                <a:latin typeface="Carlito"/>
                <a:cs typeface="Carlito"/>
              </a:rPr>
              <a:t>15</a:t>
            </a:r>
            <a:endParaRPr sz="2600">
              <a:latin typeface="Carlito"/>
              <a:cs typeface="Carlito"/>
            </a:endParaRPr>
          </a:p>
          <a:p>
            <a:pPr marL="85725" marR="5080">
              <a:lnSpc>
                <a:spcPct val="101499"/>
              </a:lnSpc>
              <a:spcBef>
                <a:spcPts val="340"/>
              </a:spcBef>
            </a:pPr>
            <a:r>
              <a:rPr sz="2600" spc="-10" dirty="0">
                <a:latin typeface="Carlito"/>
                <a:cs typeface="Carlito"/>
              </a:rPr>
              <a:t>CHAPTER </a:t>
            </a:r>
            <a:r>
              <a:rPr sz="2600" dirty="0">
                <a:latin typeface="Carlito"/>
                <a:cs typeface="Carlito"/>
              </a:rPr>
              <a:t>NAME: OUR</a:t>
            </a:r>
            <a:r>
              <a:rPr sz="2600" spc="-26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ENVIRONMENT.  PERIOD</a:t>
            </a:r>
            <a:r>
              <a:rPr sz="2600" spc="-2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-4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9221" y="5104762"/>
            <a:ext cx="11969877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E21018-4B80-4646-B5E0-64250FA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3000" y="2010403"/>
            <a:ext cx="10079990" cy="43529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6B105-68DD-48AA-BD3D-ED0E40DDF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204" y="2545537"/>
            <a:ext cx="74542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0" spc="-5" dirty="0">
                <a:solidFill>
                  <a:srgbClr val="000000"/>
                </a:solidFill>
                <a:latin typeface="Carlito"/>
                <a:cs typeface="Carlito"/>
              </a:rPr>
              <a:t>http</a:t>
            </a:r>
            <a:r>
              <a:rPr b="0" spc="-5" dirty="0">
                <a:solidFill>
                  <a:srgbClr val="000000"/>
                </a:solidFill>
                <a:latin typeface="Carlito"/>
                <a:cs typeface="Carlito"/>
                <a:hlinkClick r:id="rId2"/>
              </a:rPr>
              <a:t>s://ww</a:t>
            </a:r>
            <a:r>
              <a:rPr b="0" spc="-5" dirty="0">
                <a:solidFill>
                  <a:srgbClr val="000000"/>
                </a:solidFill>
                <a:latin typeface="Carlito"/>
                <a:cs typeface="Carlito"/>
              </a:rPr>
              <a:t>w.yo</a:t>
            </a:r>
            <a:r>
              <a:rPr b="0" spc="-5" dirty="0">
                <a:solidFill>
                  <a:srgbClr val="000000"/>
                </a:solidFill>
                <a:latin typeface="Carlito"/>
                <a:cs typeface="Carlito"/>
                <a:hlinkClick r:id="rId2"/>
              </a:rPr>
              <a:t>utube.com/watch?v=WE3y1Gj2dec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17E621-5D25-4A2A-A040-A119CC3A0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639902"/>
            <a:ext cx="488569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25" dirty="0">
                <a:latin typeface="Trebuchet MS"/>
                <a:cs typeface="Trebuchet MS"/>
              </a:rPr>
              <a:t>HOME</a:t>
            </a:r>
            <a:r>
              <a:rPr sz="4400" b="0" spc="-434" dirty="0">
                <a:latin typeface="Trebuchet MS"/>
                <a:cs typeface="Trebuchet MS"/>
              </a:rPr>
              <a:t> </a:t>
            </a:r>
            <a:r>
              <a:rPr sz="4400" b="0" spc="-90" dirty="0">
                <a:latin typeface="Trebuchet MS"/>
                <a:cs typeface="Trebuchet MS"/>
              </a:rPr>
              <a:t>ASSIGNMENTS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801748"/>
            <a:ext cx="10143490" cy="340423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648335">
              <a:lnSpc>
                <a:spcPts val="2600"/>
              </a:lnSpc>
              <a:spcBef>
                <a:spcPts val="420"/>
              </a:spcBef>
              <a:buAutoNum type="arabicPeriod"/>
              <a:tabLst>
                <a:tab pos="311785" algn="l"/>
              </a:tabLst>
            </a:pPr>
            <a:r>
              <a:rPr sz="2400" spc="-5" dirty="0">
                <a:latin typeface="Carlito"/>
                <a:cs typeface="Carlito"/>
              </a:rPr>
              <a:t>How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can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you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help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9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reducing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problem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of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waste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disposal?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Give</a:t>
            </a:r>
            <a:r>
              <a:rPr sz="2400" spc="-114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any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two  </a:t>
            </a:r>
            <a:r>
              <a:rPr sz="2400" dirty="0">
                <a:latin typeface="Carlito"/>
                <a:cs typeface="Carlito"/>
              </a:rPr>
              <a:t>methods.</a:t>
            </a:r>
            <a:endParaRPr sz="2400">
              <a:latin typeface="Carlito"/>
              <a:cs typeface="Carlito"/>
            </a:endParaRPr>
          </a:p>
          <a:p>
            <a:pPr marL="12700" marR="198755">
              <a:lnSpc>
                <a:spcPct val="90000"/>
              </a:lnSpc>
              <a:spcBef>
                <a:spcPts val="960"/>
              </a:spcBef>
              <a:buAutoNum type="arabicPeriod"/>
              <a:tabLst>
                <a:tab pos="311785" algn="l"/>
              </a:tabLst>
            </a:pPr>
            <a:r>
              <a:rPr sz="2400" dirty="0">
                <a:latin typeface="Carlito"/>
                <a:cs typeface="Carlito"/>
              </a:rPr>
              <a:t>Name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radiation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absorbed</a:t>
            </a:r>
            <a:r>
              <a:rPr sz="2400" spc="-9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by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ozone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layer.</a:t>
            </a:r>
            <a:r>
              <a:rPr sz="2400" spc="-9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What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would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happen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to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living  </a:t>
            </a:r>
            <a:r>
              <a:rPr sz="2400" dirty="0">
                <a:latin typeface="Carlito"/>
                <a:cs typeface="Carlito"/>
              </a:rPr>
              <a:t>beings </a:t>
            </a:r>
            <a:r>
              <a:rPr sz="2400" spc="-5" dirty="0">
                <a:latin typeface="Carlito"/>
                <a:cs typeface="Carlito"/>
              </a:rPr>
              <a:t>on earth </a:t>
            </a:r>
            <a:r>
              <a:rPr sz="2400" dirty="0">
                <a:latin typeface="Carlito"/>
                <a:cs typeface="Carlito"/>
              </a:rPr>
              <a:t>if </a:t>
            </a:r>
            <a:r>
              <a:rPr sz="2400" spc="-5" dirty="0">
                <a:latin typeface="Carlito"/>
                <a:cs typeface="Carlito"/>
              </a:rPr>
              <a:t>the ozone around </a:t>
            </a:r>
            <a:r>
              <a:rPr sz="2400" dirty="0">
                <a:latin typeface="Carlito"/>
                <a:cs typeface="Carlito"/>
              </a:rPr>
              <a:t>us </a:t>
            </a:r>
            <a:r>
              <a:rPr sz="2400" spc="-5" dirty="0">
                <a:latin typeface="Carlito"/>
                <a:cs typeface="Carlito"/>
              </a:rPr>
              <a:t>disappears? How </a:t>
            </a:r>
            <a:r>
              <a:rPr sz="2400" dirty="0">
                <a:latin typeface="Carlito"/>
                <a:cs typeface="Carlito"/>
              </a:rPr>
              <a:t>can </a:t>
            </a:r>
            <a:r>
              <a:rPr sz="2400" spc="-10" dirty="0">
                <a:latin typeface="Carlito"/>
                <a:cs typeface="Carlito"/>
              </a:rPr>
              <a:t>we </a:t>
            </a:r>
            <a:r>
              <a:rPr sz="2400" spc="-5" dirty="0">
                <a:latin typeface="Carlito"/>
                <a:cs typeface="Carlito"/>
              </a:rPr>
              <a:t>prevent ozone  depletion?</a:t>
            </a:r>
            <a:endParaRPr sz="2400">
              <a:latin typeface="Carlito"/>
              <a:cs typeface="Carlito"/>
            </a:endParaRPr>
          </a:p>
          <a:p>
            <a:pPr marL="12700" marR="5080">
              <a:lnSpc>
                <a:spcPts val="2570"/>
              </a:lnSpc>
              <a:spcBef>
                <a:spcPts val="1045"/>
              </a:spcBef>
              <a:buAutoNum type="arabicPeriod"/>
              <a:tabLst>
                <a:tab pos="245745" algn="l"/>
              </a:tabLst>
            </a:pPr>
            <a:r>
              <a:rPr sz="2400" dirty="0">
                <a:latin typeface="Carlito"/>
                <a:cs typeface="Carlito"/>
              </a:rPr>
              <a:t>Damage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to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ozone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layer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cause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for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concern.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Justify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this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statement.</a:t>
            </a:r>
            <a:r>
              <a:rPr sz="2400" spc="-1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Suggest  </a:t>
            </a:r>
            <a:r>
              <a:rPr sz="2400" dirty="0">
                <a:latin typeface="Carlito"/>
                <a:cs typeface="Carlito"/>
              </a:rPr>
              <a:t>any </a:t>
            </a:r>
            <a:r>
              <a:rPr sz="2400" spc="-5" dirty="0">
                <a:latin typeface="Carlito"/>
                <a:cs typeface="Carlito"/>
              </a:rPr>
              <a:t>two steps </a:t>
            </a:r>
            <a:r>
              <a:rPr sz="2400" spc="5" dirty="0">
                <a:latin typeface="Carlito"/>
                <a:cs typeface="Carlito"/>
              </a:rPr>
              <a:t>to </a:t>
            </a:r>
            <a:r>
              <a:rPr sz="2400" spc="-5" dirty="0">
                <a:latin typeface="Carlito"/>
                <a:cs typeface="Carlito"/>
              </a:rPr>
              <a:t>limit </a:t>
            </a:r>
            <a:r>
              <a:rPr sz="2400" spc="-10" dirty="0">
                <a:latin typeface="Carlito"/>
                <a:cs typeface="Carlito"/>
              </a:rPr>
              <a:t>this</a:t>
            </a:r>
            <a:r>
              <a:rPr sz="2400" spc="-1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damage.</a:t>
            </a:r>
            <a:endParaRPr sz="2400">
              <a:latin typeface="Carlito"/>
              <a:cs typeface="Carlito"/>
            </a:endParaRPr>
          </a:p>
          <a:p>
            <a:pPr marL="12700" marR="240029">
              <a:lnSpc>
                <a:spcPts val="2570"/>
              </a:lnSpc>
              <a:spcBef>
                <a:spcPts val="1055"/>
              </a:spcBef>
              <a:buAutoNum type="arabicPeriod"/>
              <a:tabLst>
                <a:tab pos="311785" algn="l"/>
              </a:tabLst>
            </a:pPr>
            <a:r>
              <a:rPr sz="2400" dirty="0">
                <a:latin typeface="Carlito"/>
                <a:cs typeface="Carlito"/>
              </a:rPr>
              <a:t>What is a </a:t>
            </a:r>
            <a:r>
              <a:rPr sz="2400" spc="-5" dirty="0">
                <a:latin typeface="Carlito"/>
                <a:cs typeface="Carlito"/>
              </a:rPr>
              <a:t>biodegradable</a:t>
            </a:r>
            <a:r>
              <a:rPr sz="2400" spc="-40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waste? If </a:t>
            </a:r>
            <a:r>
              <a:rPr sz="2400" dirty="0">
                <a:latin typeface="Carlito"/>
                <a:cs typeface="Carlito"/>
              </a:rPr>
              <a:t>all </a:t>
            </a:r>
            <a:r>
              <a:rPr sz="2400" spc="-5" dirty="0">
                <a:latin typeface="Carlito"/>
                <a:cs typeface="Carlito"/>
              </a:rPr>
              <a:t>the waste </a:t>
            </a:r>
            <a:r>
              <a:rPr sz="2400" spc="-10" dirty="0">
                <a:latin typeface="Carlito"/>
                <a:cs typeface="Carlito"/>
              </a:rPr>
              <a:t>we </a:t>
            </a:r>
            <a:r>
              <a:rPr sz="2400" spc="-5" dirty="0">
                <a:latin typeface="Carlito"/>
                <a:cs typeface="Carlito"/>
              </a:rPr>
              <a:t>generate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biodegradable,  what impact </a:t>
            </a:r>
            <a:r>
              <a:rPr sz="2400" dirty="0">
                <a:latin typeface="Carlito"/>
                <a:cs typeface="Carlito"/>
              </a:rPr>
              <a:t>may </a:t>
            </a:r>
            <a:r>
              <a:rPr sz="2400" spc="-5" dirty="0">
                <a:latin typeface="Carlito"/>
                <a:cs typeface="Carlito"/>
              </a:rPr>
              <a:t>this have </a:t>
            </a:r>
            <a:r>
              <a:rPr sz="2400" dirty="0">
                <a:latin typeface="Carlito"/>
                <a:cs typeface="Carlito"/>
              </a:rPr>
              <a:t>on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1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environment?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1240BF-9DB1-4378-B161-1758C36A5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001" y="2174656"/>
            <a:ext cx="9336405" cy="189738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1105"/>
              </a:spcBef>
            </a:pPr>
            <a:r>
              <a:rPr sz="5300" spc="-5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53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5300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5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10"/>
              </a:spcBef>
            </a:pPr>
            <a:r>
              <a:rPr sz="5300" dirty="0">
                <a:solidFill>
                  <a:srgbClr val="FF0000"/>
                </a:solidFill>
                <a:latin typeface="Arial"/>
                <a:cs typeface="Arial"/>
              </a:rPr>
              <a:t>ODM EDUCATIONAL</a:t>
            </a:r>
            <a:r>
              <a:rPr sz="5300" spc="-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5300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5300">
              <a:latin typeface="Arial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8B5605-C08D-47B9-BE8F-AD5DC5DEF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307" y="1137030"/>
            <a:ext cx="7303770" cy="1205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60"/>
              </a:lnSpc>
              <a:spcBef>
                <a:spcPts val="100"/>
              </a:spcBef>
            </a:pPr>
            <a:r>
              <a:rPr sz="2400" dirty="0">
                <a:latin typeface="Carlito"/>
                <a:cs typeface="Carlito"/>
              </a:rPr>
              <a:t>Testing </a:t>
            </a:r>
            <a:r>
              <a:rPr sz="2400" spc="-5" dirty="0">
                <a:latin typeface="Carlito"/>
                <a:cs typeface="Carlito"/>
              </a:rPr>
              <a:t>previous knowledge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–</a:t>
            </a:r>
            <a:endParaRPr sz="2400">
              <a:latin typeface="Carlito"/>
              <a:cs typeface="Carlito"/>
            </a:endParaRPr>
          </a:p>
          <a:p>
            <a:pPr marL="18415" marR="5080">
              <a:lnSpc>
                <a:spcPct val="59200"/>
              </a:lnSpc>
              <a:spcBef>
                <a:spcPts val="755"/>
              </a:spcBef>
            </a:pPr>
            <a:r>
              <a:rPr sz="2400" spc="-5" dirty="0">
                <a:latin typeface="Carlito"/>
                <a:cs typeface="Carlito"/>
              </a:rPr>
              <a:t>1.What </a:t>
            </a:r>
            <a:r>
              <a:rPr sz="2400" dirty="0">
                <a:latin typeface="Carlito"/>
                <a:cs typeface="Carlito"/>
              </a:rPr>
              <a:t>is biological </a:t>
            </a:r>
            <a:r>
              <a:rPr sz="2400" spc="-5" dirty="0">
                <a:latin typeface="Carlito"/>
                <a:cs typeface="Carlito"/>
              </a:rPr>
              <a:t>magnification.? Explain </a:t>
            </a:r>
            <a:r>
              <a:rPr sz="2400" spc="-10" dirty="0">
                <a:latin typeface="Carlito"/>
                <a:cs typeface="Carlito"/>
              </a:rPr>
              <a:t>with</a:t>
            </a:r>
            <a:r>
              <a:rPr sz="2400" spc="-18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examples.  </a:t>
            </a:r>
            <a:r>
              <a:rPr sz="2400" spc="-5" dirty="0">
                <a:latin typeface="Carlito"/>
                <a:cs typeface="Carlito"/>
              </a:rPr>
              <a:t>2.Can </a:t>
            </a:r>
            <a:r>
              <a:rPr sz="2400" dirty="0">
                <a:latin typeface="Carlito"/>
                <a:cs typeface="Carlito"/>
              </a:rPr>
              <a:t>an </a:t>
            </a:r>
            <a:r>
              <a:rPr sz="2400" spc="-5" dirty="0">
                <a:latin typeface="Carlito"/>
                <a:cs typeface="Carlito"/>
              </a:rPr>
              <a:t>ecosystem survive without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producers?</a:t>
            </a:r>
            <a:endParaRPr sz="2400">
              <a:latin typeface="Carlito"/>
              <a:cs typeface="Carlito"/>
            </a:endParaRPr>
          </a:p>
          <a:p>
            <a:pPr marL="18415">
              <a:lnSpc>
                <a:spcPts val="2665"/>
              </a:lnSpc>
            </a:pPr>
            <a:r>
              <a:rPr sz="2400" spc="-5" dirty="0">
                <a:latin typeface="Carlito"/>
                <a:cs typeface="Carlito"/>
              </a:rPr>
              <a:t>3.What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pyramid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numbers, biomass </a:t>
            </a:r>
            <a:r>
              <a:rPr sz="2400" spc="-10" dirty="0">
                <a:latin typeface="Carlito"/>
                <a:cs typeface="Carlito"/>
              </a:rPr>
              <a:t>and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energy?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CC5AF1-D8E4-492D-9D88-154669710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204036"/>
            <a:ext cx="1029017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155" dirty="0">
                <a:latin typeface="Trebuchet MS"/>
                <a:cs typeface="Trebuchet MS"/>
              </a:rPr>
              <a:t>How</a:t>
            </a:r>
            <a:r>
              <a:rPr sz="4400" b="0" spc="-390" dirty="0">
                <a:latin typeface="Trebuchet MS"/>
                <a:cs typeface="Trebuchet MS"/>
              </a:rPr>
              <a:t> </a:t>
            </a:r>
            <a:r>
              <a:rPr sz="4400" b="0" spc="-110" dirty="0">
                <a:latin typeface="Trebuchet MS"/>
                <a:cs typeface="Trebuchet MS"/>
              </a:rPr>
              <a:t>do</a:t>
            </a:r>
            <a:r>
              <a:rPr sz="4400" b="0" spc="-425" dirty="0">
                <a:latin typeface="Trebuchet MS"/>
                <a:cs typeface="Trebuchet MS"/>
              </a:rPr>
              <a:t> </a:t>
            </a:r>
            <a:r>
              <a:rPr sz="4400" b="0" spc="-130" dirty="0">
                <a:latin typeface="Trebuchet MS"/>
                <a:cs typeface="Trebuchet MS"/>
              </a:rPr>
              <a:t>our</a:t>
            </a:r>
            <a:r>
              <a:rPr sz="4400" b="0" spc="-390" dirty="0">
                <a:latin typeface="Trebuchet MS"/>
                <a:cs typeface="Trebuchet MS"/>
              </a:rPr>
              <a:t> </a:t>
            </a:r>
            <a:r>
              <a:rPr sz="4400" b="0" spc="-260" dirty="0">
                <a:latin typeface="Trebuchet MS"/>
                <a:cs typeface="Trebuchet MS"/>
              </a:rPr>
              <a:t>activities</a:t>
            </a:r>
            <a:r>
              <a:rPr sz="4400" b="0" spc="-345" dirty="0">
                <a:latin typeface="Trebuchet MS"/>
                <a:cs typeface="Trebuchet MS"/>
              </a:rPr>
              <a:t> </a:t>
            </a:r>
            <a:r>
              <a:rPr sz="4400" b="0" spc="-285" dirty="0">
                <a:latin typeface="Trebuchet MS"/>
                <a:cs typeface="Trebuchet MS"/>
              </a:rPr>
              <a:t>affect</a:t>
            </a:r>
            <a:r>
              <a:rPr sz="4400" b="0" spc="-409" dirty="0">
                <a:latin typeface="Trebuchet MS"/>
                <a:cs typeface="Trebuchet MS"/>
              </a:rPr>
              <a:t> </a:t>
            </a:r>
            <a:r>
              <a:rPr sz="4400" b="0" spc="-220" dirty="0">
                <a:latin typeface="Trebuchet MS"/>
                <a:cs typeface="Trebuchet MS"/>
              </a:rPr>
              <a:t>the</a:t>
            </a:r>
            <a:r>
              <a:rPr sz="4400" b="0" spc="-400" dirty="0">
                <a:latin typeface="Trebuchet MS"/>
                <a:cs typeface="Trebuchet MS"/>
              </a:rPr>
              <a:t> </a:t>
            </a:r>
            <a:r>
              <a:rPr sz="4400" b="0" spc="-145" dirty="0">
                <a:latin typeface="Trebuchet MS"/>
                <a:cs typeface="Trebuchet MS"/>
              </a:rPr>
              <a:t>environment?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908810"/>
            <a:ext cx="7669530" cy="230314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activities </a:t>
            </a:r>
            <a:r>
              <a:rPr sz="2400" spc="-10" dirty="0">
                <a:latin typeface="Carlito"/>
                <a:cs typeface="Carlito"/>
              </a:rPr>
              <a:t>of man </a:t>
            </a:r>
            <a:r>
              <a:rPr sz="2400" spc="-5" dirty="0">
                <a:latin typeface="Carlito"/>
                <a:cs typeface="Carlito"/>
              </a:rPr>
              <a:t>that affect </a:t>
            </a:r>
            <a:r>
              <a:rPr sz="2400" spc="5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environment </a:t>
            </a:r>
            <a:r>
              <a:rPr sz="2400" dirty="0">
                <a:latin typeface="Carlito"/>
                <a:cs typeface="Carlito"/>
              </a:rPr>
              <a:t>are</a:t>
            </a:r>
            <a:r>
              <a:rPr sz="2400" spc="-27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mainly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" dirty="0">
                <a:latin typeface="Carlito"/>
                <a:cs typeface="Carlito"/>
              </a:rPr>
              <a:t>Deforestation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  <a:tab pos="4033520" algn="l"/>
              </a:tabLst>
            </a:pPr>
            <a:r>
              <a:rPr sz="2400" spc="-5" dirty="0">
                <a:latin typeface="Carlito"/>
                <a:cs typeface="Carlito"/>
              </a:rPr>
              <a:t>Construction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road,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building	</a:t>
            </a:r>
            <a:r>
              <a:rPr sz="2400" dirty="0">
                <a:latin typeface="Carlito"/>
                <a:cs typeface="Carlito"/>
              </a:rPr>
              <a:t>etc.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" dirty="0">
                <a:latin typeface="Carlito"/>
                <a:cs typeface="Carlito"/>
              </a:rPr>
              <a:t>Excessive </a:t>
            </a:r>
            <a:r>
              <a:rPr sz="2400" dirty="0">
                <a:latin typeface="Carlito"/>
                <a:cs typeface="Carlito"/>
              </a:rPr>
              <a:t>use of </a:t>
            </a:r>
            <a:r>
              <a:rPr sz="2400" spc="-5" dirty="0">
                <a:latin typeface="Carlito"/>
                <a:cs typeface="Carlito"/>
              </a:rPr>
              <a:t>pesticide </a:t>
            </a:r>
            <a:r>
              <a:rPr sz="2400" spc="-10" dirty="0">
                <a:latin typeface="Carlito"/>
                <a:cs typeface="Carlito"/>
              </a:rPr>
              <a:t>and</a:t>
            </a:r>
            <a:r>
              <a:rPr sz="2400" spc="-13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weedicide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" dirty="0">
                <a:latin typeface="Carlito"/>
                <a:cs typeface="Carlito"/>
              </a:rPr>
              <a:t>Use </a:t>
            </a:r>
            <a:r>
              <a:rPr sz="2400" spc="-10" dirty="0">
                <a:latin typeface="Carlito"/>
                <a:cs typeface="Carlito"/>
              </a:rPr>
              <a:t>of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CFCs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FAF796-4D50-4005-8F21-165957BAC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12700" y="453516"/>
            <a:ext cx="6564630" cy="197485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2400" spc="-114" dirty="0">
                <a:solidFill>
                  <a:srgbClr val="C00000"/>
                </a:solidFill>
                <a:latin typeface="Trebuchet MS"/>
                <a:cs typeface="Trebuchet MS"/>
              </a:rPr>
              <a:t>Environmental</a:t>
            </a:r>
            <a:r>
              <a:rPr sz="2400" spc="-29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C00000"/>
                </a:solidFill>
                <a:latin typeface="Trebuchet MS"/>
                <a:cs typeface="Trebuchet MS"/>
              </a:rPr>
              <a:t>problems</a:t>
            </a:r>
            <a:endParaRPr sz="2400">
              <a:latin typeface="Trebuchet MS"/>
              <a:cs typeface="Trebuchet MS"/>
            </a:endParaRPr>
          </a:p>
          <a:p>
            <a:pPr marL="1170940" indent="-229235">
              <a:lnSpc>
                <a:spcPct val="100000"/>
              </a:lnSpc>
              <a:spcBef>
                <a:spcPts val="1205"/>
              </a:spcBef>
              <a:buFont typeface="Arial"/>
              <a:buChar char="•"/>
              <a:tabLst>
                <a:tab pos="1171575" algn="l"/>
              </a:tabLst>
            </a:pP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two major environmental </a:t>
            </a:r>
            <a:r>
              <a:rPr sz="2400" dirty="0">
                <a:latin typeface="Carlito"/>
                <a:cs typeface="Carlito"/>
              </a:rPr>
              <a:t>problems</a:t>
            </a:r>
            <a:r>
              <a:rPr sz="2400" spc="-29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are</a:t>
            </a:r>
            <a:endParaRPr sz="2400">
              <a:latin typeface="Carlito"/>
              <a:cs typeface="Carlito"/>
            </a:endParaRPr>
          </a:p>
          <a:p>
            <a:pPr marL="1170940" indent="-22923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1171575" algn="l"/>
              </a:tabLst>
            </a:pPr>
            <a:r>
              <a:rPr sz="2400" spc="-5" dirty="0">
                <a:latin typeface="Carlito"/>
                <a:cs typeface="Carlito"/>
              </a:rPr>
              <a:t>Depletion </a:t>
            </a:r>
            <a:r>
              <a:rPr sz="240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ozone </a:t>
            </a:r>
            <a:r>
              <a:rPr sz="2400" dirty="0">
                <a:latin typeface="Carlito"/>
                <a:cs typeface="Carlito"/>
              </a:rPr>
              <a:t>layer</a:t>
            </a:r>
            <a:r>
              <a:rPr sz="2400" spc="-21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endParaRPr sz="2400">
              <a:latin typeface="Carlito"/>
              <a:cs typeface="Carlito"/>
            </a:endParaRPr>
          </a:p>
          <a:p>
            <a:pPr marL="1170940" indent="-2292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1171575" algn="l"/>
              </a:tabLst>
            </a:pPr>
            <a:r>
              <a:rPr sz="2400" dirty="0">
                <a:latin typeface="Carlito"/>
                <a:cs typeface="Carlito"/>
              </a:rPr>
              <a:t>Waste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disposal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61EDD7-CB81-4CC8-8AA3-FFE98BE58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900" y="1139825"/>
            <a:ext cx="10441940" cy="4020820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713740">
              <a:lnSpc>
                <a:spcPct val="100000"/>
              </a:lnSpc>
              <a:spcBef>
                <a:spcPts val="1275"/>
              </a:spcBef>
            </a:pPr>
            <a:r>
              <a:rPr sz="2400" dirty="0">
                <a:solidFill>
                  <a:srgbClr val="C00000"/>
                </a:solidFill>
                <a:latin typeface="Carlito"/>
                <a:cs typeface="Carlito"/>
              </a:rPr>
              <a:t>Ozone</a:t>
            </a:r>
            <a:r>
              <a:rPr sz="2400" spc="-10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C00000"/>
                </a:solidFill>
                <a:latin typeface="Carlito"/>
                <a:cs typeface="Carlito"/>
              </a:rPr>
              <a:t>Layer:</a:t>
            </a:r>
            <a:endParaRPr sz="2400" dirty="0">
              <a:latin typeface="Carlito"/>
              <a:cs typeface="Carlito"/>
            </a:endParaRPr>
          </a:p>
          <a:p>
            <a:pPr marL="942340" indent="-229235">
              <a:lnSpc>
                <a:spcPct val="100000"/>
              </a:lnSpc>
              <a:spcBef>
                <a:spcPts val="1180"/>
              </a:spcBef>
              <a:buFont typeface="Arial"/>
              <a:buChar char="•"/>
              <a:tabLst>
                <a:tab pos="942975" algn="l"/>
              </a:tabLst>
            </a:pPr>
            <a:r>
              <a:rPr sz="2400" spc="-5" dirty="0">
                <a:latin typeface="Carlito"/>
                <a:cs typeface="Carlito"/>
              </a:rPr>
              <a:t>It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layer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earth's</a:t>
            </a:r>
            <a:r>
              <a:rPr sz="2400" spc="-9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atmosphere,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where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ozone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concentrated.</a:t>
            </a:r>
            <a:endParaRPr sz="2400" dirty="0">
              <a:latin typeface="Carlito"/>
              <a:cs typeface="Carlito"/>
            </a:endParaRPr>
          </a:p>
          <a:p>
            <a:pPr marL="942340" marR="5080" indent="-228600">
              <a:lnSpc>
                <a:spcPts val="2590"/>
              </a:lnSpc>
              <a:spcBef>
                <a:spcPts val="1025"/>
              </a:spcBef>
              <a:buFont typeface="Arial"/>
              <a:buChar char="•"/>
              <a:tabLst>
                <a:tab pos="942975" algn="l"/>
              </a:tabLst>
            </a:pPr>
            <a:r>
              <a:rPr sz="2400" dirty="0">
                <a:latin typeface="Carlito"/>
                <a:cs typeface="Carlito"/>
              </a:rPr>
              <a:t>The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Ozone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layer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very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important</a:t>
            </a:r>
            <a:r>
              <a:rPr sz="2400" spc="-9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existence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of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life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on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earth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because</a:t>
            </a:r>
            <a:r>
              <a:rPr sz="2400" spc="-10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it  </a:t>
            </a:r>
            <a:r>
              <a:rPr sz="2400" dirty="0">
                <a:latin typeface="Carlito"/>
                <a:cs typeface="Carlito"/>
              </a:rPr>
              <a:t>absorbs most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 harmful </a:t>
            </a:r>
            <a:r>
              <a:rPr sz="2400" spc="-5" dirty="0">
                <a:latin typeface="Carlito"/>
                <a:cs typeface="Carlito"/>
              </a:rPr>
              <a:t>ultraviolet radiation </a:t>
            </a:r>
            <a:r>
              <a:rPr sz="2400" dirty="0">
                <a:latin typeface="Carlito"/>
                <a:cs typeface="Carlito"/>
              </a:rPr>
              <a:t>coming from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sun </a:t>
            </a:r>
            <a:r>
              <a:rPr sz="2400" spc="-5" dirty="0">
                <a:latin typeface="Carlito"/>
                <a:cs typeface="Carlito"/>
              </a:rPr>
              <a:t>and  </a:t>
            </a:r>
            <a:r>
              <a:rPr sz="2400" dirty="0">
                <a:latin typeface="Carlito"/>
                <a:cs typeface="Carlito"/>
              </a:rPr>
              <a:t>prevents </a:t>
            </a:r>
            <a:r>
              <a:rPr sz="2400" spc="-5" dirty="0">
                <a:latin typeface="Carlito"/>
                <a:cs typeface="Carlito"/>
              </a:rPr>
              <a:t>them from reaching the</a:t>
            </a:r>
            <a:r>
              <a:rPr sz="2400" spc="-1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earth.</a:t>
            </a:r>
          </a:p>
          <a:p>
            <a:pPr marL="476250">
              <a:lnSpc>
                <a:spcPts val="2525"/>
              </a:lnSpc>
            </a:pPr>
            <a:r>
              <a:rPr sz="2400" b="1" spc="-5" dirty="0">
                <a:solidFill>
                  <a:srgbClr val="C00000"/>
                </a:solidFill>
                <a:latin typeface="Carlito"/>
                <a:cs typeface="Carlito"/>
              </a:rPr>
              <a:t>Sources </a:t>
            </a:r>
            <a:r>
              <a:rPr sz="2400" b="1" spc="-10" dirty="0">
                <a:solidFill>
                  <a:srgbClr val="C00000"/>
                </a:solidFill>
                <a:latin typeface="Carlito"/>
                <a:cs typeface="Carlito"/>
              </a:rPr>
              <a:t>of</a:t>
            </a:r>
            <a:r>
              <a:rPr sz="2400" b="1" spc="1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rlito"/>
                <a:cs typeface="Carlito"/>
              </a:rPr>
              <a:t>CFCs-</a:t>
            </a:r>
            <a:endParaRPr sz="2400" dirty="0">
              <a:latin typeface="Carlito"/>
              <a:cs typeface="Carlito"/>
            </a:endParaRPr>
          </a:p>
          <a:p>
            <a:pPr marL="546100" indent="-534035">
              <a:lnSpc>
                <a:spcPts val="2845"/>
              </a:lnSpc>
              <a:buSzPct val="41666"/>
              <a:buFont typeface="Symbol"/>
              <a:buChar char=""/>
              <a:tabLst>
                <a:tab pos="546100" algn="l"/>
                <a:tab pos="546735" algn="l"/>
              </a:tabLst>
            </a:pPr>
            <a:r>
              <a:rPr sz="2400" dirty="0">
                <a:solidFill>
                  <a:srgbClr val="1F2023"/>
                </a:solidFill>
                <a:latin typeface="Arial"/>
                <a:cs typeface="Arial"/>
              </a:rPr>
              <a:t>Refrigerants </a:t>
            </a:r>
            <a:r>
              <a:rPr sz="2400" spc="10" dirty="0">
                <a:solidFill>
                  <a:srgbClr val="1F2023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refrigerators, automobiles </a:t>
            </a:r>
            <a:r>
              <a:rPr sz="2400" dirty="0">
                <a:solidFill>
                  <a:srgbClr val="1F2023"/>
                </a:solidFill>
                <a:latin typeface="Arial"/>
                <a:cs typeface="Arial"/>
              </a:rPr>
              <a:t>and</a:t>
            </a:r>
            <a:r>
              <a:rPr sz="2400" spc="-2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air-conditioners.</a:t>
            </a:r>
            <a:endParaRPr sz="2400" dirty="0">
              <a:latin typeface="Arial"/>
              <a:cs typeface="Arial"/>
            </a:endParaRPr>
          </a:p>
          <a:p>
            <a:pPr marL="497205" indent="-485140">
              <a:lnSpc>
                <a:spcPct val="100000"/>
              </a:lnSpc>
              <a:spcBef>
                <a:spcPts val="170"/>
              </a:spcBef>
              <a:buSzPct val="41666"/>
              <a:buFont typeface="Symbol"/>
              <a:buChar char=""/>
              <a:tabLst>
                <a:tab pos="497205" algn="l"/>
                <a:tab pos="497840" algn="l"/>
              </a:tabLst>
            </a:pP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Cleaning </a:t>
            </a:r>
            <a:r>
              <a:rPr sz="2400" dirty="0">
                <a:solidFill>
                  <a:srgbClr val="1F2023"/>
                </a:solidFill>
                <a:latin typeface="Arial"/>
                <a:cs typeface="Arial"/>
              </a:rPr>
              <a:t>agents for semi-conductors </a:t>
            </a:r>
            <a:r>
              <a:rPr sz="2400" spc="-10" dirty="0">
                <a:solidFill>
                  <a:srgbClr val="1F2023"/>
                </a:solidFill>
                <a:latin typeface="Arial"/>
                <a:cs typeface="Arial"/>
              </a:rPr>
              <a:t>and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precision</a:t>
            </a:r>
            <a:r>
              <a:rPr sz="2400" spc="-6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parts.</a:t>
            </a:r>
            <a:endParaRPr sz="2400" dirty="0">
              <a:latin typeface="Arial"/>
              <a:cs typeface="Arial"/>
            </a:endParaRPr>
          </a:p>
          <a:p>
            <a:pPr marL="412115" indent="-400050">
              <a:lnSpc>
                <a:spcPct val="100000"/>
              </a:lnSpc>
              <a:spcBef>
                <a:spcPts val="195"/>
              </a:spcBef>
              <a:buSzPct val="41666"/>
              <a:buFont typeface="Symbol"/>
              <a:buChar char=""/>
              <a:tabLst>
                <a:tab pos="412115" algn="l"/>
                <a:tab pos="412750" algn="l"/>
              </a:tabLst>
            </a:pP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Foaming </a:t>
            </a:r>
            <a:r>
              <a:rPr sz="2400" dirty="0">
                <a:solidFill>
                  <a:srgbClr val="1F2023"/>
                </a:solidFill>
                <a:latin typeface="Arial"/>
                <a:cs typeface="Arial"/>
              </a:rPr>
              <a:t>agents </a:t>
            </a:r>
            <a:r>
              <a:rPr sz="2400" spc="10" dirty="0">
                <a:solidFill>
                  <a:srgbClr val="1F2023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insulating materials </a:t>
            </a:r>
            <a:r>
              <a:rPr sz="2400" dirty="0">
                <a:solidFill>
                  <a:srgbClr val="1F2023"/>
                </a:solidFill>
                <a:latin typeface="Arial"/>
                <a:cs typeface="Arial"/>
              </a:rPr>
              <a:t>and packing</a:t>
            </a:r>
            <a:r>
              <a:rPr sz="2400" spc="-11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cushions.</a:t>
            </a:r>
            <a:endParaRPr sz="2400" dirty="0">
              <a:latin typeface="Arial"/>
              <a:cs typeface="Arial"/>
            </a:endParaRPr>
          </a:p>
          <a:p>
            <a:pPr marL="497205" indent="-485140">
              <a:lnSpc>
                <a:spcPct val="100000"/>
              </a:lnSpc>
              <a:spcBef>
                <a:spcPts val="170"/>
              </a:spcBef>
              <a:buSzPct val="41666"/>
              <a:buFont typeface="Symbol"/>
              <a:buChar char=""/>
              <a:tabLst>
                <a:tab pos="497205" algn="l"/>
                <a:tab pos="497840" algn="l"/>
              </a:tabLst>
            </a:pP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Propellants </a:t>
            </a:r>
            <a:r>
              <a:rPr sz="2400" spc="10" dirty="0">
                <a:solidFill>
                  <a:srgbClr val="1F2023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aerosol</a:t>
            </a:r>
            <a:r>
              <a:rPr sz="2400" spc="-6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2023"/>
                </a:solidFill>
                <a:latin typeface="Arial"/>
                <a:cs typeface="Arial"/>
              </a:rPr>
              <a:t>sprays.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203DB7-ACB6-4C54-981C-ECFF4F674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Ozone</a:t>
            </a:r>
            <a:r>
              <a:rPr spc="-80" dirty="0"/>
              <a:t> </a:t>
            </a:r>
            <a:r>
              <a:rPr spc="-5" dirty="0"/>
              <a:t>depletion: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25"/>
              </a:spcBef>
            </a:pPr>
            <a:r>
              <a:rPr dirty="0"/>
              <a:t>Ozone is being </a:t>
            </a:r>
            <a:r>
              <a:rPr spc="-5" dirty="0"/>
              <a:t>depleted </a:t>
            </a:r>
            <a:r>
              <a:rPr spc="5" dirty="0"/>
              <a:t>by </a:t>
            </a:r>
            <a:r>
              <a:rPr dirty="0"/>
              <a:t>air</a:t>
            </a:r>
            <a:r>
              <a:rPr spc="-155" dirty="0"/>
              <a:t> </a:t>
            </a:r>
            <a:r>
              <a:rPr spc="-5" dirty="0"/>
              <a:t>pollutants.</a:t>
            </a:r>
          </a:p>
          <a:p>
            <a:pPr marL="25400" marR="555625" indent="66675">
              <a:lnSpc>
                <a:spcPts val="2760"/>
              </a:lnSpc>
              <a:spcBef>
                <a:spcPts val="819"/>
              </a:spcBef>
            </a:pPr>
            <a:r>
              <a:rPr spc="-5" dirty="0"/>
              <a:t>Chlorofluorocarbons</a:t>
            </a:r>
            <a:r>
              <a:rPr spc="-70" dirty="0"/>
              <a:t> </a:t>
            </a:r>
            <a:r>
              <a:rPr spc="-10" dirty="0"/>
              <a:t>(CFCs)</a:t>
            </a:r>
            <a:r>
              <a:rPr spc="-20" dirty="0"/>
              <a:t> </a:t>
            </a:r>
            <a:r>
              <a:rPr dirty="0"/>
              <a:t>are</a:t>
            </a:r>
            <a:r>
              <a:rPr spc="-5" dirty="0"/>
              <a:t> </a:t>
            </a:r>
            <a:r>
              <a:rPr dirty="0"/>
              <a:t>air</a:t>
            </a:r>
            <a:r>
              <a:rPr spc="-55" dirty="0"/>
              <a:t> </a:t>
            </a:r>
            <a:r>
              <a:rPr spc="-5" dirty="0"/>
              <a:t>pollutants</a:t>
            </a:r>
            <a:r>
              <a:rPr spc="-114" dirty="0"/>
              <a:t> </a:t>
            </a:r>
            <a:r>
              <a:rPr spc="-5" dirty="0"/>
              <a:t>that</a:t>
            </a:r>
            <a:r>
              <a:rPr spc="-50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spc="-5" dirty="0"/>
              <a:t>mainly</a:t>
            </a:r>
            <a:r>
              <a:rPr spc="-70" dirty="0"/>
              <a:t> </a:t>
            </a:r>
            <a:r>
              <a:rPr spc="-5" dirty="0"/>
              <a:t>responsible</a:t>
            </a:r>
            <a:r>
              <a:rPr spc="-40" dirty="0"/>
              <a:t> </a:t>
            </a:r>
            <a:r>
              <a:rPr spc="-10" dirty="0"/>
              <a:t>for</a:t>
            </a:r>
            <a:r>
              <a:rPr spc="-55" dirty="0"/>
              <a:t> </a:t>
            </a:r>
            <a:r>
              <a:rPr spc="10" dirty="0"/>
              <a:t>the  </a:t>
            </a:r>
            <a:r>
              <a:rPr spc="-5" dirty="0"/>
              <a:t>depletion </a:t>
            </a:r>
            <a:r>
              <a:rPr dirty="0"/>
              <a:t>of </a:t>
            </a:r>
            <a:r>
              <a:rPr spc="-5" dirty="0"/>
              <a:t>ozone </a:t>
            </a:r>
            <a:r>
              <a:rPr dirty="0"/>
              <a:t>layer in </a:t>
            </a:r>
            <a:r>
              <a:rPr spc="-5" dirty="0"/>
              <a:t>the</a:t>
            </a:r>
            <a:r>
              <a:rPr spc="-325" dirty="0"/>
              <a:t> </a:t>
            </a:r>
            <a:r>
              <a:rPr spc="-5" dirty="0"/>
              <a:t>stratosphere.</a:t>
            </a:r>
          </a:p>
          <a:p>
            <a:pPr marL="25400">
              <a:lnSpc>
                <a:spcPct val="100000"/>
              </a:lnSpc>
              <a:spcBef>
                <a:spcPts val="555"/>
              </a:spcBef>
            </a:pPr>
            <a:r>
              <a:rPr dirty="0"/>
              <a:t>Besides, </a:t>
            </a:r>
            <a:r>
              <a:rPr spc="-5" dirty="0"/>
              <a:t>methane (CH</a:t>
            </a:r>
            <a:r>
              <a:rPr sz="2325" spc="-7" baseline="-8960" dirty="0"/>
              <a:t>4</a:t>
            </a:r>
            <a:r>
              <a:rPr sz="2400" spc="-5" dirty="0"/>
              <a:t>) </a:t>
            </a:r>
            <a:r>
              <a:rPr sz="2400" dirty="0"/>
              <a:t>and </a:t>
            </a:r>
            <a:r>
              <a:rPr sz="2400" spc="-5" dirty="0"/>
              <a:t>oxides </a:t>
            </a:r>
            <a:r>
              <a:rPr sz="2400" dirty="0"/>
              <a:t>of </a:t>
            </a:r>
            <a:r>
              <a:rPr sz="2400" spc="-5" dirty="0"/>
              <a:t>nitrogen </a:t>
            </a:r>
            <a:r>
              <a:rPr sz="2400" spc="-15" dirty="0"/>
              <a:t>(NOx) </a:t>
            </a:r>
            <a:r>
              <a:rPr sz="2400" dirty="0"/>
              <a:t>also </a:t>
            </a:r>
            <a:r>
              <a:rPr sz="2400" spc="-5" dirty="0"/>
              <a:t>cause destruction</a:t>
            </a:r>
            <a:r>
              <a:rPr sz="2400" spc="-270" dirty="0"/>
              <a:t> </a:t>
            </a:r>
            <a:r>
              <a:rPr sz="2400" dirty="0"/>
              <a:t>ofozone.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2938145" y="3538854"/>
            <a:ext cx="3604386" cy="1045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20EB37-014F-4BBA-AB6C-0E55962F8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777062"/>
            <a:ext cx="483743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Effect </a:t>
            </a:r>
            <a:r>
              <a:rPr spc="-5" dirty="0"/>
              <a:t>of Ozone</a:t>
            </a:r>
            <a:r>
              <a:rPr spc="-175" dirty="0"/>
              <a:t> </a:t>
            </a:r>
            <a:r>
              <a:rPr spc="-5" dirty="0"/>
              <a:t>Depletion: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44" y="1725167"/>
            <a:ext cx="10005695" cy="203835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0" dirty="0">
                <a:latin typeface="Carlito"/>
                <a:cs typeface="Carlito"/>
              </a:rPr>
              <a:t>Ultraviolet </a:t>
            </a:r>
            <a:r>
              <a:rPr sz="2400" spc="-5" dirty="0">
                <a:latin typeface="Carlito"/>
                <a:cs typeface="Carlito"/>
              </a:rPr>
              <a:t>radiations cause skin</a:t>
            </a:r>
            <a:r>
              <a:rPr sz="2400" spc="-3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cancer.</a:t>
            </a:r>
            <a:endParaRPr sz="2400">
              <a:latin typeface="Carlito"/>
              <a:cs typeface="Carlito"/>
            </a:endParaRPr>
          </a:p>
          <a:p>
            <a:pPr marL="241300" marR="5080" indent="-228600">
              <a:lnSpc>
                <a:spcPts val="2760"/>
              </a:lnSpc>
              <a:spcBef>
                <a:spcPts val="819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These </a:t>
            </a:r>
            <a:r>
              <a:rPr sz="2400" spc="-5" dirty="0">
                <a:latin typeface="Carlito"/>
                <a:cs typeface="Carlito"/>
              </a:rPr>
              <a:t>cause </a:t>
            </a:r>
            <a:r>
              <a:rPr sz="2400" dirty="0">
                <a:latin typeface="Carlito"/>
                <a:cs typeface="Carlito"/>
              </a:rPr>
              <a:t>damage </a:t>
            </a:r>
            <a:r>
              <a:rPr sz="2400" spc="-10" dirty="0">
                <a:latin typeface="Carlito"/>
                <a:cs typeface="Carlito"/>
              </a:rPr>
              <a:t>to </a:t>
            </a:r>
            <a:r>
              <a:rPr sz="2400" spc="-5" dirty="0">
                <a:latin typeface="Carlito"/>
                <a:cs typeface="Carlito"/>
              </a:rPr>
              <a:t>eyes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30" dirty="0">
                <a:latin typeface="Carlito"/>
                <a:cs typeface="Carlito"/>
              </a:rPr>
              <a:t>also </a:t>
            </a:r>
            <a:r>
              <a:rPr sz="2400" spc="-5" dirty="0">
                <a:latin typeface="Carlito"/>
                <a:cs typeface="Carlito"/>
              </a:rPr>
              <a:t>can cause increased incidence </a:t>
            </a:r>
            <a:r>
              <a:rPr sz="2400" spc="-10" dirty="0">
                <a:latin typeface="Carlito"/>
                <a:cs typeface="Carlito"/>
              </a:rPr>
              <a:t>of</a:t>
            </a:r>
            <a:r>
              <a:rPr sz="2400" spc="-27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cataract  </a:t>
            </a:r>
            <a:r>
              <a:rPr sz="2400" dirty="0">
                <a:latin typeface="Carlito"/>
                <a:cs typeface="Carlito"/>
              </a:rPr>
              <a:t>disease </a:t>
            </a:r>
            <a:r>
              <a:rPr sz="2400" spc="-15" dirty="0">
                <a:latin typeface="Carlito"/>
                <a:cs typeface="Carlito"/>
              </a:rPr>
              <a:t>in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eyes.</a:t>
            </a:r>
            <a:endParaRPr sz="2400">
              <a:latin typeface="Carlito"/>
              <a:cs typeface="Carlito"/>
            </a:endParaRPr>
          </a:p>
          <a:p>
            <a:pPr marL="241300" marR="349885" indent="-228600">
              <a:lnSpc>
                <a:spcPts val="2570"/>
              </a:lnSpc>
              <a:spcBef>
                <a:spcPts val="9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These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cause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damage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to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immune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system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by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lowering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body's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resistance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10" dirty="0">
                <a:latin typeface="Carlito"/>
                <a:cs typeface="Carlito"/>
              </a:rPr>
              <a:t>to  </a:t>
            </a:r>
            <a:r>
              <a:rPr sz="2400" dirty="0">
                <a:latin typeface="Carlito"/>
                <a:cs typeface="Carlito"/>
              </a:rPr>
              <a:t>diseases.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6ABD1E-2C79-42CA-877A-CA9B4B7EE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764870"/>
            <a:ext cx="51542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5" dirty="0">
                <a:latin typeface="Times New Roman"/>
                <a:cs typeface="Times New Roman"/>
              </a:rPr>
              <a:t>CLASSIFICATION </a:t>
            </a:r>
            <a:r>
              <a:rPr spc="-10" dirty="0">
                <a:latin typeface="Times New Roman"/>
                <a:cs typeface="Times New Roman"/>
              </a:rPr>
              <a:t>OF</a:t>
            </a:r>
            <a:r>
              <a:rPr spc="-345" dirty="0">
                <a:latin typeface="Times New Roman"/>
                <a:cs typeface="Times New Roman"/>
              </a:rPr>
              <a:t> </a:t>
            </a:r>
            <a:r>
              <a:rPr spc="-20" dirty="0">
                <a:latin typeface="Times New Roman"/>
                <a:cs typeface="Times New Roman"/>
              </a:rPr>
              <a:t>WASTES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44" y="1719072"/>
            <a:ext cx="9871075" cy="2513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96990">
              <a:lnSpc>
                <a:spcPct val="124300"/>
              </a:lnSpc>
              <a:spcBef>
                <a:spcPts val="100"/>
              </a:spcBef>
            </a:pPr>
            <a:r>
              <a:rPr sz="2400" spc="-5" dirty="0">
                <a:latin typeface="Carlito"/>
                <a:cs typeface="Carlito"/>
              </a:rPr>
              <a:t>Bio–degradable wastes  </a:t>
            </a:r>
            <a:r>
              <a:rPr sz="2400" spc="-10" dirty="0">
                <a:latin typeface="Carlito"/>
                <a:cs typeface="Carlito"/>
              </a:rPr>
              <a:t>Non–bio-degradable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wastes</a:t>
            </a:r>
            <a:endParaRPr sz="2400">
              <a:latin typeface="Carlito"/>
              <a:cs typeface="Carlito"/>
            </a:endParaRPr>
          </a:p>
          <a:p>
            <a:pPr marL="12700" marR="10160">
              <a:lnSpc>
                <a:spcPts val="2760"/>
              </a:lnSpc>
              <a:spcBef>
                <a:spcPts val="790"/>
              </a:spcBef>
            </a:pPr>
            <a:r>
              <a:rPr sz="2400" spc="-5" dirty="0">
                <a:latin typeface="Carlito"/>
                <a:cs typeface="Carlito"/>
              </a:rPr>
              <a:t>Substances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that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are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broken </a:t>
            </a:r>
            <a:r>
              <a:rPr sz="2400" spc="-5" dirty="0">
                <a:latin typeface="Carlito"/>
                <a:cs typeface="Carlito"/>
              </a:rPr>
              <a:t>down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by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biological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process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biological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or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microbial  </a:t>
            </a:r>
            <a:r>
              <a:rPr sz="2400" dirty="0">
                <a:latin typeface="Carlito"/>
                <a:cs typeface="Carlito"/>
              </a:rPr>
              <a:t>action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are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called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bio-degradable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waste.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e.g.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wood,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paper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and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leather.</a:t>
            </a:r>
            <a:endParaRPr sz="2400">
              <a:latin typeface="Carlito"/>
              <a:cs typeface="Carlito"/>
            </a:endParaRPr>
          </a:p>
          <a:p>
            <a:pPr marL="12700" marR="5080">
              <a:lnSpc>
                <a:spcPts val="2760"/>
              </a:lnSpc>
              <a:spcBef>
                <a:spcPts val="675"/>
              </a:spcBef>
            </a:pPr>
            <a:r>
              <a:rPr sz="2400" spc="-5" dirty="0">
                <a:latin typeface="Carlito"/>
                <a:cs typeface="Carlito"/>
              </a:rPr>
              <a:t>Substances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that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are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not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broken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down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by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biological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or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microbial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action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are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called  non-bio- degradable wastes. </a:t>
            </a:r>
            <a:r>
              <a:rPr sz="2400" dirty="0">
                <a:latin typeface="Carlito"/>
                <a:cs typeface="Carlito"/>
              </a:rPr>
              <a:t>e.g. Plastic </a:t>
            </a:r>
            <a:r>
              <a:rPr sz="2400" spc="-10" dirty="0">
                <a:latin typeface="Carlito"/>
                <a:cs typeface="Carlito"/>
              </a:rPr>
              <a:t>substances </a:t>
            </a:r>
            <a:r>
              <a:rPr sz="2400" spc="-5" dirty="0">
                <a:latin typeface="Carlito"/>
                <a:cs typeface="Carlito"/>
              </a:rPr>
              <a:t>and mineral</a:t>
            </a:r>
            <a:r>
              <a:rPr sz="2400" spc="-3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wastes.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E1B19-44A6-4067-8799-1D4A1D6FE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639902"/>
            <a:ext cx="819086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95" dirty="0">
                <a:latin typeface="Trebuchet MS"/>
                <a:cs typeface="Trebuchet MS"/>
              </a:rPr>
              <a:t>Managing </a:t>
            </a:r>
            <a:r>
              <a:rPr sz="4400" b="0" spc="-215" dirty="0">
                <a:latin typeface="Trebuchet MS"/>
                <a:cs typeface="Trebuchet MS"/>
              </a:rPr>
              <a:t>the </a:t>
            </a:r>
            <a:r>
              <a:rPr sz="4400" b="0" spc="-254" dirty="0">
                <a:latin typeface="Trebuchet MS"/>
                <a:cs typeface="Trebuchet MS"/>
              </a:rPr>
              <a:t>Garbage, </a:t>
            </a:r>
            <a:r>
              <a:rPr sz="4400" b="0" spc="-204" dirty="0">
                <a:latin typeface="Trebuchet MS"/>
                <a:cs typeface="Trebuchet MS"/>
              </a:rPr>
              <a:t>we</a:t>
            </a:r>
            <a:r>
              <a:rPr sz="4400" b="0" spc="-919" dirty="0">
                <a:latin typeface="Trebuchet MS"/>
                <a:cs typeface="Trebuchet MS"/>
              </a:rPr>
              <a:t> </a:t>
            </a:r>
            <a:r>
              <a:rPr sz="4400" b="0" spc="-229" dirty="0">
                <a:latin typeface="Trebuchet MS"/>
                <a:cs typeface="Trebuchet MS"/>
              </a:rPr>
              <a:t>produce.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42414" y="1791970"/>
            <a:ext cx="8134984" cy="40874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306B5D-0D7D-4C94-89E1-2F3FA6236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09374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469</Words>
  <Application>Microsoft Office PowerPoint</Application>
  <PresentationFormat>Widescreen</PresentationFormat>
  <Paragraphs>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Carlito</vt:lpstr>
      <vt:lpstr>Schoolbook Uralic</vt:lpstr>
      <vt:lpstr>Symbol</vt:lpstr>
      <vt:lpstr>Times New Roman</vt:lpstr>
      <vt:lpstr>Trebuchet MS</vt:lpstr>
      <vt:lpstr>Office Theme</vt:lpstr>
      <vt:lpstr>PowerPoint Presentation</vt:lpstr>
      <vt:lpstr>PowerPoint Presentation</vt:lpstr>
      <vt:lpstr>How do our activities affect the environment?</vt:lpstr>
      <vt:lpstr>PowerPoint Presentation</vt:lpstr>
      <vt:lpstr>PowerPoint Presentation</vt:lpstr>
      <vt:lpstr>Ozone depletion:</vt:lpstr>
      <vt:lpstr>Effect of Ozone Depletion:</vt:lpstr>
      <vt:lpstr>CLASSIFICATION OF WASTES</vt:lpstr>
      <vt:lpstr>Managing the Garbage, we produce.</vt:lpstr>
      <vt:lpstr>PowerPoint Presentation</vt:lpstr>
      <vt:lpstr>https://www.youtube.com/watch?v=WE3y1Gj2dec</vt:lpstr>
      <vt:lpstr>HOME ASSIGNMENTS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1</cp:revision>
  <dcterms:created xsi:type="dcterms:W3CDTF">2021-12-18T09:40:14Z</dcterms:created>
  <dcterms:modified xsi:type="dcterms:W3CDTF">2022-04-01T19:17:40Z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2021-12-18T00:00:00Z</vt:filetime>
  </property>
</Properties>
</file>